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14"/>
  </p:notesMasterIdLst>
  <p:sldIdLst>
    <p:sldId id="256" r:id="rId3"/>
    <p:sldId id="257" r:id="rId4"/>
    <p:sldId id="260" r:id="rId5"/>
    <p:sldId id="258" r:id="rId6"/>
    <p:sldId id="259" r:id="rId7"/>
    <p:sldId id="261" r:id="rId8"/>
    <p:sldId id="262" r:id="rId9"/>
    <p:sldId id="263" r:id="rId10"/>
    <p:sldId id="264" r:id="rId11"/>
    <p:sldId id="265" r:id="rId12"/>
    <p:sldId id="266" r:id="rId13"/>
  </p:sldIdLst>
  <p:sldSz cx="9144000" cy="5143500" type="screen16x9"/>
  <p:notesSz cx="6858000" cy="9144000"/>
  <p:embeddedFontLst>
    <p:embeddedFont>
      <p:font typeface="Arial Black" panose="020B0A04020102020204" pitchFamily="34" charset="0"/>
      <p:bold r:id="rId15"/>
    </p:embeddedFont>
    <p:embeddedFont>
      <p:font typeface="Calibri" panose="020F0502020204030204" pitchFamily="34"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
      <p:font typeface="Georgia" panose="02040502050405020303" pitchFamily="18"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C4A35B-AEC8-410B-9840-86965CBBF8EC}">
  <a:tblStyle styleId="{2DC4A35B-AEC8-410B-9840-86965CBBF8E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149" autoAdjust="0"/>
  </p:normalViewPr>
  <p:slideViewPr>
    <p:cSldViewPr snapToGrid="0">
      <p:cViewPr varScale="1">
        <p:scale>
          <a:sx n="83" d="100"/>
          <a:sy n="83" d="100"/>
        </p:scale>
        <p:origin x="27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pexels.com/photo/shallow-focus-photography-of-several-pizzas-1566837/"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pixabay.com/photos/batch-dry-firewood-forestry-logs-1868104/" TargetMode="External"/><Relationship Id="rId5" Type="http://schemas.openxmlformats.org/officeDocument/2006/relationships/hyperlink" Target="https://www.pexels.com/photo/assorted-color-paint-buckets-1887946/" TargetMode="External"/><Relationship Id="rId4" Type="http://schemas.openxmlformats.org/officeDocument/2006/relationships/hyperlink" Target="https://www.pexels.com/photo/art-abstract-design-creativity-6188056/"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3" name="Google Shape;7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b33d43fa9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b33d43fa9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2d6bf2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2d6bf2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algn="l" rtl="0">
              <a:spcBef>
                <a:spcPts val="0"/>
              </a:spcBef>
              <a:spcAft>
                <a:spcPts val="0"/>
              </a:spcAft>
              <a:buSzPts val="1400"/>
              <a:buNone/>
            </a:pPr>
            <a:r>
              <a:rPr lang="en-US" b="1" dirty="0"/>
              <a:t>Image Sources:</a:t>
            </a:r>
          </a:p>
          <a:p>
            <a:pPr marL="457200" lvl="0" indent="-317500" algn="l" rtl="0">
              <a:spcBef>
                <a:spcPts val="0"/>
              </a:spcBef>
              <a:spcAft>
                <a:spcPts val="0"/>
              </a:spcAft>
              <a:buSzPts val="1400"/>
              <a:buAutoNum type="alphaUcParenR"/>
            </a:pPr>
            <a:r>
              <a:rPr lang="en-US" dirty="0" err="1"/>
              <a:t>Yescas</a:t>
            </a:r>
            <a:r>
              <a:rPr lang="en-US" dirty="0"/>
              <a:t>, N. (2018, April 16). Shallow focus photography of several pizzas [Image]. </a:t>
            </a:r>
            <a:r>
              <a:rPr lang="en-US" dirty="0" err="1"/>
              <a:t>Pexels</a:t>
            </a:r>
            <a:r>
              <a:rPr lang="en-US" dirty="0"/>
              <a:t>. </a:t>
            </a:r>
            <a:r>
              <a:rPr lang="en-US" u="sng" dirty="0">
                <a:solidFill>
                  <a:srgbClr val="1155CC"/>
                </a:solidFill>
                <a:hlinkClick r:id="rId3">
                  <a:extLst>
                    <a:ext uri="{A12FA001-AC4F-418D-AE19-62706E023703}">
                      <ahyp:hlinkClr xmlns:ahyp="http://schemas.microsoft.com/office/drawing/2018/hyperlinkcolor" val="tx"/>
                    </a:ext>
                  </a:extLst>
                </a:hlinkClick>
              </a:rPr>
              <a:t>https://www.pexels.com/photo/shallow-focus-photography-of-several-pizzas-1566837/</a:t>
            </a:r>
            <a:endParaRPr dirty="0"/>
          </a:p>
          <a:p>
            <a:pPr marL="457200" lvl="0" indent="-317500" algn="l" rtl="0">
              <a:lnSpc>
                <a:spcPct val="115000"/>
              </a:lnSpc>
              <a:spcBef>
                <a:spcPts val="0"/>
              </a:spcBef>
              <a:spcAft>
                <a:spcPts val="0"/>
              </a:spcAft>
              <a:buSzPts val="1400"/>
              <a:buAutoNum type="alphaUcParenR"/>
            </a:pPr>
            <a:r>
              <a:rPr lang="en-US" dirty="0"/>
              <a:t>[Ann H]. (2020, December 14). Green orange and yellow round plastic toy [Image]. </a:t>
            </a:r>
            <a:r>
              <a:rPr lang="en-US" dirty="0" err="1"/>
              <a:t>Pexels</a:t>
            </a:r>
            <a:r>
              <a:rPr lang="en-US" dirty="0"/>
              <a:t>. </a:t>
            </a:r>
            <a:r>
              <a:rPr lang="en-US" u="sng" dirty="0">
                <a:solidFill>
                  <a:srgbClr val="1155CC"/>
                </a:solidFill>
                <a:hlinkClick r:id="rId4">
                  <a:extLst>
                    <a:ext uri="{A12FA001-AC4F-418D-AE19-62706E023703}">
                      <ahyp:hlinkClr xmlns:ahyp="http://schemas.microsoft.com/office/drawing/2018/hyperlinkcolor" val="tx"/>
                    </a:ext>
                  </a:extLst>
                </a:hlinkClick>
              </a:rPr>
              <a:t>https://www.pexels.com/photo/art-abstract-design-creativity-6188056/</a:t>
            </a:r>
            <a:endParaRPr dirty="0"/>
          </a:p>
          <a:p>
            <a:pPr marL="457200" lvl="0" indent="-317500" algn="l" rtl="0">
              <a:lnSpc>
                <a:spcPct val="115000"/>
              </a:lnSpc>
              <a:spcBef>
                <a:spcPts val="0"/>
              </a:spcBef>
              <a:spcAft>
                <a:spcPts val="0"/>
              </a:spcAft>
              <a:buSzPts val="1400"/>
              <a:buAutoNum type="alphaUcParenR"/>
            </a:pPr>
            <a:r>
              <a:rPr lang="en-US" dirty="0" err="1"/>
              <a:t>Waschbüsch</a:t>
            </a:r>
            <a:r>
              <a:rPr lang="en-US" dirty="0"/>
              <a:t>, D. (2019, February 9). Assorted-color paint buckets [Image]. </a:t>
            </a:r>
            <a:r>
              <a:rPr lang="en-US" dirty="0" err="1"/>
              <a:t>Pexels</a:t>
            </a:r>
            <a:r>
              <a:rPr lang="en-US" dirty="0"/>
              <a:t>. </a:t>
            </a:r>
            <a:r>
              <a:rPr lang="en-US" u="sng" dirty="0">
                <a:solidFill>
                  <a:srgbClr val="1155CC"/>
                </a:solidFill>
                <a:hlinkClick r:id="rId5">
                  <a:extLst>
                    <a:ext uri="{A12FA001-AC4F-418D-AE19-62706E023703}">
                      <ahyp:hlinkClr xmlns:ahyp="http://schemas.microsoft.com/office/drawing/2018/hyperlinkcolor" val="tx"/>
                    </a:ext>
                  </a:extLst>
                </a:hlinkClick>
              </a:rPr>
              <a:t>https://www.pexels.com/photo/assorted-color-paint-buckets-1887946/</a:t>
            </a:r>
            <a:endParaRPr dirty="0"/>
          </a:p>
          <a:p>
            <a:pPr marL="457200" lvl="0" indent="-317500" algn="l" rtl="0">
              <a:lnSpc>
                <a:spcPct val="115000"/>
              </a:lnSpc>
              <a:spcBef>
                <a:spcPts val="0"/>
              </a:spcBef>
              <a:spcAft>
                <a:spcPts val="0"/>
              </a:spcAft>
              <a:buSzPts val="1400"/>
              <a:buAutoNum type="alphaUcParenR"/>
            </a:pPr>
            <a:r>
              <a:rPr lang="en-US" dirty="0" err="1"/>
              <a:t>Pexels</a:t>
            </a:r>
            <a:r>
              <a:rPr lang="en-US" dirty="0"/>
              <a:t>. (2016, November 29). Batch dry firewood [Image]. </a:t>
            </a:r>
            <a:r>
              <a:rPr lang="en-US" dirty="0" err="1"/>
              <a:t>Pixabay</a:t>
            </a:r>
            <a:r>
              <a:rPr lang="en-US" dirty="0"/>
              <a:t>. </a:t>
            </a:r>
            <a:r>
              <a:rPr lang="en-US" u="sng" dirty="0">
                <a:solidFill>
                  <a:srgbClr val="1155CC"/>
                </a:solidFill>
                <a:hlinkClick r:id="rId6">
                  <a:extLst>
                    <a:ext uri="{A12FA001-AC4F-418D-AE19-62706E023703}">
                      <ahyp:hlinkClr xmlns:ahyp="http://schemas.microsoft.com/office/drawing/2018/hyperlinkcolor" val="tx"/>
                    </a:ext>
                  </a:extLst>
                </a:hlinkClick>
              </a:rPr>
              <a:t>https://pixabay.com/photos/batch-dry-firewood-forestry-logs-1868104/</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b3033c31d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b3033c31d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b33d43fa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b33d43fa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b33d43fa9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b33d43fa9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b33d43fa9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b33d43fa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b33d43fa9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b33d43fa9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11"/>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3" name="Google Shape;43;p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5" name="Google Shape;45;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12"/>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9" name="Google Shape;49;p12"/>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50" name="Google Shape;50;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8"/>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8"/>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70" name="Google Shape;70;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3" name="Google Shape;13;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8"/>
        <p:cNvGrpSpPr/>
        <p:nvPr/>
      </p:nvGrpSpPr>
      <p:grpSpPr>
        <a:xfrm>
          <a:off x="0" y="0"/>
          <a:ext cx="0" cy="0"/>
          <a:chOff x="0" y="0"/>
          <a:chExt cx="0" cy="0"/>
        </a:xfrm>
      </p:grpSpPr>
      <p:pic>
        <p:nvPicPr>
          <p:cNvPr id="19" name="Google Shape;19;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6"/>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3" name="Google Shape;23;p6"/>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4" name="Google Shape;24;p6"/>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5" name="Google Shape;25;p6"/>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7"/>
        <p:cNvGrpSpPr/>
        <p:nvPr/>
      </p:nvGrpSpPr>
      <p:grpSpPr>
        <a:xfrm>
          <a:off x="0" y="0"/>
          <a:ext cx="0" cy="0"/>
          <a:chOff x="0" y="0"/>
          <a:chExt cx="0" cy="0"/>
        </a:xfrm>
      </p:grpSpPr>
      <p:sp>
        <p:nvSpPr>
          <p:cNvPr id="28" name="Google Shape;28;p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0" name="Google Shape;30;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4" name="Google Shape;34;p8"/>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5" name="Google Shape;35;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 name="Google Shape;38;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1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8"/>
          <p:cNvSpPr txBox="1">
            <a:spLocks noGrp="1"/>
          </p:cNvSpPr>
          <p:nvPr>
            <p:ph type="title"/>
          </p:nvPr>
        </p:nvSpPr>
        <p:spPr>
          <a:xfrm>
            <a:off x="457199" y="341799"/>
            <a:ext cx="8229600" cy="857400"/>
          </a:xfrm>
          <a:prstGeom prst="rect">
            <a:avLst/>
          </a:prstGeom>
        </p:spPr>
        <p:txBody>
          <a:bodyPr spcFirstLastPara="1" wrap="square" lIns="0" tIns="45700" rIns="0" bIns="0" anchor="b" anchorCtr="0">
            <a:noAutofit/>
          </a:bodyPr>
          <a:lstStyle/>
          <a:p>
            <a:r>
              <a:rPr lang="en-US" dirty="0"/>
              <a:t>Another Pizza Problem</a:t>
            </a:r>
            <a:endParaRPr dirty="0"/>
          </a:p>
        </p:txBody>
      </p:sp>
      <p:sp>
        <p:nvSpPr>
          <p:cNvPr id="131" name="Google Shape;131;p28"/>
          <p:cNvSpPr txBox="1">
            <a:spLocks noGrp="1"/>
          </p:cNvSpPr>
          <p:nvPr>
            <p:ph type="body" idx="1"/>
          </p:nvPr>
        </p:nvSpPr>
        <p:spPr>
          <a:xfrm>
            <a:off x="457199" y="1451610"/>
            <a:ext cx="8276167" cy="3291900"/>
          </a:xfrm>
          <a:prstGeom prst="rect">
            <a:avLst/>
          </a:prstGeom>
        </p:spPr>
        <p:txBody>
          <a:bodyPr spcFirstLastPara="1" wrap="square" lIns="91425" tIns="45700" rIns="91425" bIns="45700" anchor="t" anchorCtr="0">
            <a:noAutofit/>
          </a:bodyPr>
          <a:lstStyle/>
          <a:p>
            <a:pPr marL="63500" lvl="0" indent="0" algn="l" rtl="0">
              <a:spcBef>
                <a:spcPts val="520"/>
              </a:spcBef>
              <a:spcAft>
                <a:spcPts val="0"/>
              </a:spcAft>
              <a:buClr>
                <a:schemeClr val="accent4"/>
              </a:buClr>
              <a:buSzPts val="2600"/>
              <a:buNone/>
            </a:pPr>
            <a:r>
              <a:rPr lang="en-US" dirty="0">
                <a:solidFill>
                  <a:srgbClr val="000000"/>
                </a:solidFill>
              </a:rPr>
              <a:t>Lucy and Harry ordered two different sized pizzas. What fraction of Lucy’s 6″ diameter pizza contains the same amount of pizza as one slice of Harry’s 12″ diameter pizza of the same thickness cut into 12 equal slices?</a:t>
            </a:r>
            <a:r>
              <a:rPr lang="en-US" dirty="0">
                <a:solidFill>
                  <a:schemeClr val="accent4"/>
                </a:solidFill>
              </a:rPr>
              <a:t> </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9"/>
          <p:cNvPicPr preferRelativeResize="0"/>
          <p:nvPr/>
        </p:nvPicPr>
        <p:blipFill>
          <a:blip r:embed="rId3">
            <a:alphaModFix/>
          </a:blip>
          <a:stretch>
            <a:fillRect/>
          </a:stretch>
        </p:blipFill>
        <p:spPr>
          <a:xfrm>
            <a:off x="0" y="0"/>
            <a:ext cx="4151650" cy="2747801"/>
          </a:xfrm>
          <a:prstGeom prst="rect">
            <a:avLst/>
          </a:prstGeom>
          <a:noFill/>
          <a:ln>
            <a:noFill/>
          </a:ln>
        </p:spPr>
      </p:pic>
      <p:sp>
        <p:nvSpPr>
          <p:cNvPr id="137" name="Google Shape;137;p29"/>
          <p:cNvSpPr txBox="1"/>
          <p:nvPr/>
        </p:nvSpPr>
        <p:spPr>
          <a:xfrm>
            <a:off x="0" y="0"/>
            <a:ext cx="520500" cy="461700"/>
          </a:xfrm>
          <a:prstGeom prst="rect">
            <a:avLst/>
          </a:prstGeom>
          <a:solidFill>
            <a:srgbClr val="FFFFF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latin typeface="Calibri"/>
                <a:ea typeface="Calibri"/>
                <a:cs typeface="Calibri"/>
                <a:sym typeface="Calibri"/>
              </a:rPr>
              <a:t>A</a:t>
            </a:r>
            <a:endParaRPr sz="1800" b="1">
              <a:latin typeface="Calibri"/>
              <a:ea typeface="Calibri"/>
              <a:cs typeface="Calibri"/>
              <a:sym typeface="Calibri"/>
            </a:endParaRPr>
          </a:p>
        </p:txBody>
      </p:sp>
      <p:pic>
        <p:nvPicPr>
          <p:cNvPr id="138" name="Google Shape;138;p29"/>
          <p:cNvPicPr preferRelativeResize="0"/>
          <p:nvPr/>
        </p:nvPicPr>
        <p:blipFill rotWithShape="1">
          <a:blip r:embed="rId4">
            <a:alphaModFix/>
          </a:blip>
          <a:srcRect t="6656" b="6786"/>
          <a:stretch/>
        </p:blipFill>
        <p:spPr>
          <a:xfrm>
            <a:off x="0" y="2747800"/>
            <a:ext cx="4151650" cy="2395700"/>
          </a:xfrm>
          <a:prstGeom prst="rect">
            <a:avLst/>
          </a:prstGeom>
          <a:noFill/>
          <a:ln>
            <a:noFill/>
          </a:ln>
        </p:spPr>
      </p:pic>
      <p:sp>
        <p:nvSpPr>
          <p:cNvPr id="139" name="Google Shape;139;p29"/>
          <p:cNvSpPr txBox="1"/>
          <p:nvPr/>
        </p:nvSpPr>
        <p:spPr>
          <a:xfrm>
            <a:off x="0" y="2747800"/>
            <a:ext cx="520500" cy="461700"/>
          </a:xfrm>
          <a:prstGeom prst="rect">
            <a:avLst/>
          </a:prstGeom>
          <a:solidFill>
            <a:srgbClr val="FFFFF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latin typeface="Calibri"/>
                <a:ea typeface="Calibri"/>
                <a:cs typeface="Calibri"/>
                <a:sym typeface="Calibri"/>
              </a:rPr>
              <a:t>B</a:t>
            </a:r>
            <a:endParaRPr sz="1800" b="1">
              <a:latin typeface="Calibri"/>
              <a:ea typeface="Calibri"/>
              <a:cs typeface="Calibri"/>
              <a:sym typeface="Calibri"/>
            </a:endParaRPr>
          </a:p>
        </p:txBody>
      </p:sp>
      <p:pic>
        <p:nvPicPr>
          <p:cNvPr id="140" name="Google Shape;140;p29"/>
          <p:cNvPicPr preferRelativeResize="0"/>
          <p:nvPr/>
        </p:nvPicPr>
        <p:blipFill>
          <a:blip r:embed="rId5">
            <a:alphaModFix/>
          </a:blip>
          <a:stretch>
            <a:fillRect/>
          </a:stretch>
        </p:blipFill>
        <p:spPr>
          <a:xfrm>
            <a:off x="5028700" y="0"/>
            <a:ext cx="4115300" cy="4838701"/>
          </a:xfrm>
          <a:prstGeom prst="rect">
            <a:avLst/>
          </a:prstGeom>
          <a:noFill/>
          <a:ln>
            <a:noFill/>
          </a:ln>
        </p:spPr>
      </p:pic>
      <p:pic>
        <p:nvPicPr>
          <p:cNvPr id="141" name="Google Shape;141;p29"/>
          <p:cNvPicPr preferRelativeResize="0"/>
          <p:nvPr/>
        </p:nvPicPr>
        <p:blipFill>
          <a:blip r:embed="rId6">
            <a:alphaModFix/>
          </a:blip>
          <a:stretch>
            <a:fillRect/>
          </a:stretch>
        </p:blipFill>
        <p:spPr>
          <a:xfrm>
            <a:off x="5028700" y="2747800"/>
            <a:ext cx="4115300" cy="2395700"/>
          </a:xfrm>
          <a:prstGeom prst="rect">
            <a:avLst/>
          </a:prstGeom>
          <a:noFill/>
          <a:ln>
            <a:noFill/>
          </a:ln>
        </p:spPr>
      </p:pic>
      <p:sp>
        <p:nvSpPr>
          <p:cNvPr id="142" name="Google Shape;142;p29"/>
          <p:cNvSpPr txBox="1"/>
          <p:nvPr/>
        </p:nvSpPr>
        <p:spPr>
          <a:xfrm>
            <a:off x="5028700" y="0"/>
            <a:ext cx="520500" cy="461700"/>
          </a:xfrm>
          <a:prstGeom prst="rect">
            <a:avLst/>
          </a:prstGeom>
          <a:solidFill>
            <a:srgbClr val="FFFFF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latin typeface="Calibri"/>
                <a:ea typeface="Calibri"/>
                <a:cs typeface="Calibri"/>
                <a:sym typeface="Calibri"/>
              </a:rPr>
              <a:t>C</a:t>
            </a:r>
            <a:endParaRPr sz="1800" b="1">
              <a:latin typeface="Calibri"/>
              <a:ea typeface="Calibri"/>
              <a:cs typeface="Calibri"/>
              <a:sym typeface="Calibri"/>
            </a:endParaRPr>
          </a:p>
        </p:txBody>
      </p:sp>
      <p:sp>
        <p:nvSpPr>
          <p:cNvPr id="143" name="Google Shape;143;p29"/>
          <p:cNvSpPr txBox="1"/>
          <p:nvPr/>
        </p:nvSpPr>
        <p:spPr>
          <a:xfrm>
            <a:off x="5028700" y="2747800"/>
            <a:ext cx="520500" cy="461700"/>
          </a:xfrm>
          <a:prstGeom prst="rect">
            <a:avLst/>
          </a:prstGeom>
          <a:solidFill>
            <a:srgbClr val="FFFFF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latin typeface="Calibri"/>
                <a:ea typeface="Calibri"/>
                <a:cs typeface="Calibri"/>
                <a:sym typeface="Calibri"/>
              </a:rPr>
              <a:t>D</a:t>
            </a:r>
            <a:endParaRPr sz="1800" b="1">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Slice of Pi</a:t>
            </a:r>
            <a:endParaRPr/>
          </a:p>
        </p:txBody>
      </p:sp>
      <p:sp>
        <p:nvSpPr>
          <p:cNvPr id="80" name="Google Shape;80;p20"/>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p>
            <a:pPr marL="0" marR="34289" lvl="0" indent="0" algn="l" rtl="0">
              <a:lnSpc>
                <a:spcPct val="100000"/>
              </a:lnSpc>
              <a:spcBef>
                <a:spcPts val="0"/>
              </a:spcBef>
              <a:spcAft>
                <a:spcPts val="0"/>
              </a:spcAft>
              <a:buSzPts val="2600"/>
              <a:buNone/>
            </a:pPr>
            <a:r>
              <a:rPr lang="en-US"/>
              <a:t>Area and Circumference</a:t>
            </a:r>
            <a:endParaRPr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3"/>
          <p:cNvSpPr txBox="1">
            <a:spLocks noGrp="1"/>
          </p:cNvSpPr>
          <p:nvPr>
            <p:ph type="title"/>
          </p:nvPr>
        </p:nvSpPr>
        <p:spPr>
          <a:xfrm>
            <a:off x="457200" y="299461"/>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Agreement Circles</a:t>
            </a:r>
            <a:endParaRPr dirty="0"/>
          </a:p>
        </p:txBody>
      </p:sp>
      <p:sp>
        <p:nvSpPr>
          <p:cNvPr id="98" name="Google Shape;98;p23"/>
          <p:cNvSpPr txBox="1">
            <a:spLocks noGrp="1"/>
          </p:cNvSpPr>
          <p:nvPr>
            <p:ph type="body" idx="1"/>
          </p:nvPr>
        </p:nvSpPr>
        <p:spPr>
          <a:xfrm>
            <a:off x="457200" y="1156861"/>
            <a:ext cx="8229600" cy="622723"/>
          </a:xfrm>
          <a:prstGeom prst="rect">
            <a:avLst/>
          </a:prstGeom>
        </p:spPr>
        <p:txBody>
          <a:bodyPr spcFirstLastPara="1" wrap="square" lIns="91425" tIns="45700" rIns="91425" bIns="45700" anchor="t" anchorCtr="0">
            <a:noAutofit/>
          </a:bodyPr>
          <a:lstStyle/>
          <a:p>
            <a:pPr marL="0" lvl="0" indent="0" algn="ctr" rtl="0">
              <a:spcBef>
                <a:spcPts val="520"/>
              </a:spcBef>
              <a:spcAft>
                <a:spcPts val="0"/>
              </a:spcAft>
              <a:buNone/>
            </a:pPr>
            <a:r>
              <a:rPr lang="en-US" sz="2800" i="1" dirty="0">
                <a:solidFill>
                  <a:schemeClr val="accent2"/>
                </a:solidFill>
              </a:rPr>
              <a:t>No matter the size of a circle, the ratio of its measurements is the same.</a:t>
            </a:r>
            <a:endParaRPr sz="2800" i="1" dirty="0">
              <a:solidFill>
                <a:schemeClr val="accent2"/>
              </a:solidFill>
            </a:endParaRPr>
          </a:p>
        </p:txBody>
      </p:sp>
      <p:sp>
        <p:nvSpPr>
          <p:cNvPr id="2" name="TextBox 1">
            <a:extLst>
              <a:ext uri="{FF2B5EF4-FFF2-40B4-BE49-F238E27FC236}">
                <a16:creationId xmlns:a16="http://schemas.microsoft.com/office/drawing/2014/main" id="{78090E1A-6B7C-4FE6-9E52-C45DA53B0598}"/>
              </a:ext>
            </a:extLst>
          </p:cNvPr>
          <p:cNvSpPr txBox="1"/>
          <p:nvPr/>
        </p:nvSpPr>
        <p:spPr>
          <a:xfrm>
            <a:off x="457200" y="2275944"/>
            <a:ext cx="4305300" cy="2526333"/>
          </a:xfrm>
          <a:prstGeom prst="rect">
            <a:avLst/>
          </a:prstGeom>
          <a:noFill/>
        </p:spPr>
        <p:txBody>
          <a:bodyPr wrap="square" rtlCol="0">
            <a:spAutoFit/>
          </a:bodyPr>
          <a:lstStyle/>
          <a:p>
            <a:pPr marL="520700" lvl="0" indent="-457200" algn="l" rtl="0">
              <a:spcBef>
                <a:spcPts val="520"/>
              </a:spcBef>
              <a:spcAft>
                <a:spcPts val="0"/>
              </a:spcAft>
              <a:buClr>
                <a:schemeClr val="accent4"/>
              </a:buClr>
              <a:buSzPct val="100000"/>
              <a:buFont typeface="+mj-lt"/>
              <a:buAutoNum type="arabicPeriod"/>
            </a:pPr>
            <a:r>
              <a:rPr lang="en-US" sz="2000" dirty="0">
                <a:latin typeface="Calibri" panose="020F0502020204030204" pitchFamily="34" charset="0"/>
                <a:cs typeface="Calibri" panose="020F0502020204030204" pitchFamily="34" charset="0"/>
              </a:rPr>
              <a:t>Move inside the circle if you agree with this statement. Stay outside the circle if you disagree. </a:t>
            </a:r>
          </a:p>
          <a:p>
            <a:pPr marL="520700" lvl="0" indent="-457200" algn="l" rtl="0">
              <a:spcBef>
                <a:spcPts val="520"/>
              </a:spcBef>
              <a:spcAft>
                <a:spcPts val="0"/>
              </a:spcAft>
              <a:buClr>
                <a:schemeClr val="accent4"/>
              </a:buClr>
              <a:buSzPct val="100000"/>
              <a:buFont typeface="+mj-lt"/>
              <a:buAutoNum type="arabicPeriod"/>
            </a:pPr>
            <a:r>
              <a:rPr lang="en-US" sz="2000" dirty="0">
                <a:latin typeface="Calibri" panose="020F0502020204030204" pitchFamily="34" charset="0"/>
                <a:cs typeface="Calibri" panose="020F0502020204030204" pitchFamily="34" charset="0"/>
              </a:rPr>
              <a:t>With a partner, discuss why you agree or don’t agree with the statement. Use mathematical reasoning in your discussion. </a:t>
            </a:r>
          </a:p>
          <a:p>
            <a:endParaRPr lang="en-US" dirty="0"/>
          </a:p>
        </p:txBody>
      </p:sp>
      <p:pic>
        <p:nvPicPr>
          <p:cNvPr id="6" name="Picture 5" descr="Agreement Circles">
            <a:extLst>
              <a:ext uri="{FF2B5EF4-FFF2-40B4-BE49-F238E27FC236}">
                <a16:creationId xmlns:a16="http://schemas.microsoft.com/office/drawing/2014/main" id="{1B6B1577-28BF-41FE-A719-21012A5F956A}"/>
              </a:ext>
            </a:extLst>
          </p:cNvPr>
          <p:cNvPicPr>
            <a:picLocks noChangeAspect="1"/>
          </p:cNvPicPr>
          <p:nvPr/>
        </p:nvPicPr>
        <p:blipFill rotWithShape="1">
          <a:blip r:embed="rId3"/>
          <a:srcRect l="8047" r="15924"/>
          <a:stretch/>
        </p:blipFill>
        <p:spPr>
          <a:xfrm>
            <a:off x="5404799" y="2330169"/>
            <a:ext cx="2061341" cy="214742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Essential Question</a:t>
            </a:r>
            <a:endParaRPr/>
          </a:p>
        </p:txBody>
      </p:sp>
      <p:sp>
        <p:nvSpPr>
          <p:cNvPr id="86" name="Google Shape;86;p21"/>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0" marR="34288" lvl="0" indent="0" algn="l" rtl="0">
              <a:lnSpc>
                <a:spcPct val="100000"/>
              </a:lnSpc>
              <a:spcBef>
                <a:spcPts val="520"/>
              </a:spcBef>
              <a:spcAft>
                <a:spcPts val="0"/>
              </a:spcAft>
              <a:buClr>
                <a:schemeClr val="dk1"/>
              </a:buClr>
              <a:buSzPts val="1100"/>
              <a:buFont typeface="Arial"/>
              <a:buNone/>
            </a:pPr>
            <a:r>
              <a:rPr lang="en-US"/>
              <a:t>How can one part of a circle help determine the measure of another part?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Lesson Objective</a:t>
            </a:r>
            <a:endParaRPr/>
          </a:p>
        </p:txBody>
      </p:sp>
      <p:sp>
        <p:nvSpPr>
          <p:cNvPr id="92" name="Google Shape;92;p22"/>
          <p:cNvSpPr txBox="1">
            <a:spLocks noGrp="1"/>
          </p:cNvSpPr>
          <p:nvPr>
            <p:ph type="body" idx="1"/>
          </p:nvPr>
        </p:nvSpPr>
        <p:spPr>
          <a:xfrm>
            <a:off x="530350" y="2028500"/>
            <a:ext cx="7772400" cy="14154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Apply the area and circumference of a circle to solve real-world scenarios.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4"/>
          <p:cNvSpPr txBox="1">
            <a:spLocks noGrp="1"/>
          </p:cNvSpPr>
          <p:nvPr>
            <p:ph type="title"/>
          </p:nvPr>
        </p:nvSpPr>
        <p:spPr>
          <a:xfrm>
            <a:off x="457200" y="316400"/>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What’s the Ratio? </a:t>
            </a:r>
            <a:endParaRPr dirty="0"/>
          </a:p>
        </p:txBody>
      </p:sp>
      <p:sp>
        <p:nvSpPr>
          <p:cNvPr id="104" name="Google Shape;104;p24"/>
          <p:cNvSpPr txBox="1">
            <a:spLocks noGrp="1"/>
          </p:cNvSpPr>
          <p:nvPr>
            <p:ph type="body" idx="1"/>
          </p:nvPr>
        </p:nvSpPr>
        <p:spPr>
          <a:xfrm>
            <a:off x="457200" y="1123003"/>
            <a:ext cx="6117167" cy="3291900"/>
          </a:xfrm>
          <a:prstGeom prst="rect">
            <a:avLst/>
          </a:prstGeom>
        </p:spPr>
        <p:txBody>
          <a:bodyPr spcFirstLastPara="1" wrap="square" lIns="91425" tIns="45700" rIns="91425" bIns="45700" anchor="t" anchorCtr="0">
            <a:noAutofit/>
          </a:bodyPr>
          <a:lstStyle/>
          <a:p>
            <a:pPr marL="63500" lvl="0" indent="0" algn="l" rtl="0">
              <a:spcBef>
                <a:spcPts val="520"/>
              </a:spcBef>
              <a:spcAft>
                <a:spcPts val="0"/>
              </a:spcAft>
              <a:buSzPts val="2600"/>
              <a:buNone/>
            </a:pPr>
            <a:r>
              <a:rPr lang="en-US" dirty="0"/>
              <a:t>Create a CER (Claim, Evidence, Reasoning) Statement about the situation. </a:t>
            </a:r>
          </a:p>
          <a:p>
            <a:pPr marL="63500" indent="0">
              <a:spcBef>
                <a:spcPts val="600"/>
              </a:spcBef>
              <a:spcAft>
                <a:spcPts val="1200"/>
              </a:spcAft>
              <a:buNone/>
            </a:pPr>
            <a:r>
              <a:rPr lang="en-US" sz="2000" dirty="0">
                <a:solidFill>
                  <a:schemeClr val="accent2"/>
                </a:solidFill>
              </a:rPr>
              <a:t>	Write a 1-2-sentence claim based on the 	statement: </a:t>
            </a:r>
            <a:r>
              <a:rPr lang="en-US" sz="2000" i="1" dirty="0">
                <a:solidFill>
                  <a:schemeClr val="accent2"/>
                </a:solidFill>
              </a:rPr>
              <a:t>“No matter the size of a circle, its 	ratio is the same.”</a:t>
            </a:r>
          </a:p>
          <a:p>
            <a:pPr marL="63500" lvl="0" indent="0" algn="l" rtl="0">
              <a:spcBef>
                <a:spcPts val="0"/>
              </a:spcBef>
              <a:spcAft>
                <a:spcPts val="1200"/>
              </a:spcAft>
              <a:buSzPts val="2600"/>
              <a:buNone/>
            </a:pPr>
            <a:r>
              <a:rPr lang="en-US" sz="2000" dirty="0">
                <a:solidFill>
                  <a:schemeClr val="accent2"/>
                </a:solidFill>
              </a:rPr>
              <a:t>	Show your evidence and work from the 	measurements at each station. </a:t>
            </a:r>
          </a:p>
          <a:p>
            <a:pPr marL="63500" lvl="0" indent="0" algn="l" rtl="0">
              <a:spcBef>
                <a:spcPts val="0"/>
              </a:spcBef>
              <a:spcAft>
                <a:spcPts val="1200"/>
              </a:spcAft>
              <a:buSzPts val="2600"/>
              <a:buNone/>
            </a:pPr>
            <a:r>
              <a:rPr lang="en-US" sz="2000" dirty="0">
                <a:solidFill>
                  <a:schemeClr val="accent2"/>
                </a:solidFill>
              </a:rPr>
              <a:t>	Write a 3-4-sentence conclusion, providing 	explanations for why the data you chose counts 	as evidence and supports your claim.</a:t>
            </a:r>
            <a:endParaRPr sz="2000" dirty="0">
              <a:solidFill>
                <a:schemeClr val="accent2"/>
              </a:solidFill>
            </a:endParaRPr>
          </a:p>
        </p:txBody>
      </p:sp>
      <p:sp>
        <p:nvSpPr>
          <p:cNvPr id="2" name="TextBox 1">
            <a:extLst>
              <a:ext uri="{FF2B5EF4-FFF2-40B4-BE49-F238E27FC236}">
                <a16:creationId xmlns:a16="http://schemas.microsoft.com/office/drawing/2014/main" id="{C642CF74-EC9D-4DA8-A848-4BD611B421A8}"/>
              </a:ext>
            </a:extLst>
          </p:cNvPr>
          <p:cNvSpPr txBox="1"/>
          <p:nvPr/>
        </p:nvSpPr>
        <p:spPr>
          <a:xfrm>
            <a:off x="715433" y="2252128"/>
            <a:ext cx="728134" cy="646331"/>
          </a:xfrm>
          <a:prstGeom prst="rect">
            <a:avLst/>
          </a:prstGeom>
          <a:noFill/>
        </p:spPr>
        <p:txBody>
          <a:bodyPr wrap="square" rtlCol="0">
            <a:spAutoFit/>
          </a:bodyPr>
          <a:lstStyle/>
          <a:p>
            <a:r>
              <a:rPr lang="en-US" sz="3600" dirty="0">
                <a:solidFill>
                  <a:schemeClr val="accent4"/>
                </a:solidFill>
                <a:latin typeface="Arial Black" panose="020B0A04020102020204" pitchFamily="34" charset="0"/>
              </a:rPr>
              <a:t>C</a:t>
            </a:r>
          </a:p>
        </p:txBody>
      </p:sp>
      <p:sp>
        <p:nvSpPr>
          <p:cNvPr id="5" name="TextBox 4">
            <a:extLst>
              <a:ext uri="{FF2B5EF4-FFF2-40B4-BE49-F238E27FC236}">
                <a16:creationId xmlns:a16="http://schemas.microsoft.com/office/drawing/2014/main" id="{5DFD7EB7-26C3-47DA-B4F2-8D48596CFECA}"/>
              </a:ext>
            </a:extLst>
          </p:cNvPr>
          <p:cNvSpPr txBox="1"/>
          <p:nvPr/>
        </p:nvSpPr>
        <p:spPr>
          <a:xfrm>
            <a:off x="715433" y="3162294"/>
            <a:ext cx="728134" cy="646331"/>
          </a:xfrm>
          <a:prstGeom prst="rect">
            <a:avLst/>
          </a:prstGeom>
          <a:noFill/>
        </p:spPr>
        <p:txBody>
          <a:bodyPr wrap="square" rtlCol="0">
            <a:spAutoFit/>
          </a:bodyPr>
          <a:lstStyle/>
          <a:p>
            <a:r>
              <a:rPr lang="en-US" sz="3600" dirty="0">
                <a:solidFill>
                  <a:schemeClr val="accent4"/>
                </a:solidFill>
                <a:latin typeface="Arial Black" panose="020B0A04020102020204" pitchFamily="34" charset="0"/>
              </a:rPr>
              <a:t>E</a:t>
            </a:r>
          </a:p>
        </p:txBody>
      </p:sp>
      <p:sp>
        <p:nvSpPr>
          <p:cNvPr id="6" name="TextBox 5">
            <a:extLst>
              <a:ext uri="{FF2B5EF4-FFF2-40B4-BE49-F238E27FC236}">
                <a16:creationId xmlns:a16="http://schemas.microsoft.com/office/drawing/2014/main" id="{3514471E-AC2F-4D8B-8B1E-4D5940DD48BF}"/>
              </a:ext>
            </a:extLst>
          </p:cNvPr>
          <p:cNvSpPr txBox="1"/>
          <p:nvPr/>
        </p:nvSpPr>
        <p:spPr>
          <a:xfrm>
            <a:off x="715433" y="4086075"/>
            <a:ext cx="728134" cy="646331"/>
          </a:xfrm>
          <a:prstGeom prst="rect">
            <a:avLst/>
          </a:prstGeom>
          <a:noFill/>
        </p:spPr>
        <p:txBody>
          <a:bodyPr wrap="square" rtlCol="0">
            <a:spAutoFit/>
          </a:bodyPr>
          <a:lstStyle/>
          <a:p>
            <a:r>
              <a:rPr lang="en-US" sz="3600" dirty="0">
                <a:solidFill>
                  <a:schemeClr val="accent4"/>
                </a:solidFill>
                <a:latin typeface="Arial Black" panose="020B0A04020102020204" pitchFamily="34" charset="0"/>
              </a:rPr>
              <a:t>R</a:t>
            </a:r>
          </a:p>
        </p:txBody>
      </p:sp>
      <p:pic>
        <p:nvPicPr>
          <p:cNvPr id="4" name="Picture 3" descr="CER (Claim, Evidence, Reasoning)">
            <a:extLst>
              <a:ext uri="{FF2B5EF4-FFF2-40B4-BE49-F238E27FC236}">
                <a16:creationId xmlns:a16="http://schemas.microsoft.com/office/drawing/2014/main" id="{524A6619-C206-4CCD-9FB3-26AF6CB37941}"/>
              </a:ext>
            </a:extLst>
          </p:cNvPr>
          <p:cNvPicPr>
            <a:picLocks noChangeAspect="1"/>
          </p:cNvPicPr>
          <p:nvPr/>
        </p:nvPicPr>
        <p:blipFill>
          <a:blip r:embed="rId3"/>
          <a:stretch>
            <a:fillRect/>
          </a:stretch>
        </p:blipFill>
        <p:spPr>
          <a:xfrm>
            <a:off x="6400809" y="1863531"/>
            <a:ext cx="2285991" cy="19241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5"/>
          <p:cNvSpPr txBox="1">
            <a:spLocks noGrp="1"/>
          </p:cNvSpPr>
          <p:nvPr>
            <p:ph type="title"/>
          </p:nvPr>
        </p:nvSpPr>
        <p:spPr>
          <a:xfrm>
            <a:off x="457200" y="329100"/>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Discussion</a:t>
            </a:r>
            <a:endParaRPr dirty="0"/>
          </a:p>
        </p:txBody>
      </p:sp>
      <p:sp>
        <p:nvSpPr>
          <p:cNvPr id="110" name="Google Shape;110;p25"/>
          <p:cNvSpPr txBox="1">
            <a:spLocks noGrp="1"/>
          </p:cNvSpPr>
          <p:nvPr>
            <p:ph type="body" idx="1"/>
          </p:nvPr>
        </p:nvSpPr>
        <p:spPr>
          <a:xfrm>
            <a:off x="457200" y="2247151"/>
            <a:ext cx="8229600" cy="2099765"/>
          </a:xfrm>
          <a:prstGeom prst="rect">
            <a:avLst/>
          </a:prstGeom>
        </p:spPr>
        <p:txBody>
          <a:bodyPr spcFirstLastPara="1" wrap="square" lIns="91425" tIns="45700" rIns="91425" bIns="45700" anchor="t" anchorCtr="0">
            <a:noAutofit/>
          </a:bodyPr>
          <a:lstStyle/>
          <a:p>
            <a:pPr>
              <a:spcBef>
                <a:spcPts val="1200"/>
              </a:spcBef>
            </a:pPr>
            <a:r>
              <a:rPr lang="en-US" dirty="0"/>
              <a:t>Does your CER statement support or not support this statement?  </a:t>
            </a:r>
          </a:p>
          <a:p>
            <a:r>
              <a:rPr lang="en-US" dirty="0"/>
              <a:t>What ratio did you get with your measurements? </a:t>
            </a:r>
            <a:br>
              <a:rPr lang="en-US" dirty="0"/>
            </a:br>
            <a:r>
              <a:rPr lang="en-US" dirty="0"/>
              <a:t>Is it a number you recognize?</a:t>
            </a:r>
            <a:endParaRPr dirty="0"/>
          </a:p>
        </p:txBody>
      </p:sp>
      <p:sp>
        <p:nvSpPr>
          <p:cNvPr id="4" name="Google Shape;98;p23">
            <a:extLst>
              <a:ext uri="{FF2B5EF4-FFF2-40B4-BE49-F238E27FC236}">
                <a16:creationId xmlns:a16="http://schemas.microsoft.com/office/drawing/2014/main" id="{52D7AA46-110A-426E-AD8D-1CB3F05178DF}"/>
              </a:ext>
            </a:extLst>
          </p:cNvPr>
          <p:cNvSpPr txBox="1">
            <a:spLocks/>
          </p:cNvSpPr>
          <p:nvPr/>
        </p:nvSpPr>
        <p:spPr>
          <a:xfrm>
            <a:off x="457200" y="1156861"/>
            <a:ext cx="8229600" cy="62272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308610" algn="l" rtl="0">
              <a:lnSpc>
                <a:spcPct val="100000"/>
              </a:lnSpc>
              <a:spcBef>
                <a:spcPts val="360"/>
              </a:spcBef>
              <a:spcAft>
                <a:spcPts val="0"/>
              </a:spcAft>
              <a:buClr>
                <a:schemeClr val="accent2"/>
              </a:buClr>
              <a:buSzPts val="1260"/>
              <a:buFont typeface="Noto Sans Symbols"/>
              <a:buChar char="⚫"/>
              <a:defRPr sz="1575" b="0" i="0" u="none" strike="noStrike" cap="none">
                <a:solidFill>
                  <a:schemeClr val="dk1"/>
                </a:solidFill>
                <a:latin typeface="Calibri"/>
                <a:ea typeface="Calibri"/>
                <a:cs typeface="Calibri"/>
                <a:sym typeface="Calibri"/>
              </a:defRPr>
            </a:lvl3pPr>
            <a:lvl4pPr marL="1828800" marR="0" lvl="3" indent="-302894" algn="l" rtl="0">
              <a:lnSpc>
                <a:spcPct val="100000"/>
              </a:lnSpc>
              <a:spcBef>
                <a:spcPts val="360"/>
              </a:spcBef>
              <a:spcAft>
                <a:spcPts val="0"/>
              </a:spcAft>
              <a:buClr>
                <a:schemeClr val="accent3"/>
              </a:buClr>
              <a:buSzPts val="1170"/>
              <a:buFont typeface="Noto Sans Symbols"/>
              <a:buChar char="⚫"/>
              <a:defRPr sz="1500" b="0" i="0" u="none" strike="noStrike" cap="none">
                <a:solidFill>
                  <a:schemeClr val="dk1"/>
                </a:solidFill>
                <a:latin typeface="Calibri"/>
                <a:ea typeface="Calibri"/>
                <a:cs typeface="Calibri"/>
                <a:sym typeface="Calibri"/>
              </a:defRPr>
            </a:lvl4pPr>
            <a:lvl5pPr marL="2286000" marR="0" lvl="4" indent="-302895" algn="l" rtl="0">
              <a:lnSpc>
                <a:spcPct val="100000"/>
              </a:lnSpc>
              <a:spcBef>
                <a:spcPts val="360"/>
              </a:spcBef>
              <a:spcAft>
                <a:spcPts val="0"/>
              </a:spcAft>
              <a:buClr>
                <a:schemeClr val="accent4"/>
              </a:buClr>
              <a:buSzPts val="1170"/>
              <a:buFont typeface="Noto Sans Symbols"/>
              <a:buChar char="⚫"/>
              <a:defRPr sz="1500" b="0" i="0" u="none" strike="noStrike" cap="none">
                <a:solidFill>
                  <a:schemeClr val="dk1"/>
                </a:solidFill>
                <a:latin typeface="Calibri"/>
                <a:ea typeface="Calibri"/>
                <a:cs typeface="Calibri"/>
                <a:sym typeface="Calibri"/>
              </a:defRPr>
            </a:lvl5pPr>
            <a:lvl6pPr marL="2743200" marR="0" lvl="5" indent="-320039" algn="l" rtl="0">
              <a:lnSpc>
                <a:spcPct val="100000"/>
              </a:lnSpc>
              <a:spcBef>
                <a:spcPts val="360"/>
              </a:spcBef>
              <a:spcAft>
                <a:spcPts val="0"/>
              </a:spcAft>
              <a:buClr>
                <a:schemeClr val="accent5"/>
              </a:buClr>
              <a:buSzPts val="144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320039" algn="l" rtl="0">
              <a:lnSpc>
                <a:spcPct val="100000"/>
              </a:lnSpc>
              <a:spcBef>
                <a:spcPts val="360"/>
              </a:spcBef>
              <a:spcAft>
                <a:spcPts val="0"/>
              </a:spcAft>
              <a:buClr>
                <a:schemeClr val="accent6"/>
              </a:buClr>
              <a:buSzPts val="144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42900" algn="l" rtl="0">
              <a:lnSpc>
                <a:spcPct val="100000"/>
              </a:lnSpc>
              <a:spcBef>
                <a:spcPts val="360"/>
              </a:spcBef>
              <a:spcAft>
                <a:spcPts val="0"/>
              </a:spcAft>
              <a:buClr>
                <a:schemeClr val="dk2"/>
              </a:buClr>
              <a:buSzPts val="18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342900" algn="l" rtl="0">
              <a:lnSpc>
                <a:spcPct val="100000"/>
              </a:lnSpc>
              <a:spcBef>
                <a:spcPts val="360"/>
              </a:spcBef>
              <a:spcAft>
                <a:spcPts val="0"/>
              </a:spcAft>
              <a:buClr>
                <a:schemeClr val="dk2"/>
              </a:buClr>
              <a:buSzPts val="1800"/>
              <a:buFont typeface="Constantia"/>
              <a:buChar char="•"/>
              <a:defRPr sz="1050" b="0" i="0" u="none" strike="noStrike" cap="none">
                <a:solidFill>
                  <a:schemeClr val="dk1"/>
                </a:solidFill>
                <a:latin typeface="Constantia"/>
                <a:ea typeface="Constantia"/>
                <a:cs typeface="Constantia"/>
                <a:sym typeface="Constantia"/>
              </a:defRPr>
            </a:lvl9pPr>
          </a:lstStyle>
          <a:p>
            <a:pPr marL="0" indent="0" algn="ctr">
              <a:buFont typeface="Arial"/>
              <a:buNone/>
            </a:pPr>
            <a:r>
              <a:rPr lang="en-US" sz="2800" i="1">
                <a:solidFill>
                  <a:schemeClr val="accent2"/>
                </a:solidFill>
              </a:rPr>
              <a:t>No matter the size of a circle, the ratio of its measurements is the same.</a:t>
            </a:r>
            <a:endParaRPr lang="en-US" sz="2800" i="1" dirty="0">
              <a:solidFill>
                <a:schemeClr val="accent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6"/>
          <p:cNvSpPr txBox="1">
            <a:spLocks noGrp="1"/>
          </p:cNvSpPr>
          <p:nvPr>
            <p:ph type="title"/>
          </p:nvPr>
        </p:nvSpPr>
        <p:spPr>
          <a:xfrm>
            <a:off x="457200" y="335038"/>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Circle Formulas</a:t>
            </a:r>
            <a:endParaRPr dirty="0"/>
          </a:p>
        </p:txBody>
      </p:sp>
      <p:graphicFrame>
        <p:nvGraphicFramePr>
          <p:cNvPr id="116" name="Google Shape;116;p26"/>
          <p:cNvGraphicFramePr/>
          <p:nvPr>
            <p:extLst>
              <p:ext uri="{D42A27DB-BD31-4B8C-83A1-F6EECF244321}">
                <p14:modId xmlns:p14="http://schemas.microsoft.com/office/powerpoint/2010/main" val="1022968395"/>
              </p:ext>
            </p:extLst>
          </p:nvPr>
        </p:nvGraphicFramePr>
        <p:xfrm>
          <a:off x="593625" y="1554133"/>
          <a:ext cx="7239000" cy="2988695"/>
        </p:xfrm>
        <a:graphic>
          <a:graphicData uri="http://schemas.openxmlformats.org/drawingml/2006/table">
            <a:tbl>
              <a:tblPr>
                <a:noFill/>
                <a:tableStyleId>{2DC4A35B-AEC8-410B-9840-86965CBBF8EC}</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US" sz="1800" b="1" dirty="0">
                          <a:solidFill>
                            <a:schemeClr val="bg1"/>
                          </a:solidFill>
                          <a:latin typeface="Calibri" panose="020F0502020204030204" pitchFamily="34" charset="0"/>
                          <a:cs typeface="Calibri" panose="020F0502020204030204" pitchFamily="34" charset="0"/>
                        </a:rPr>
                        <a:t>Circumference</a:t>
                      </a:r>
                      <a:endParaRPr sz="1800" b="1" dirty="0">
                        <a:solidFill>
                          <a:schemeClr val="bg1"/>
                        </a:solidFill>
                        <a:latin typeface="Calibri" panose="020F0502020204030204" pitchFamily="34" charset="0"/>
                        <a:cs typeface="Calibri" panose="020F0502020204030204" pitchFamily="34" charset="0"/>
                      </a:endParaRPr>
                    </a:p>
                  </a:txBody>
                  <a:tcPr marL="91425" marR="91425" marT="91425" marB="91425">
                    <a:solidFill>
                      <a:schemeClr val="accent2"/>
                    </a:solidFill>
                  </a:tcPr>
                </a:tc>
                <a:tc>
                  <a:txBody>
                    <a:bodyPr/>
                    <a:lstStyle/>
                    <a:p>
                      <a:pPr marL="0" lvl="0" indent="0" algn="ctr" rtl="0">
                        <a:spcBef>
                          <a:spcPts val="0"/>
                        </a:spcBef>
                        <a:spcAft>
                          <a:spcPts val="0"/>
                        </a:spcAft>
                        <a:buNone/>
                      </a:pPr>
                      <a:r>
                        <a:rPr lang="en-US" sz="1800" b="1" dirty="0">
                          <a:solidFill>
                            <a:schemeClr val="bg1"/>
                          </a:solidFill>
                          <a:latin typeface="Calibri" panose="020F0502020204030204" pitchFamily="34" charset="0"/>
                          <a:cs typeface="Calibri" panose="020F0502020204030204" pitchFamily="34" charset="0"/>
                        </a:rPr>
                        <a:t>Area</a:t>
                      </a:r>
                      <a:endParaRPr sz="1800" b="1" dirty="0">
                        <a:solidFill>
                          <a:schemeClr val="bg1"/>
                        </a:solidFill>
                        <a:latin typeface="Calibri" panose="020F0502020204030204" pitchFamily="34" charset="0"/>
                        <a:cs typeface="Calibri" panose="020F0502020204030204" pitchFamily="34" charset="0"/>
                      </a:endParaRPr>
                    </a:p>
                  </a:txBody>
                  <a:tcPr marL="91425" marR="91425" marT="91425" marB="91425">
                    <a:solidFill>
                      <a:schemeClr val="accent2"/>
                    </a:solidFill>
                  </a:tcPr>
                </a:tc>
                <a:extLst>
                  <a:ext uri="{0D108BD9-81ED-4DB2-BD59-A6C34878D82A}">
                    <a16:rowId xmlns:a16="http://schemas.microsoft.com/office/drawing/2014/main" val="10000"/>
                  </a:ext>
                </a:extLst>
              </a:tr>
              <a:tr h="2531525">
                <a:tc>
                  <a:txBody>
                    <a:bodyPr/>
                    <a:lstStyle/>
                    <a:p>
                      <a:pPr marL="0" lvl="0" indent="0" algn="l" rtl="0">
                        <a:spcBef>
                          <a:spcPts val="0"/>
                        </a:spcBef>
                        <a:spcAft>
                          <a:spcPts val="0"/>
                        </a:spcAft>
                        <a:buNone/>
                      </a:pPr>
                      <a:endParaRPr dirty="0"/>
                    </a:p>
                  </a:txBody>
                  <a:tcPr marL="91425" marR="91425" marT="91425" marB="91425">
                    <a:solidFill>
                      <a:schemeClr val="bg1"/>
                    </a:solidFill>
                  </a:tcPr>
                </a:tc>
                <a:tc>
                  <a:txBody>
                    <a:bodyPr/>
                    <a:lstStyle/>
                    <a:p>
                      <a:pPr marL="0" lvl="0" indent="0" algn="l" rtl="0">
                        <a:spcBef>
                          <a:spcPts val="0"/>
                        </a:spcBef>
                        <a:spcAft>
                          <a:spcPts val="0"/>
                        </a:spcAft>
                        <a:buNone/>
                      </a:pPr>
                      <a:endParaRPr dirty="0"/>
                    </a:p>
                  </a:txBody>
                  <a:tcPr marL="91425" marR="91425" marT="91425" marB="91425">
                    <a:solidFill>
                      <a:schemeClr val="bg1"/>
                    </a:solidFill>
                  </a:tcPr>
                </a:tc>
                <a:extLst>
                  <a:ext uri="{0D108BD9-81ED-4DB2-BD59-A6C34878D82A}">
                    <a16:rowId xmlns:a16="http://schemas.microsoft.com/office/drawing/2014/main" val="10001"/>
                  </a:ext>
                </a:extLst>
              </a:tr>
            </a:tbl>
          </a:graphicData>
        </a:graphic>
      </p:graphicFrame>
      <p:pic>
        <p:nvPicPr>
          <p:cNvPr id="117" name="Google Shape;117;p26"/>
          <p:cNvPicPr preferRelativeResize="0"/>
          <p:nvPr/>
        </p:nvPicPr>
        <p:blipFill>
          <a:blip r:embed="rId3">
            <a:alphaModFix/>
          </a:blip>
          <a:stretch>
            <a:fillRect/>
          </a:stretch>
        </p:blipFill>
        <p:spPr>
          <a:xfrm>
            <a:off x="1388675" y="2143050"/>
            <a:ext cx="1859299" cy="857400"/>
          </a:xfrm>
          <a:prstGeom prst="rect">
            <a:avLst/>
          </a:prstGeom>
          <a:noFill/>
          <a:ln>
            <a:noFill/>
          </a:ln>
        </p:spPr>
      </p:pic>
      <p:pic>
        <p:nvPicPr>
          <p:cNvPr id="118" name="Google Shape;118;p26"/>
          <p:cNvPicPr preferRelativeResize="0"/>
          <p:nvPr/>
        </p:nvPicPr>
        <p:blipFill>
          <a:blip r:embed="rId4">
            <a:alphaModFix/>
          </a:blip>
          <a:stretch>
            <a:fillRect/>
          </a:stretch>
        </p:blipFill>
        <p:spPr>
          <a:xfrm>
            <a:off x="1388675" y="3176425"/>
            <a:ext cx="1973475" cy="1113550"/>
          </a:xfrm>
          <a:prstGeom prst="rect">
            <a:avLst/>
          </a:prstGeom>
          <a:noFill/>
          <a:ln>
            <a:noFill/>
          </a:ln>
        </p:spPr>
      </p:pic>
      <p:pic>
        <p:nvPicPr>
          <p:cNvPr id="119" name="Google Shape;119;p26"/>
          <p:cNvPicPr preferRelativeResize="0"/>
          <p:nvPr/>
        </p:nvPicPr>
        <p:blipFill>
          <a:blip r:embed="rId5">
            <a:alphaModFix/>
          </a:blip>
          <a:stretch>
            <a:fillRect/>
          </a:stretch>
        </p:blipFill>
        <p:spPr>
          <a:xfrm>
            <a:off x="4905375" y="2428050"/>
            <a:ext cx="2227100" cy="1113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7"/>
          <p:cNvSpPr txBox="1">
            <a:spLocks noGrp="1"/>
          </p:cNvSpPr>
          <p:nvPr>
            <p:ph type="title"/>
          </p:nvPr>
        </p:nvSpPr>
        <p:spPr>
          <a:xfrm>
            <a:off x="457200" y="3375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Which Pizza Is the Better Deal? </a:t>
            </a:r>
            <a:endParaRPr dirty="0"/>
          </a:p>
        </p:txBody>
      </p:sp>
      <p:sp>
        <p:nvSpPr>
          <p:cNvPr id="125" name="Google Shape;125;p27"/>
          <p:cNvSpPr txBox="1">
            <a:spLocks noGrp="1"/>
          </p:cNvSpPr>
          <p:nvPr>
            <p:ph type="body" idx="1"/>
          </p:nvPr>
        </p:nvSpPr>
        <p:spPr>
          <a:xfrm>
            <a:off x="457200" y="1245766"/>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t>You and your friends are hungry, so you decide to stop at a pizza parlor. Even though you are hungry, you are also trying not to spend too much money. </a:t>
            </a:r>
          </a:p>
          <a:p>
            <a:pPr marL="0" lvl="0" indent="0" algn="l" rtl="0">
              <a:spcBef>
                <a:spcPts val="1200"/>
              </a:spcBef>
              <a:spcAft>
                <a:spcPts val="0"/>
              </a:spcAft>
              <a:buNone/>
            </a:pPr>
            <a:r>
              <a:rPr lang="en-US" dirty="0"/>
              <a:t>Which pizza is the better deal?</a:t>
            </a:r>
            <a:endParaRPr dirty="0"/>
          </a:p>
          <a:p>
            <a:pPr marL="577850" indent="-514350">
              <a:spcBef>
                <a:spcPts val="600"/>
              </a:spcBef>
              <a:buFont typeface="+mj-lt"/>
              <a:buAutoNum type="arabicPeriod"/>
            </a:pPr>
            <a:r>
              <a:rPr lang="en-US" dirty="0"/>
              <a:t>Small, 10″ pizza for $8</a:t>
            </a:r>
          </a:p>
          <a:p>
            <a:pPr marL="577850" indent="-514350">
              <a:spcBef>
                <a:spcPts val="600"/>
              </a:spcBef>
              <a:buFont typeface="+mj-lt"/>
              <a:buAutoNum type="arabicPeriod"/>
            </a:pPr>
            <a:r>
              <a:rPr lang="nn-NO" dirty="0"/>
              <a:t>Medium, 12</a:t>
            </a:r>
            <a:r>
              <a:rPr lang="en-US" dirty="0"/>
              <a:t>″</a:t>
            </a:r>
            <a:r>
              <a:rPr lang="nn-NO" dirty="0"/>
              <a:t> pizza for $10</a:t>
            </a:r>
          </a:p>
        </p:txBody>
      </p:sp>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474</Words>
  <Application>Microsoft Office PowerPoint</Application>
  <PresentationFormat>On-screen Show (16:9)</PresentationFormat>
  <Paragraphs>41</Paragraphs>
  <Slides>11</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Constantia</vt:lpstr>
      <vt:lpstr>Calibri</vt:lpstr>
      <vt:lpstr>Arial Black</vt:lpstr>
      <vt:lpstr>Georgia</vt:lpstr>
      <vt:lpstr>Noto Sans Symbols</vt:lpstr>
      <vt:lpstr>Arial</vt:lpstr>
      <vt:lpstr>LEARN theme</vt:lpstr>
      <vt:lpstr>LEARN theme</vt:lpstr>
      <vt:lpstr>PowerPoint Presentation</vt:lpstr>
      <vt:lpstr>Slice of Pi</vt:lpstr>
      <vt:lpstr>Agreement Circles</vt:lpstr>
      <vt:lpstr>Essential Question</vt:lpstr>
      <vt:lpstr>Lesson Objective</vt:lpstr>
      <vt:lpstr>What’s the Ratio? </vt:lpstr>
      <vt:lpstr>Discussion</vt:lpstr>
      <vt:lpstr>Circle Formulas</vt:lpstr>
      <vt:lpstr>Which Pizza Is the Better Deal? </vt:lpstr>
      <vt:lpstr>Another Pizza Problem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Slice of Pi</dc:title>
  <dc:creator>K20 Center</dc:creator>
  <cp:lastModifiedBy>jordnaru@outlook.com</cp:lastModifiedBy>
  <cp:revision>12</cp:revision>
  <dcterms:modified xsi:type="dcterms:W3CDTF">2021-06-09T21:20:57Z</dcterms:modified>
</cp:coreProperties>
</file>