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81" r:id="rId2"/>
    <p:sldMasterId id="2147483717" r:id="rId3"/>
    <p:sldMasterId id="2147483734" r:id="rId4"/>
  </p:sldMasterIdLst>
  <p:notesMasterIdLst>
    <p:notesMasterId r:id="rId20"/>
  </p:notesMasterIdLst>
  <p:sldIdLst>
    <p:sldId id="256" r:id="rId5"/>
    <p:sldId id="270" r:id="rId6"/>
    <p:sldId id="262" r:id="rId7"/>
    <p:sldId id="263" r:id="rId8"/>
    <p:sldId id="265" r:id="rId9"/>
    <p:sldId id="273" r:id="rId10"/>
    <p:sldId id="274" r:id="rId11"/>
    <p:sldId id="275" r:id="rId12"/>
    <p:sldId id="272" r:id="rId13"/>
    <p:sldId id="264" r:id="rId14"/>
    <p:sldId id="260" r:id="rId15"/>
    <p:sldId id="276" r:id="rId16"/>
    <p:sldId id="277" r:id="rId17"/>
    <p:sldId id="278" r:id="rId18"/>
    <p:sldId id="279" r:id="rId19"/>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F182F-1DE7-4F13-8AA3-002D9E3B458A}">
  <a:tblStyle styleId="{BEDF182F-1DE7-4F13-8AA3-002D9E3B45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29"/>
    <p:restoredTop sz="94349"/>
  </p:normalViewPr>
  <p:slideViewPr>
    <p:cSldViewPr snapToGrid="0">
      <p:cViewPr varScale="1">
        <p:scale>
          <a:sx n="146" d="100"/>
          <a:sy n="146" d="100"/>
        </p:scale>
        <p:origin x="192" y="2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Google Shape;3;n">
            <a:extLst>
              <a:ext uri="{FF2B5EF4-FFF2-40B4-BE49-F238E27FC236}">
                <a16:creationId xmlns:a16="http://schemas.microsoft.com/office/drawing/2014/main" id="{8624FC82-B5A2-5FA3-CBF3-BCBFA34F9D96}"/>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4;n">
            <a:extLst>
              <a:ext uri="{FF2B5EF4-FFF2-40B4-BE49-F238E27FC236}">
                <a16:creationId xmlns:a16="http://schemas.microsoft.com/office/drawing/2014/main" id="{8976970C-9707-70A8-F003-735290520F14}"/>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38;p:notes">
            <a:extLst>
              <a:ext uri="{FF2B5EF4-FFF2-40B4-BE49-F238E27FC236}">
                <a16:creationId xmlns:a16="http://schemas.microsoft.com/office/drawing/2014/main" id="{9366B4A2-DBA3-CFE8-53CE-BFEE9562E40A}"/>
              </a:ext>
            </a:extLst>
          </p:cNvPr>
          <p:cNvSpPr>
            <a:spLocks noGrp="1" noRot="1" noChangeAspect="1" noTextEdit="1"/>
          </p:cNvSpPr>
          <p:nvPr>
            <p:ph type="sldImg" idx="2"/>
          </p:nvPr>
        </p:nvSpPr>
        <p:spPr>
          <a:noFill/>
          <a:ln>
            <a:headEnd/>
            <a:tailEnd/>
          </a:ln>
        </p:spPr>
      </p:sp>
      <p:sp>
        <p:nvSpPr>
          <p:cNvPr id="21506" name="Google Shape;39;p:notes">
            <a:extLst>
              <a:ext uri="{FF2B5EF4-FFF2-40B4-BE49-F238E27FC236}">
                <a16:creationId xmlns:a16="http://schemas.microsoft.com/office/drawing/2014/main" id="{3F2534ED-FEAD-412D-0543-27B7B303B0D9}"/>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sz="1400" dirty="0">
                <a:solidFill>
                  <a:srgbClr val="000000"/>
                </a:solidFill>
                <a:latin typeface="Calibri"/>
                <a:ea typeface="Calibri"/>
                <a:cs typeface="Calibri"/>
                <a:sym typeface="Calibri"/>
              </a:rPr>
              <a:t>Source: National Geographic. (2015, October 8). Watch Moose Fight in a Quiet Alaska Suburb | National Geographic [Video]. </a:t>
            </a:r>
            <a:r>
              <a:rPr lang="en-US" sz="1400" i="0" dirty="0">
                <a:solidFill>
                  <a:srgbClr val="000000"/>
                </a:solidFill>
                <a:latin typeface="Calibri"/>
                <a:ea typeface="Calibri"/>
                <a:cs typeface="Calibri"/>
                <a:sym typeface="Calibri"/>
              </a:rPr>
              <a:t>YouTube. </a:t>
            </a:r>
            <a:r>
              <a:rPr lang="en-US" sz="1400" dirty="0">
                <a:solidFill>
                  <a:srgbClr val="000000"/>
                </a:solidFill>
                <a:latin typeface="Calibri"/>
                <a:ea typeface="Calibri"/>
                <a:cs typeface="Calibri"/>
                <a:sym typeface="Calibri"/>
              </a:rPr>
              <a:t>https://</a:t>
            </a:r>
            <a:r>
              <a:rPr lang="en-US" sz="1400" dirty="0" err="1">
                <a:solidFill>
                  <a:srgbClr val="000000"/>
                </a:solidFill>
                <a:latin typeface="Calibri"/>
                <a:ea typeface="Calibri"/>
                <a:cs typeface="Calibri"/>
                <a:sym typeface="Calibri"/>
              </a:rPr>
              <a:t>www.youtube.com</a:t>
            </a:r>
            <a:r>
              <a:rPr lang="en-US" sz="1400" dirty="0">
                <a:solidFill>
                  <a:srgbClr val="000000"/>
                </a:solidFill>
                <a:latin typeface="Calibri"/>
                <a:ea typeface="Calibri"/>
                <a:cs typeface="Calibri"/>
                <a:sym typeface="Calibri"/>
              </a:rPr>
              <a:t>/</a:t>
            </a:r>
            <a:r>
              <a:rPr lang="en-US" sz="1400" dirty="0" err="1">
                <a:solidFill>
                  <a:srgbClr val="000000"/>
                </a:solidFill>
                <a:latin typeface="Calibri"/>
                <a:ea typeface="Calibri"/>
                <a:cs typeface="Calibri"/>
                <a:sym typeface="Calibri"/>
              </a:rPr>
              <a:t>watch?v</a:t>
            </a:r>
            <a:r>
              <a:rPr lang="en-US" sz="1400" dirty="0">
                <a:solidFill>
                  <a:srgbClr val="000000"/>
                </a:solidFill>
                <a:latin typeface="Calibri"/>
                <a:ea typeface="Calibri"/>
                <a:cs typeface="Calibri"/>
                <a:sym typeface="Calibri"/>
              </a:rPr>
              <a:t>=M26ug8MGYlY</a:t>
            </a:r>
            <a:endParaRPr lang="en-US" dirty="0"/>
          </a:p>
          <a:p>
            <a:endParaRPr lang="en-US" dirty="0"/>
          </a:p>
        </p:txBody>
      </p:sp>
    </p:spTree>
    <p:extLst>
      <p:ext uri="{BB962C8B-B14F-4D97-AF65-F5344CB8AC3E}">
        <p14:creationId xmlns:p14="http://schemas.microsoft.com/office/powerpoint/2010/main" val="82365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Have students write down their answers to the two questions, then have them share their thoughts out loud.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1400" b="1" i="0" u="none" strike="noStrike" kern="0" cap="none" spc="0" normalizeH="0" baseline="0" noProof="0" dirty="0">
                <a:ln>
                  <a:noFill/>
                </a:ln>
                <a:solidFill>
                  <a:srgbClr val="000000"/>
                </a:solidFill>
                <a:effectLst/>
                <a:uLnTx/>
                <a:uFillTx/>
                <a:latin typeface="Arial"/>
                <a:cs typeface="Arial"/>
                <a:sym typeface="Arial"/>
              </a:rPr>
              <a:t>Optional:</a:t>
            </a:r>
            <a:r>
              <a:rPr kumimoji="0" lang="en-US" sz="1400" b="0" i="0" u="none" strike="noStrike" kern="0" cap="none" spc="0" normalizeH="0" baseline="0" noProof="0" dirty="0">
                <a:ln>
                  <a:noFill/>
                </a:ln>
                <a:solidFill>
                  <a:srgbClr val="000000"/>
                </a:solidFill>
                <a:effectLst/>
                <a:uLnTx/>
                <a:uFillTx/>
                <a:latin typeface="Arial"/>
                <a:cs typeface="Arial"/>
                <a:sym typeface="Arial"/>
              </a:rPr>
              <a:t> You can add the questions to </a:t>
            </a:r>
            <a:r>
              <a:rPr kumimoji="0" lang="en-US" sz="1400" b="0" i="0" u="sng" strike="noStrike" kern="0" cap="none" spc="0" normalizeH="0" baseline="0" noProof="0" dirty="0">
                <a:ln>
                  <a:noFill/>
                </a:ln>
                <a:solidFill>
                  <a:srgbClr val="2200CC"/>
                </a:solidFill>
                <a:effectLst/>
                <a:uLnTx/>
                <a:uFillTx/>
                <a:latin typeface="Arial"/>
                <a:cs typeface="Arial"/>
                <a:sym typeface="Arial"/>
                <a:hlinkClick r:id="rId3"/>
              </a:rPr>
              <a:t>Mentimeter</a:t>
            </a:r>
            <a:r>
              <a:rPr kumimoji="0" lang="en-US" sz="1400" b="0" i="0" u="none" strike="noStrike" kern="0" cap="none" spc="0" normalizeH="0" baseline="0" noProof="0" dirty="0">
                <a:ln>
                  <a:noFill/>
                </a:ln>
                <a:solidFill>
                  <a:srgbClr val="2200CC"/>
                </a:solidFill>
                <a:effectLst/>
                <a:uLnTx/>
                <a:uFillTx/>
                <a:latin typeface="Arial"/>
                <a:cs typeface="Arial"/>
                <a:sym typeface="Arial"/>
              </a:rPr>
              <a:t> (https://</a:t>
            </a:r>
            <a:r>
              <a:rPr kumimoji="0" lang="en-US" sz="1400" b="0" i="0" u="none" strike="noStrike" kern="0" cap="none" spc="0" normalizeH="0" baseline="0" noProof="0" dirty="0" err="1">
                <a:ln>
                  <a:noFill/>
                </a:ln>
                <a:solidFill>
                  <a:srgbClr val="2200CC"/>
                </a:solidFill>
                <a:effectLst/>
                <a:uLnTx/>
                <a:uFillTx/>
                <a:latin typeface="Arial"/>
                <a:cs typeface="Arial"/>
                <a:sym typeface="Arial"/>
              </a:rPr>
              <a:t>www.mentimeter.com</a:t>
            </a:r>
            <a:r>
              <a:rPr kumimoji="0" lang="en-US" sz="1400" b="0" i="0" u="none" strike="noStrike" kern="0" cap="none" spc="0" normalizeH="0" baseline="0" noProof="0" dirty="0">
                <a:ln>
                  <a:noFill/>
                </a:ln>
                <a:solidFill>
                  <a:srgbClr val="2200CC"/>
                </a:solidFill>
                <a:effectLst/>
                <a:uLnTx/>
                <a:uFillTx/>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cs typeface="Arial"/>
                <a:sym typeface="Arial"/>
              </a:rPr>
              <a:t> and have students share their answers there. </a:t>
            </a:r>
          </a:p>
          <a:p>
            <a:endParaRPr lang="en-US" dirty="0"/>
          </a:p>
        </p:txBody>
      </p:sp>
    </p:spTree>
    <p:extLst>
      <p:ext uri="{BB962C8B-B14F-4D97-AF65-F5344CB8AC3E}">
        <p14:creationId xmlns:p14="http://schemas.microsoft.com/office/powerpoint/2010/main" val="2375489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6990-2846-7478-801F-6DEEEC039E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91837-C8A9-8025-E1EC-846133F59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8A7A12-8D1B-9BAF-813F-162D7FFE69E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99046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D0491-DA8A-FAA4-68EA-C2E4D8FF9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8109A-AD06-C585-A0A4-FA9F29F885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0A30F-912A-A7D6-9E13-590FB5F14D9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2925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Have students verbally share out their thoughts to the two questions that are posed in the video. After the video, ask students if their original opinion has changed (in response to: Do you believe one species can cause a different species’ genes to mutate into a different physical feature?). Why or why not?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Source: Nearpod Original. (n.d.). The Evolution of Dogs [Video]. Nearpod. https://</a:t>
            </a:r>
            <a:r>
              <a:rPr lang="en-US" dirty="0" err="1"/>
              <a:t>nearpod.com</a:t>
            </a:r>
            <a:r>
              <a:rPr lang="en-US" dirty="0"/>
              <a:t>/t/science/8th/the-evolution-of-dogs-L53964953</a:t>
            </a:r>
          </a:p>
          <a:p>
            <a:endParaRPr lang="en-US" dirty="0"/>
          </a:p>
        </p:txBody>
      </p:sp>
    </p:spTree>
    <p:extLst>
      <p:ext uri="{BB962C8B-B14F-4D97-AF65-F5344CB8AC3E}">
        <p14:creationId xmlns:p14="http://schemas.microsoft.com/office/powerpoint/2010/main" val="29444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Pass out the </a:t>
            </a:r>
            <a:r>
              <a:rPr lang="en-US" u="none" dirty="0">
                <a:solidFill>
                  <a:schemeClr val="hlink"/>
                </a:solidFill>
              </a:rPr>
              <a:t>Bird Beak Lab, which is linked here: </a:t>
            </a:r>
            <a:r>
              <a:rPr lang="en-US" u="sng" dirty="0">
                <a:solidFill>
                  <a:schemeClr val="hlink"/>
                </a:solidFill>
              </a:rPr>
              <a:t>https://www.rcsdk12.org/</a:t>
            </a:r>
            <a:r>
              <a:rPr lang="en-US" u="sng" dirty="0" err="1">
                <a:solidFill>
                  <a:schemeClr val="hlink"/>
                </a:solidFill>
              </a:rPr>
              <a:t>cms</a:t>
            </a:r>
            <a:r>
              <a:rPr lang="en-US" u="sng" dirty="0">
                <a:solidFill>
                  <a:schemeClr val="hlink"/>
                </a:solidFill>
              </a:rPr>
              <a:t>/lib/NY01001156/Centricity/Domain/9785/This-Lab-is-for-the-Birds%20Beak%20Variability%20Lab.pdf</a:t>
            </a:r>
            <a:r>
              <a:rPr lang="en-US" u="none" dirty="0">
                <a:solidFill>
                  <a:schemeClr val="hlink"/>
                </a:solidFill>
              </a:rPr>
              <a:t> and</a:t>
            </a:r>
            <a:r>
              <a:rPr lang="en-US" u="none" dirty="0"/>
              <a:t> </a:t>
            </a:r>
            <a:r>
              <a:rPr lang="en-US" dirty="0"/>
              <a:t>go over the instructions with students. Be sure to keep track of time.</a:t>
            </a:r>
          </a:p>
        </p:txBody>
      </p:sp>
    </p:spTree>
    <p:extLst>
      <p:ext uri="{BB962C8B-B14F-4D97-AF65-F5344CB8AC3E}">
        <p14:creationId xmlns:p14="http://schemas.microsoft.com/office/powerpoint/2010/main" val="1091849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DE96-F4C9-DFE9-4E99-1541A13BB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C6A65-DF27-0CA2-A4C6-4A17E03FB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01068-3B1A-CF29-56D8-77DC6E65958F}"/>
              </a:ext>
            </a:extLst>
          </p:cNvPr>
          <p:cNvSpPr>
            <a:spLocks noGrp="1"/>
          </p:cNvSpPr>
          <p:nvPr>
            <p:ph type="body" idx="1"/>
          </p:nvPr>
        </p:nvSpPr>
        <p:spPr/>
        <p:txBody>
          <a:bodyPr/>
          <a:lstStyle/>
          <a:p>
            <a:pPr marL="0" lvl="0" indent="0" algn="l" rtl="0">
              <a:spcBef>
                <a:spcPts val="0"/>
              </a:spcBef>
              <a:spcAft>
                <a:spcPts val="0"/>
              </a:spcAft>
              <a:buNone/>
            </a:pPr>
            <a:r>
              <a:rPr lang="en-US" dirty="0"/>
              <a:t>Sources: </a:t>
            </a:r>
          </a:p>
          <a:p>
            <a:pPr marL="0" lvl="0" indent="0" algn="l" rtl="0">
              <a:spcBef>
                <a:spcPts val="0"/>
              </a:spcBef>
              <a:spcAft>
                <a:spcPts val="0"/>
              </a:spcAft>
              <a:buNone/>
            </a:pPr>
            <a:r>
              <a:rPr lang="en-US" dirty="0"/>
              <a:t>     Khan Academy. (n.d.). Darwin, evolution, &amp; natural selection. Khan Academy. https://</a:t>
            </a:r>
            <a:r>
              <a:rPr lang="en-US" dirty="0" err="1"/>
              <a:t>www.khanacademy.org</a:t>
            </a:r>
            <a:r>
              <a:rPr lang="en-US" dirty="0"/>
              <a:t>/science/ap-biology/natural-selection/natural-selection-ap/a/</a:t>
            </a:r>
            <a:r>
              <a:rPr lang="en-US" dirty="0" err="1"/>
              <a:t>darwin</a:t>
            </a:r>
            <a:r>
              <a:rPr lang="en-US" dirty="0"/>
              <a:t>-evolution-natural-selection</a:t>
            </a:r>
          </a:p>
          <a:p>
            <a:pPr marL="0" lvl="0" indent="0" algn="l" rtl="0">
              <a:spcBef>
                <a:spcPts val="0"/>
              </a:spcBef>
              <a:spcAft>
                <a:spcPts val="0"/>
              </a:spcAft>
              <a:buNone/>
            </a:pPr>
            <a:r>
              <a:rPr lang="en-US" dirty="0"/>
              <a:t>     Amoeba Sisters. (2017, June 8). Genetic Drift [Video]. YouTube. https://</a:t>
            </a:r>
            <a:r>
              <a:rPr lang="en-US" dirty="0" err="1"/>
              <a:t>www.youtube.com</a:t>
            </a:r>
            <a:r>
              <a:rPr lang="en-US" dirty="0"/>
              <a:t>/</a:t>
            </a:r>
            <a:r>
              <a:rPr lang="en-US" dirty="0" err="1"/>
              <a:t>watch?v</a:t>
            </a:r>
            <a:r>
              <a:rPr lang="en-US" dirty="0"/>
              <a:t>=W0TM4LQmoZY&amp;list=PLwL0Myd7Dk1FuT0I6icE7octRIgJqMBhS&amp;index=7</a:t>
            </a:r>
          </a:p>
          <a:p>
            <a:endParaRPr lang="en-US" dirty="0"/>
          </a:p>
        </p:txBody>
      </p:sp>
    </p:spTree>
    <p:extLst>
      <p:ext uri="{BB962C8B-B14F-4D97-AF65-F5344CB8AC3E}">
        <p14:creationId xmlns:p14="http://schemas.microsoft.com/office/powerpoint/2010/main" val="507362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a:t>Have students share out their summaries. </a:t>
            </a:r>
          </a:p>
          <a:p>
            <a:endParaRPr lang="en-US"/>
          </a:p>
        </p:txBody>
      </p:sp>
    </p:spTree>
    <p:extLst>
      <p:ext uri="{BB962C8B-B14F-4D97-AF65-F5344CB8AC3E}">
        <p14:creationId xmlns:p14="http://schemas.microsoft.com/office/powerpoint/2010/main" val="32993517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7393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4085561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02958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721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3306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421586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33792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387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945466" y="559689"/>
            <a:ext cx="4565121"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944799" y="2807732"/>
            <a:ext cx="4564202"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6006018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 With Cover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a:extLst>
              <a:ext uri="{FF2B5EF4-FFF2-40B4-BE49-F238E27FC236}">
                <a16:creationId xmlns:a16="http://schemas.microsoft.com/office/drawing/2014/main" id="{E384C1E7-5E3D-A621-C2AF-8355619A0BBF}"/>
              </a:ext>
            </a:extLst>
          </p:cNvPr>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a:extLst>
              <a:ext uri="{FF2B5EF4-FFF2-40B4-BE49-F238E27FC236}">
                <a16:creationId xmlns:a16="http://schemas.microsoft.com/office/drawing/2014/main" id="{800CFF90-44AF-7644-A3CC-9BC9ACF5E8AD}"/>
              </a:ext>
            </a:extLst>
          </p:cNvPr>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0580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945466" y="559689"/>
            <a:ext cx="4565121"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944799" y="2807732"/>
            <a:ext cx="4564202"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324593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2696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47261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4674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67244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72551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36384831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681398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14146637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9327614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57556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With Cover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a:extLst>
              <a:ext uri="{FF2B5EF4-FFF2-40B4-BE49-F238E27FC236}">
                <a16:creationId xmlns:a16="http://schemas.microsoft.com/office/drawing/2014/main" id="{E384C1E7-5E3D-A621-C2AF-8355619A0BBF}"/>
              </a:ext>
            </a:extLst>
          </p:cNvPr>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a:extLst>
              <a:ext uri="{FF2B5EF4-FFF2-40B4-BE49-F238E27FC236}">
                <a16:creationId xmlns:a16="http://schemas.microsoft.com/office/drawing/2014/main" id="{800CFF90-44AF-7644-A3CC-9BC9ACF5E8AD}"/>
              </a:ext>
            </a:extLst>
          </p:cNvPr>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04468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1590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40429661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1419060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1420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564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3130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6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85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296904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15" r:id="rId3"/>
    <p:sldLayoutId id="2147483702" r:id="rId4"/>
    <p:sldLayoutId id="2147483703" r:id="rId5"/>
    <p:sldLayoutId id="2147483704" r:id="rId6"/>
    <p:sldLayoutId id="2147483705" r:id="rId7"/>
    <p:sldLayoutId id="2147483706" r:id="rId8"/>
    <p:sldLayoutId id="2147483707" r:id="rId9"/>
    <p:sldLayoutId id="2147483708" r:id="rId10"/>
    <p:sldLayoutId id="2147483716" r:id="rId11"/>
    <p:sldLayoutId id="2147483710" r:id="rId12"/>
    <p:sldLayoutId id="2147483711" r:id="rId13"/>
    <p:sldLayoutId id="2147483712" r:id="rId14"/>
    <p:sldLayoutId id="2147483713" r:id="rId15"/>
    <p:sldLayoutId id="2147483714" r:id="rId16"/>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cSld>
  <p:clrMap bg1="lt1" tx1="dk1" bg2="lt2" tx2="dk2" accent1="accent1" accent2="accent2" accent3="accent3" accent4="accent4" accent5="accent5" accent6="accent6" hlink="hlink" folHlink="folHlink"/>
  <p:txStyles>
    <p:titleStyle>
      <a:lvl1pPr algn="l" rtl="0" fontAlgn="base">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fontAlgn="base">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fontAlgn="base">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fontAlgn="base">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fontAlgn="base">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fontAlgn="base">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343354126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2864693049"/>
      </p:ext>
    </p:extLst>
  </p:cSld>
  <p:clrMap bg1="lt1" tx1="dk1" bg2="lt2" tx2="dk2" accent1="accent1" accent2="accent2" accent3="accent3" accent4="accent4" accent5="accent5" accent6="accent6" hlink="hlink" folHlink="folHlink"/>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eaLnBrk="1" fontAlgn="base" hangingPunct="1">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eaLnBrk="1" fontAlgn="base" hangingPunct="1">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hyperlink" Target="https://www.khanacademy.org/science/ap-biology/natural-selection/natural-selection-ap/a/darwin-evolution-natural-selection"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png"/><Relationship Id="rId5" Type="http://schemas.openxmlformats.org/officeDocument/2006/relationships/hyperlink" Target="https://www.youtube.com/watch?v=W0TM4LQmoZY&amp;list=PLwL0Myd7Dk1FuT0I6icE7octRIgJqMBhS&amp;index=6" TargetMode="External"/><Relationship Id="rId4" Type="http://schemas.openxmlformats.org/officeDocument/2006/relationships/hyperlink" Target="https://www.youtube.com/watch?v=W0TM4LQmoZY&amp;list=PLwL0Myd7Dk1FuT0I6icE7octRIgJqMBhS&amp;index=7"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5.xml"/><Relationship Id="rId1" Type="http://schemas.openxmlformats.org/officeDocument/2006/relationships/video" Target="https://www.youtube.com/embed/M26ug8MGYlY?feature=oembed" TargetMode="External"/><Relationship Id="rId5" Type="http://schemas.openxmlformats.org/officeDocument/2006/relationships/image" Target="../media/image9.jpeg"/><Relationship Id="rId4" Type="http://schemas.openxmlformats.org/officeDocument/2006/relationships/hyperlink" Target="https://www.youtube.com/watch?v=M26ug8MGYl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hyperlink" Target="https://nearpod.com/t/science/8th/the-evolution-of-dogs-L53964953" TargetMode="External"/><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D84C-B1B9-7487-2919-4DBFDC69B10A}"/>
              </a:ext>
            </a:extLst>
          </p:cNvPr>
          <p:cNvSpPr>
            <a:spLocks noGrp="1"/>
          </p:cNvSpPr>
          <p:nvPr>
            <p:ph type="title"/>
          </p:nvPr>
        </p:nvSpPr>
        <p:spPr/>
        <p:txBody>
          <a:bodyPr rtlCol="0">
            <a:normAutofit/>
          </a:bodyPr>
          <a:lstStyle/>
          <a:p>
            <a:pPr fontAlgn="auto">
              <a:spcAft>
                <a:spcPts val="0"/>
              </a:spcAft>
              <a:defRPr/>
            </a:pPr>
            <a:r>
              <a:rPr lang="en-US" dirty="0"/>
              <a:t>Mind Map Preparation</a:t>
            </a:r>
          </a:p>
        </p:txBody>
      </p:sp>
      <p:sp>
        <p:nvSpPr>
          <p:cNvPr id="28675" name="Content Placeholder 7">
            <a:extLst>
              <a:ext uri="{FF2B5EF4-FFF2-40B4-BE49-F238E27FC236}">
                <a16:creationId xmlns:a16="http://schemas.microsoft.com/office/drawing/2014/main" id="{001687CA-0FFD-B396-81EB-DB04465691AC}"/>
              </a:ext>
            </a:extLst>
          </p:cNvPr>
          <p:cNvSpPr>
            <a:spLocks noGrp="1" noChangeArrowheads="1"/>
          </p:cNvSpPr>
          <p:nvPr>
            <p:ph sz="half" idx="2"/>
          </p:nvPr>
        </p:nvSpPr>
        <p:spPr/>
        <p:txBody>
          <a:bodyPr/>
          <a:lstStyle/>
          <a:p>
            <a:pPr marL="457200" lvl="0" indent="-393192">
              <a:spcAft>
                <a:spcPts val="600"/>
              </a:spcAft>
              <a:buFont typeface="System Font Regular"/>
              <a:buChar char="●"/>
            </a:pPr>
            <a:r>
              <a:rPr lang="en-US" sz="2400" dirty="0"/>
              <a:t>A Mind Map is a way to visually display ideas and how they connect to one another. </a:t>
            </a:r>
          </a:p>
          <a:p>
            <a:pPr marL="457200" lvl="0" indent="-393192">
              <a:spcAft>
                <a:spcPts val="600"/>
              </a:spcAft>
              <a:buFont typeface="System Font Regular"/>
              <a:buChar char="●"/>
            </a:pPr>
            <a:r>
              <a:rPr lang="en-US" sz="2400" dirty="0"/>
              <a:t>You will create a map on </a:t>
            </a:r>
            <a:r>
              <a:rPr lang="en-US" sz="2400" b="1" dirty="0"/>
              <a:t>natural selection</a:t>
            </a:r>
            <a:r>
              <a:rPr lang="en-US" sz="2400" dirty="0"/>
              <a:t>. </a:t>
            </a:r>
          </a:p>
          <a:p>
            <a:pPr marL="457200" lvl="0" indent="-393192">
              <a:spcAft>
                <a:spcPts val="600"/>
              </a:spcAft>
              <a:buFont typeface="System Font Regular"/>
              <a:buChar char="●"/>
            </a:pPr>
            <a:r>
              <a:rPr lang="en-US" sz="2400" dirty="0"/>
              <a:t>First, you will complete a lab, read an article, and watch a video clip. </a:t>
            </a:r>
          </a:p>
          <a:p>
            <a:pPr marL="457200" lvl="0" indent="-393192">
              <a:spcAft>
                <a:spcPts val="0"/>
              </a:spcAft>
              <a:buFont typeface="System Font Regular"/>
              <a:buChar char="●"/>
            </a:pPr>
            <a:r>
              <a:rPr lang="en-US" sz="2400" dirty="0"/>
              <a:t>As you complete these activities, write down the main ideas and themes that you see recurring or connecting among activities. </a:t>
            </a:r>
          </a:p>
        </p:txBody>
      </p:sp>
      <p:pic>
        <p:nvPicPr>
          <p:cNvPr id="3" name="Google Shape;139;gc71f24d235_0_1">
            <a:extLst>
              <a:ext uri="{FF2B5EF4-FFF2-40B4-BE49-F238E27FC236}">
                <a16:creationId xmlns:a16="http://schemas.microsoft.com/office/drawing/2014/main" id="{AA495DC2-F390-A7BA-B44E-42591C96BEC9}"/>
              </a:ext>
            </a:extLst>
          </p:cNvPr>
          <p:cNvPicPr preferRelativeResize="0">
            <a:picLocks noChangeAspect="1"/>
          </p:cNvPicPr>
          <p:nvPr/>
        </p:nvPicPr>
        <p:blipFill rotWithShape="1">
          <a:blip r:embed="rId2">
            <a:alphaModFix/>
          </a:blip>
          <a:srcRect b="17369"/>
          <a:stretch/>
        </p:blipFill>
        <p:spPr>
          <a:xfrm>
            <a:off x="7258050" y="274638"/>
            <a:ext cx="1748302" cy="144462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1CD8-D9BB-BC4B-FD94-B6149C8A5AC7}"/>
              </a:ext>
            </a:extLst>
          </p:cNvPr>
          <p:cNvSpPr>
            <a:spLocks noGrp="1"/>
          </p:cNvSpPr>
          <p:nvPr>
            <p:ph type="title"/>
          </p:nvPr>
        </p:nvSpPr>
        <p:spPr/>
        <p:txBody>
          <a:bodyPr rtlCol="0">
            <a:normAutofit/>
          </a:bodyPr>
          <a:lstStyle/>
          <a:p>
            <a:pPr fontAlgn="auto">
              <a:spcAft>
                <a:spcPts val="0"/>
              </a:spcAft>
              <a:defRPr/>
            </a:pPr>
            <a:r>
              <a:rPr lang="en-US" dirty="0"/>
              <a:t>Bird Beak Lab</a:t>
            </a:r>
          </a:p>
        </p:txBody>
      </p:sp>
      <p:sp>
        <p:nvSpPr>
          <p:cNvPr id="25602" name="Content Placeholder 2">
            <a:extLst>
              <a:ext uri="{FF2B5EF4-FFF2-40B4-BE49-F238E27FC236}">
                <a16:creationId xmlns:a16="http://schemas.microsoft.com/office/drawing/2014/main" id="{67D3FB85-4C05-9AF8-0E54-BE7EB078D8F0}"/>
              </a:ext>
            </a:extLst>
          </p:cNvPr>
          <p:cNvSpPr>
            <a:spLocks noGrp="1" noChangeArrowheads="1"/>
          </p:cNvSpPr>
          <p:nvPr>
            <p:ph sz="half" idx="2"/>
          </p:nvPr>
        </p:nvSpPr>
        <p:spPr>
          <a:xfrm>
            <a:off x="628650" y="1370013"/>
            <a:ext cx="5048250" cy="3262312"/>
          </a:xfrm>
        </p:spPr>
        <p:txBody>
          <a:bodyPr/>
          <a:lstStyle/>
          <a:p>
            <a:pPr marL="0" indent="0">
              <a:spcBef>
                <a:spcPts val="0"/>
              </a:spcBef>
              <a:spcAft>
                <a:spcPts val="600"/>
              </a:spcAft>
              <a:buSzPts val="2600"/>
              <a:buNone/>
            </a:pPr>
            <a:r>
              <a:rPr lang="en-US" dirty="0"/>
              <a:t>You and your group will simulate a predator (bird) searching for prey (soft food vs. hard food) before and after a drought. </a:t>
            </a:r>
          </a:p>
          <a:p>
            <a:pPr marL="0" lvl="0" indent="0">
              <a:spcBef>
                <a:spcPts val="0"/>
              </a:spcBef>
              <a:spcAft>
                <a:spcPts val="600"/>
              </a:spcAft>
              <a:buSzPts val="2600"/>
              <a:buNone/>
            </a:pPr>
            <a:endParaRPr lang="en-US" dirty="0"/>
          </a:p>
        </p:txBody>
      </p:sp>
      <p:pic>
        <p:nvPicPr>
          <p:cNvPr id="3" name="Google Shape;146;ga6fdbeb4e0_0_21">
            <a:extLst>
              <a:ext uri="{FF2B5EF4-FFF2-40B4-BE49-F238E27FC236}">
                <a16:creationId xmlns:a16="http://schemas.microsoft.com/office/drawing/2014/main" id="{E0B0D3FD-D09B-E936-1B17-873B1FE491D8}"/>
              </a:ext>
            </a:extLst>
          </p:cNvPr>
          <p:cNvPicPr preferRelativeResize="0"/>
          <p:nvPr/>
        </p:nvPicPr>
        <p:blipFill>
          <a:blip r:embed="rId3">
            <a:alphaModFix/>
          </a:blip>
          <a:stretch>
            <a:fillRect/>
          </a:stretch>
        </p:blipFill>
        <p:spPr>
          <a:xfrm>
            <a:off x="6210300" y="793022"/>
            <a:ext cx="2305050" cy="250262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7DDB-ABB8-CF05-F4C4-DD9648495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923195-8E4A-FADE-D549-36FD420E757B}"/>
              </a:ext>
            </a:extLst>
          </p:cNvPr>
          <p:cNvSpPr>
            <a:spLocks noGrp="1"/>
          </p:cNvSpPr>
          <p:nvPr>
            <p:ph type="title"/>
          </p:nvPr>
        </p:nvSpPr>
        <p:spPr/>
        <p:txBody>
          <a:bodyPr rtlCol="0">
            <a:normAutofit/>
          </a:bodyPr>
          <a:lstStyle/>
          <a:p>
            <a:pPr fontAlgn="auto">
              <a:spcAft>
                <a:spcPts val="0"/>
              </a:spcAft>
              <a:defRPr/>
            </a:pPr>
            <a:r>
              <a:rPr lang="en-US" dirty="0"/>
              <a:t>Natural Selection Article and Video</a:t>
            </a:r>
          </a:p>
        </p:txBody>
      </p:sp>
      <p:sp>
        <p:nvSpPr>
          <p:cNvPr id="25602" name="Content Placeholder 2">
            <a:extLst>
              <a:ext uri="{FF2B5EF4-FFF2-40B4-BE49-F238E27FC236}">
                <a16:creationId xmlns:a16="http://schemas.microsoft.com/office/drawing/2014/main" id="{F4873954-4464-7DE3-18DB-5076D818D771}"/>
              </a:ext>
            </a:extLst>
          </p:cNvPr>
          <p:cNvSpPr>
            <a:spLocks noGrp="1" noChangeArrowheads="1"/>
          </p:cNvSpPr>
          <p:nvPr>
            <p:ph sz="half" idx="2"/>
          </p:nvPr>
        </p:nvSpPr>
        <p:spPr>
          <a:xfrm>
            <a:off x="628650" y="1370013"/>
            <a:ext cx="5048250" cy="3262312"/>
          </a:xfrm>
        </p:spPr>
        <p:txBody>
          <a:bodyPr/>
          <a:lstStyle/>
          <a:p>
            <a:pPr marL="0" lvl="0" indent="0">
              <a:spcBef>
                <a:spcPts val="0"/>
              </a:spcBef>
              <a:spcAft>
                <a:spcPts val="600"/>
              </a:spcAft>
              <a:buSzPts val="2600"/>
              <a:buNone/>
            </a:pPr>
            <a:r>
              <a:rPr lang="en-US" dirty="0"/>
              <a:t>In your brainstorming document, add the main ideas from these resources: </a:t>
            </a:r>
          </a:p>
          <a:p>
            <a:pPr marL="457200" lvl="0" indent="-393192">
              <a:spcAft>
                <a:spcPts val="600"/>
              </a:spcAft>
              <a:buSzPts val="2600"/>
              <a:buFont typeface="System Font Regular"/>
              <a:buChar char="●"/>
            </a:pPr>
            <a:r>
              <a:rPr lang="en-US" dirty="0"/>
              <a:t>Khan Academy article: </a:t>
            </a:r>
            <a:r>
              <a:rPr lang="en-US" dirty="0">
                <a:solidFill>
                  <a:srgbClr val="626262"/>
                </a:solidFill>
                <a:hlinkClick r:id="rId3"/>
              </a:rPr>
              <a:t>“Darwin, Evolution, &amp; Natural Selection” </a:t>
            </a:r>
            <a:endParaRPr lang="en-US" dirty="0">
              <a:solidFill>
                <a:srgbClr val="626262"/>
              </a:solidFill>
            </a:endParaRPr>
          </a:p>
          <a:p>
            <a:pPr marL="457200" lvl="0" indent="-393192">
              <a:spcAft>
                <a:spcPts val="0"/>
              </a:spcAft>
              <a:buSzPts val="2600"/>
              <a:buFont typeface="System Font Regular"/>
              <a:buChar char="●"/>
            </a:pPr>
            <a:r>
              <a:rPr lang="en-US" dirty="0"/>
              <a:t>Amoeba Sisters video:  </a:t>
            </a:r>
            <a:r>
              <a:rPr lang="en-US" dirty="0">
                <a:solidFill>
                  <a:srgbClr val="626262"/>
                </a:solidFill>
                <a:hlinkClick r:id="rId4"/>
              </a:rPr>
              <a:t>“Genetic Drift” </a:t>
            </a:r>
            <a:endParaRPr lang="en-US" dirty="0">
              <a:solidFill>
                <a:srgbClr val="626262"/>
              </a:solidFill>
            </a:endParaRPr>
          </a:p>
          <a:p>
            <a:pPr marL="0" lvl="0" indent="0">
              <a:spcBef>
                <a:spcPts val="0"/>
              </a:spcBef>
              <a:spcAft>
                <a:spcPts val="600"/>
              </a:spcAft>
              <a:buSzPts val="2600"/>
              <a:buNone/>
            </a:pPr>
            <a:endParaRPr lang="en-US" dirty="0"/>
          </a:p>
        </p:txBody>
      </p:sp>
      <p:pic>
        <p:nvPicPr>
          <p:cNvPr id="4" name="Google Shape;153;gc71f24d235_0_14">
            <a:hlinkClick r:id="rId5"/>
            <a:extLst>
              <a:ext uri="{FF2B5EF4-FFF2-40B4-BE49-F238E27FC236}">
                <a16:creationId xmlns:a16="http://schemas.microsoft.com/office/drawing/2014/main" id="{603DCB44-5CCB-3B5A-208E-D7E8DF9271B0}"/>
              </a:ext>
            </a:extLst>
          </p:cNvPr>
          <p:cNvPicPr preferRelativeResize="0">
            <a:picLocks noChangeAspect="1"/>
          </p:cNvPicPr>
          <p:nvPr/>
        </p:nvPicPr>
        <p:blipFill>
          <a:blip r:embed="rId6">
            <a:alphaModFix/>
          </a:blip>
          <a:stretch>
            <a:fillRect/>
          </a:stretch>
        </p:blipFill>
        <p:spPr>
          <a:xfrm>
            <a:off x="5676900" y="1370013"/>
            <a:ext cx="3353405" cy="2062498"/>
          </a:xfrm>
          <a:prstGeom prst="rect">
            <a:avLst/>
          </a:prstGeom>
          <a:noFill/>
          <a:ln>
            <a:noFill/>
          </a:ln>
        </p:spPr>
      </p:pic>
    </p:spTree>
    <p:extLst>
      <p:ext uri="{BB962C8B-B14F-4D97-AF65-F5344CB8AC3E}">
        <p14:creationId xmlns:p14="http://schemas.microsoft.com/office/powerpoint/2010/main" val="4089006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1DB1E-4D96-032F-D61F-7DEA6F7C3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7956C-3540-C40C-9C4F-3CF8A432A7B5}"/>
              </a:ext>
            </a:extLst>
          </p:cNvPr>
          <p:cNvSpPr>
            <a:spLocks noGrp="1"/>
          </p:cNvSpPr>
          <p:nvPr>
            <p:ph type="title"/>
          </p:nvPr>
        </p:nvSpPr>
        <p:spPr/>
        <p:txBody>
          <a:bodyPr rtlCol="0">
            <a:normAutofit/>
          </a:bodyPr>
          <a:lstStyle/>
          <a:p>
            <a:pPr fontAlgn="auto">
              <a:spcAft>
                <a:spcPts val="0"/>
              </a:spcAft>
              <a:defRPr/>
            </a:pPr>
            <a:r>
              <a:rPr lang="en-US" dirty="0"/>
              <a:t>Mind Map Creation</a:t>
            </a:r>
          </a:p>
        </p:txBody>
      </p:sp>
      <p:sp>
        <p:nvSpPr>
          <p:cNvPr id="28675" name="Content Placeholder 7">
            <a:extLst>
              <a:ext uri="{FF2B5EF4-FFF2-40B4-BE49-F238E27FC236}">
                <a16:creationId xmlns:a16="http://schemas.microsoft.com/office/drawing/2014/main" id="{44E30260-DCE6-7DF6-C066-FD06B43E0D4B}"/>
              </a:ext>
            </a:extLst>
          </p:cNvPr>
          <p:cNvSpPr>
            <a:spLocks noGrp="1" noChangeArrowheads="1"/>
          </p:cNvSpPr>
          <p:nvPr>
            <p:ph sz="half" idx="2"/>
          </p:nvPr>
        </p:nvSpPr>
        <p:spPr/>
        <p:txBody>
          <a:bodyPr/>
          <a:lstStyle/>
          <a:p>
            <a:pPr marL="0" lvl="0" indent="0">
              <a:spcBef>
                <a:spcPts val="0"/>
              </a:spcBef>
              <a:spcAft>
                <a:spcPts val="600"/>
              </a:spcAft>
              <a:buSzPts val="2600"/>
              <a:buNone/>
            </a:pPr>
            <a:r>
              <a:rPr lang="en-US" sz="2400" dirty="0"/>
              <a:t>With your brainstorming notes from the lab, article, and video, create a Mind Map using the terms and concepts listed in the document. </a:t>
            </a:r>
          </a:p>
          <a:p>
            <a:pPr marL="0" lvl="0" indent="0">
              <a:spcBef>
                <a:spcPts val="0"/>
              </a:spcBef>
              <a:spcAft>
                <a:spcPts val="600"/>
              </a:spcAft>
              <a:buSzPts val="2600"/>
              <a:buNone/>
            </a:pPr>
            <a:r>
              <a:rPr lang="en-US" sz="2400" dirty="0"/>
              <a:t>For bonus points: </a:t>
            </a:r>
          </a:p>
          <a:p>
            <a:pPr marL="457200" lvl="0" indent="-393192">
              <a:spcAft>
                <a:spcPts val="600"/>
              </a:spcAft>
              <a:buFont typeface="System Font Regular"/>
              <a:buChar char="●"/>
            </a:pPr>
            <a:r>
              <a:rPr lang="en-US" sz="2400" dirty="0"/>
              <a:t>Add drawings to at least three (3) different parts of your Mind Map to represent your understanding of natural selection. </a:t>
            </a:r>
          </a:p>
          <a:p>
            <a:pPr marL="457200" lvl="0" indent="-393192">
              <a:spcAft>
                <a:spcPts val="600"/>
              </a:spcAft>
              <a:buFont typeface="System Font Regular"/>
              <a:buChar char="●"/>
            </a:pPr>
            <a:r>
              <a:rPr lang="en-US" sz="2400" dirty="0"/>
              <a:t>Include five (5) additional words or examples.</a:t>
            </a:r>
          </a:p>
        </p:txBody>
      </p:sp>
      <p:pic>
        <p:nvPicPr>
          <p:cNvPr id="3" name="Google Shape;139;gc71f24d235_0_1">
            <a:extLst>
              <a:ext uri="{FF2B5EF4-FFF2-40B4-BE49-F238E27FC236}">
                <a16:creationId xmlns:a16="http://schemas.microsoft.com/office/drawing/2014/main" id="{17C85617-A984-5430-E69A-FCFBBB6678F8}"/>
              </a:ext>
            </a:extLst>
          </p:cNvPr>
          <p:cNvPicPr preferRelativeResize="0">
            <a:picLocks noChangeAspect="1"/>
          </p:cNvPicPr>
          <p:nvPr/>
        </p:nvPicPr>
        <p:blipFill rotWithShape="1">
          <a:blip r:embed="rId2">
            <a:alphaModFix/>
          </a:blip>
          <a:srcRect b="17369"/>
          <a:stretch/>
        </p:blipFill>
        <p:spPr>
          <a:xfrm>
            <a:off x="7258050" y="274638"/>
            <a:ext cx="1748302" cy="1444623"/>
          </a:xfrm>
          <a:prstGeom prst="rect">
            <a:avLst/>
          </a:prstGeom>
          <a:noFill/>
          <a:ln>
            <a:noFill/>
          </a:ln>
        </p:spPr>
      </p:pic>
    </p:spTree>
    <p:extLst>
      <p:ext uri="{BB962C8B-B14F-4D97-AF65-F5344CB8AC3E}">
        <p14:creationId xmlns:p14="http://schemas.microsoft.com/office/powerpoint/2010/main" val="3465282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B467-1A6E-4C9B-AC57-29F9FD57C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27887C-4323-9F00-F5D8-F59D874B8862}"/>
              </a:ext>
            </a:extLst>
          </p:cNvPr>
          <p:cNvSpPr>
            <a:spLocks noGrp="1"/>
          </p:cNvSpPr>
          <p:nvPr>
            <p:ph type="title"/>
          </p:nvPr>
        </p:nvSpPr>
        <p:spPr/>
        <p:txBody>
          <a:bodyPr rtlCol="0">
            <a:normAutofit/>
          </a:bodyPr>
          <a:lstStyle/>
          <a:p>
            <a:pPr fontAlgn="auto">
              <a:spcAft>
                <a:spcPts val="0"/>
              </a:spcAft>
              <a:defRPr/>
            </a:pPr>
            <a:r>
              <a:rPr lang="en-US" dirty="0"/>
              <a:t>Cognitive Comics</a:t>
            </a:r>
          </a:p>
        </p:txBody>
      </p:sp>
      <p:sp>
        <p:nvSpPr>
          <p:cNvPr id="28675" name="Content Placeholder 7">
            <a:extLst>
              <a:ext uri="{FF2B5EF4-FFF2-40B4-BE49-F238E27FC236}">
                <a16:creationId xmlns:a16="http://schemas.microsoft.com/office/drawing/2014/main" id="{90E96AEE-C90F-727C-9E13-BE2098F451C4}"/>
              </a:ext>
            </a:extLst>
          </p:cNvPr>
          <p:cNvSpPr>
            <a:spLocks noGrp="1" noChangeArrowheads="1"/>
          </p:cNvSpPr>
          <p:nvPr>
            <p:ph sz="half" idx="2"/>
          </p:nvPr>
        </p:nvSpPr>
        <p:spPr>
          <a:xfrm>
            <a:off x="424877" y="1425537"/>
            <a:ext cx="7886700" cy="3262312"/>
          </a:xfrm>
        </p:spPr>
        <p:txBody>
          <a:bodyPr/>
          <a:lstStyle/>
          <a:p>
            <a:pPr marL="457200" lvl="0" indent="-393192">
              <a:spcAft>
                <a:spcPts val="1200"/>
              </a:spcAft>
              <a:buFont typeface="System Font Regular"/>
              <a:buChar char="●"/>
            </a:pPr>
            <a:r>
              <a:rPr lang="en-US" dirty="0"/>
              <a:t>With your group, select a species you want to focus on. </a:t>
            </a:r>
          </a:p>
          <a:p>
            <a:pPr marL="457200" lvl="0" indent="-393192">
              <a:spcAft>
                <a:spcPts val="0"/>
              </a:spcAft>
              <a:buFont typeface="System Font Regular"/>
              <a:buChar char="●"/>
            </a:pPr>
            <a:r>
              <a:rPr lang="en-US" dirty="0"/>
              <a:t>Create a comic strip that illustrates how the four points of natural selection have affected that species over time. </a:t>
            </a:r>
          </a:p>
        </p:txBody>
      </p:sp>
      <p:pic>
        <p:nvPicPr>
          <p:cNvPr id="4" name="Google Shape;167;gb299e9f0bc_0_227">
            <a:extLst>
              <a:ext uri="{FF2B5EF4-FFF2-40B4-BE49-F238E27FC236}">
                <a16:creationId xmlns:a16="http://schemas.microsoft.com/office/drawing/2014/main" id="{0FC269FA-4CD2-4E15-F083-D958B5E32BFD}"/>
              </a:ext>
            </a:extLst>
          </p:cNvPr>
          <p:cNvPicPr preferRelativeResize="0">
            <a:picLocks noChangeAspect="1"/>
          </p:cNvPicPr>
          <p:nvPr/>
        </p:nvPicPr>
        <p:blipFill>
          <a:blip r:embed="rId2">
            <a:alphaModFix/>
          </a:blip>
          <a:stretch>
            <a:fillRect/>
          </a:stretch>
        </p:blipFill>
        <p:spPr>
          <a:xfrm flipH="1">
            <a:off x="7658099" y="106363"/>
            <a:ext cx="1306956" cy="1254086"/>
          </a:xfrm>
          <a:prstGeom prst="rect">
            <a:avLst/>
          </a:prstGeom>
          <a:noFill/>
          <a:ln>
            <a:noFill/>
          </a:ln>
        </p:spPr>
      </p:pic>
    </p:spTree>
    <p:extLst>
      <p:ext uri="{BB962C8B-B14F-4D97-AF65-F5344CB8AC3E}">
        <p14:creationId xmlns:p14="http://schemas.microsoft.com/office/powerpoint/2010/main" val="322490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CB496-0580-570C-1F38-0FFCEB857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16FA5-78EC-EA03-CCE4-4B172CB11D89}"/>
              </a:ext>
            </a:extLst>
          </p:cNvPr>
          <p:cNvSpPr>
            <a:spLocks noGrp="1"/>
          </p:cNvSpPr>
          <p:nvPr>
            <p:ph type="title"/>
          </p:nvPr>
        </p:nvSpPr>
        <p:spPr/>
        <p:txBody>
          <a:bodyPr rtlCol="0">
            <a:normAutofit/>
          </a:bodyPr>
          <a:lstStyle/>
          <a:p>
            <a:pPr fontAlgn="auto">
              <a:spcAft>
                <a:spcPts val="0"/>
              </a:spcAft>
              <a:defRPr/>
            </a:pPr>
            <a:r>
              <a:rPr lang="en-US" dirty="0"/>
              <a:t>Gallery Walk and “How I Know It”</a:t>
            </a:r>
          </a:p>
        </p:txBody>
      </p:sp>
      <p:sp>
        <p:nvSpPr>
          <p:cNvPr id="28675" name="Content Placeholder 7">
            <a:extLst>
              <a:ext uri="{FF2B5EF4-FFF2-40B4-BE49-F238E27FC236}">
                <a16:creationId xmlns:a16="http://schemas.microsoft.com/office/drawing/2014/main" id="{934AABCB-125B-2714-CDF1-D32B06B0070A}"/>
              </a:ext>
            </a:extLst>
          </p:cNvPr>
          <p:cNvSpPr>
            <a:spLocks noGrp="1" noChangeArrowheads="1"/>
          </p:cNvSpPr>
          <p:nvPr>
            <p:ph sz="half" idx="2"/>
          </p:nvPr>
        </p:nvSpPr>
        <p:spPr>
          <a:xfrm>
            <a:off x="424877" y="1425537"/>
            <a:ext cx="7886700" cy="3262312"/>
          </a:xfrm>
        </p:spPr>
        <p:txBody>
          <a:bodyPr/>
          <a:lstStyle/>
          <a:p>
            <a:pPr marL="457200" lvl="0" indent="-393192">
              <a:spcAft>
                <a:spcPts val="1200"/>
              </a:spcAft>
              <a:buClr>
                <a:schemeClr val="accent3"/>
              </a:buClr>
              <a:buSzPts val="2600"/>
              <a:buFont typeface="System Font Regular"/>
              <a:buChar char="●"/>
            </a:pPr>
            <a:r>
              <a:rPr lang="en-US" sz="2400" dirty="0"/>
              <a:t>Participate in a Gallery Walk to view your peers’ comic strips and leave feedback on three of your choosing. </a:t>
            </a:r>
          </a:p>
          <a:p>
            <a:pPr marL="457200" lvl="0" indent="-393192">
              <a:spcAft>
                <a:spcPts val="600"/>
              </a:spcAft>
              <a:buClr>
                <a:schemeClr val="accent3"/>
              </a:buClr>
              <a:buSzPts val="2600"/>
              <a:buFont typeface="System Font Regular"/>
              <a:buChar char="●"/>
            </a:pPr>
            <a:r>
              <a:rPr lang="en-US" sz="2400" dirty="0"/>
              <a:t>After reflecting on your peers’ comments, complete the “How I Know It” handout for the essential question: </a:t>
            </a:r>
          </a:p>
          <a:p>
            <a:pPr marL="914400" lvl="1" indent="-356616">
              <a:buSzPct val="100000"/>
              <a:buFont typeface="Courier New" panose="02070309020205020404" pitchFamily="49" charset="0"/>
              <a:buChar char="o"/>
            </a:pPr>
            <a:r>
              <a:rPr lang="en-US" sz="2400" dirty="0"/>
              <a:t>How does natural selection contribute to the expansion of some species and the decline of others? </a:t>
            </a:r>
          </a:p>
        </p:txBody>
      </p:sp>
    </p:spTree>
    <p:extLst>
      <p:ext uri="{BB962C8B-B14F-4D97-AF65-F5344CB8AC3E}">
        <p14:creationId xmlns:p14="http://schemas.microsoft.com/office/powerpoint/2010/main" val="44326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497E2-88CE-452F-3FF8-96EE085AE418}"/>
              </a:ext>
            </a:extLst>
          </p:cNvPr>
          <p:cNvSpPr>
            <a:spLocks noGrp="1"/>
          </p:cNvSpPr>
          <p:nvPr>
            <p:ph type="title"/>
          </p:nvPr>
        </p:nvSpPr>
        <p:spPr/>
        <p:txBody>
          <a:bodyPr/>
          <a:lstStyle/>
          <a:p>
            <a:r>
              <a:rPr lang="en-US" dirty="0"/>
              <a:t>Only the Strong Survive</a:t>
            </a:r>
          </a:p>
        </p:txBody>
      </p:sp>
      <p:sp>
        <p:nvSpPr>
          <p:cNvPr id="3" name="Text Placeholder 2">
            <a:extLst>
              <a:ext uri="{FF2B5EF4-FFF2-40B4-BE49-F238E27FC236}">
                <a16:creationId xmlns:a16="http://schemas.microsoft.com/office/drawing/2014/main" id="{FEFF57AB-21DC-21E2-F0B4-543CF54F3ECC}"/>
              </a:ext>
            </a:extLst>
          </p:cNvPr>
          <p:cNvSpPr>
            <a:spLocks noGrp="1"/>
          </p:cNvSpPr>
          <p:nvPr>
            <p:ph type="body" sz="quarter" idx="10"/>
          </p:nvPr>
        </p:nvSpPr>
        <p:spPr/>
        <p:txBody>
          <a:bodyPr/>
          <a:lstStyle/>
          <a:p>
            <a:r>
              <a:rPr lang="en-US" dirty="0"/>
              <a:t>Natural Selection</a:t>
            </a:r>
          </a:p>
        </p:txBody>
      </p:sp>
      <p:sp>
        <p:nvSpPr>
          <p:cNvPr id="5" name="Hexagon 4">
            <a:extLst>
              <a:ext uri="{FF2B5EF4-FFF2-40B4-BE49-F238E27FC236}">
                <a16:creationId xmlns:a16="http://schemas.microsoft.com/office/drawing/2014/main" id="{A9CE501F-ECB1-9E90-9382-8F0363093F5F}"/>
              </a:ext>
            </a:extLst>
          </p:cNvPr>
          <p:cNvSpPr/>
          <p:nvPr/>
        </p:nvSpPr>
        <p:spPr>
          <a:xfrm>
            <a:off x="744173" y="1312133"/>
            <a:ext cx="2922311" cy="2519234"/>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966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a:extLst>
              <a:ext uri="{FF2B5EF4-FFF2-40B4-BE49-F238E27FC236}">
                <a16:creationId xmlns:a16="http://schemas.microsoft.com/office/drawing/2014/main" id="{1C1DB67A-4418-8D73-6089-D989CE677E90}"/>
              </a:ext>
            </a:extLst>
          </p:cNvPr>
          <p:cNvSpPr>
            <a:spLocks noGrp="1" noChangeArrowheads="1"/>
          </p:cNvSpPr>
          <p:nvPr>
            <p:ph type="title"/>
          </p:nvPr>
        </p:nvSpPr>
        <p:spPr/>
        <p:txBody>
          <a:bodyPr/>
          <a:lstStyle/>
          <a:p>
            <a:r>
              <a:rPr lang="en-US" altLang="en-US" dirty="0"/>
              <a:t>Essential Question</a:t>
            </a:r>
          </a:p>
        </p:txBody>
      </p:sp>
      <p:sp>
        <p:nvSpPr>
          <p:cNvPr id="23554" name="Text Placeholder 4">
            <a:extLst>
              <a:ext uri="{FF2B5EF4-FFF2-40B4-BE49-F238E27FC236}">
                <a16:creationId xmlns:a16="http://schemas.microsoft.com/office/drawing/2014/main" id="{F01DC99E-0FC2-0634-50E3-612982742493}"/>
              </a:ext>
            </a:extLst>
          </p:cNvPr>
          <p:cNvSpPr>
            <a:spLocks noGrp="1" noChangeArrowheads="1"/>
          </p:cNvSpPr>
          <p:nvPr>
            <p:ph type="body" sz="quarter" idx="10"/>
          </p:nvPr>
        </p:nvSpPr>
        <p:spPr/>
        <p:txBody>
          <a:bodyPr/>
          <a:lstStyle/>
          <a:p>
            <a:pPr marL="0" indent="0">
              <a:spcBef>
                <a:spcPts val="0"/>
              </a:spcBef>
              <a:spcAft>
                <a:spcPts val="0"/>
              </a:spcAft>
              <a:buSzPts val="2600"/>
              <a:buNone/>
            </a:pPr>
            <a:r>
              <a:rPr lang="en-US" dirty="0"/>
              <a:t>How does natural selection contribute to the expansion of some species and the decline of others?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7A133F9F-8BD4-BFCE-947E-74745460EF13}"/>
              </a:ext>
            </a:extLst>
          </p:cNvPr>
          <p:cNvSpPr>
            <a:spLocks noGrp="1" noChangeArrowheads="1"/>
          </p:cNvSpPr>
          <p:nvPr>
            <p:ph type="title"/>
          </p:nvPr>
        </p:nvSpPr>
        <p:spPr>
          <a:xfrm>
            <a:off x="622300" y="938212"/>
            <a:ext cx="7886700" cy="776288"/>
          </a:xfrm>
        </p:spPr>
        <p:txBody>
          <a:bodyPr>
            <a:noAutofit/>
          </a:bodyPr>
          <a:lstStyle/>
          <a:p>
            <a:r>
              <a:rPr lang="en-US" altLang="en-US" dirty="0"/>
              <a:t>Learning Objective(s)</a:t>
            </a:r>
          </a:p>
        </p:txBody>
      </p:sp>
      <p:sp>
        <p:nvSpPr>
          <p:cNvPr id="5" name="Text Placeholder 4">
            <a:extLst>
              <a:ext uri="{FF2B5EF4-FFF2-40B4-BE49-F238E27FC236}">
                <a16:creationId xmlns:a16="http://schemas.microsoft.com/office/drawing/2014/main" id="{4928C0DD-EBA7-945F-414B-0577DA3BB329}"/>
              </a:ext>
            </a:extLst>
          </p:cNvPr>
          <p:cNvSpPr>
            <a:spLocks noGrp="1"/>
          </p:cNvSpPr>
          <p:nvPr>
            <p:ph type="body" sz="quarter" idx="10"/>
          </p:nvPr>
        </p:nvSpPr>
        <p:spPr>
          <a:xfrm>
            <a:off x="623888" y="1873250"/>
            <a:ext cx="7885112" cy="2755900"/>
          </a:xfrm>
        </p:spPr>
        <p:txBody>
          <a:bodyPr rtlCol="0">
            <a:normAutofit fontScale="92500" lnSpcReduction="20000"/>
          </a:bodyPr>
          <a:lstStyle/>
          <a:p>
            <a:pPr lvl="0">
              <a:spcAft>
                <a:spcPts val="600"/>
              </a:spcAft>
              <a:buClr>
                <a:schemeClr val="lt1"/>
              </a:buClr>
              <a:buSzPts val="2600"/>
            </a:pPr>
            <a:r>
              <a:rPr lang="en-US" dirty="0"/>
              <a:t>Evaluate claims and evidence that changes in the environment can affect a population’s survival strategies and the fitness of a species. </a:t>
            </a:r>
          </a:p>
          <a:p>
            <a:pPr lvl="0">
              <a:spcAft>
                <a:spcPts val="600"/>
              </a:spcAft>
              <a:buClr>
                <a:schemeClr val="lt1"/>
              </a:buClr>
              <a:buSzPts val="2600"/>
            </a:pPr>
            <a:r>
              <a:rPr lang="en-US" dirty="0"/>
              <a:t>Analyze evidence to predict how changes in a population’s genes can alter its reproduction and survival and lead to differentiation. </a:t>
            </a:r>
          </a:p>
          <a:p>
            <a:pPr lvl="0">
              <a:spcAft>
                <a:spcPts val="0"/>
              </a:spcAft>
              <a:buClr>
                <a:schemeClr val="lt1"/>
              </a:buClr>
              <a:buSzPts val="2600"/>
            </a:pPr>
            <a:r>
              <a:rPr lang="en-US" dirty="0"/>
              <a:t>Explain how selection pressures and adaptations can affect extinction or increase Earth’s biodiversity.</a:t>
            </a:r>
          </a:p>
          <a:p>
            <a:pPr fontAlgn="auto">
              <a:spcAft>
                <a:spcPts val="0"/>
              </a:spcAft>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DA5E3F-3B65-DBB0-CF02-B138BF9D5EB4}"/>
              </a:ext>
            </a:extLst>
          </p:cNvPr>
          <p:cNvSpPr>
            <a:spLocks noGrp="1"/>
          </p:cNvSpPr>
          <p:nvPr>
            <p:ph type="title"/>
          </p:nvPr>
        </p:nvSpPr>
        <p:spPr/>
        <p:txBody>
          <a:bodyPr>
            <a:normAutofit fontScale="90000"/>
          </a:bodyPr>
          <a:lstStyle/>
          <a:p>
            <a:r>
              <a:rPr lang="en-US" b="1" dirty="0">
                <a:hlinkClick r:id="rId4"/>
              </a:rPr>
              <a:t>Watch Moose Fight in a Quiet Alaska Suburb </a:t>
            </a:r>
            <a:endParaRPr lang="en-US" dirty="0"/>
          </a:p>
        </p:txBody>
      </p:sp>
      <p:pic>
        <p:nvPicPr>
          <p:cNvPr id="4" name="Online Media 3" descr="Watch Moose Fight in a Quiet Alaska Suburb | National Geographic">
            <a:hlinkClick r:id="" action="ppaction://media"/>
            <a:extLst>
              <a:ext uri="{FF2B5EF4-FFF2-40B4-BE49-F238E27FC236}">
                <a16:creationId xmlns:a16="http://schemas.microsoft.com/office/drawing/2014/main" id="{297B2A6C-F87C-14AB-8869-FFF8B6E6B45C}"/>
              </a:ext>
            </a:extLst>
          </p:cNvPr>
          <p:cNvPicPr>
            <a:picLocks noRot="1" noChangeAspect="1"/>
          </p:cNvPicPr>
          <p:nvPr>
            <a:videoFile r:link="rId1"/>
          </p:nvPr>
        </p:nvPicPr>
        <p:blipFill>
          <a:blip r:embed="rId5"/>
          <a:stretch>
            <a:fillRect/>
          </a:stretch>
        </p:blipFill>
        <p:spPr>
          <a:xfrm>
            <a:off x="1127429" y="437210"/>
            <a:ext cx="6889141" cy="38923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3827B-EEFD-A233-F06E-5B608F62B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7A7F7-E5D9-CC9C-2A04-16C23BB45CB4}"/>
              </a:ext>
            </a:extLst>
          </p:cNvPr>
          <p:cNvSpPr>
            <a:spLocks noGrp="1"/>
          </p:cNvSpPr>
          <p:nvPr>
            <p:ph type="title"/>
          </p:nvPr>
        </p:nvSpPr>
        <p:spPr/>
        <p:txBody>
          <a:bodyPr rtlCol="0">
            <a:normAutofit/>
          </a:bodyPr>
          <a:lstStyle/>
          <a:p>
            <a:pPr fontAlgn="auto">
              <a:spcAft>
                <a:spcPts val="0"/>
              </a:spcAft>
              <a:defRPr/>
            </a:pPr>
            <a:r>
              <a:rPr lang="en-US" dirty="0"/>
              <a:t>Discussion Questions, Part 1</a:t>
            </a:r>
          </a:p>
        </p:txBody>
      </p:sp>
      <p:sp>
        <p:nvSpPr>
          <p:cNvPr id="28675" name="Content Placeholder 7">
            <a:extLst>
              <a:ext uri="{FF2B5EF4-FFF2-40B4-BE49-F238E27FC236}">
                <a16:creationId xmlns:a16="http://schemas.microsoft.com/office/drawing/2014/main" id="{D85A0228-B87D-3DF0-C948-5B598343D5DA}"/>
              </a:ext>
            </a:extLst>
          </p:cNvPr>
          <p:cNvSpPr>
            <a:spLocks noGrp="1" noChangeArrowheads="1"/>
          </p:cNvSpPr>
          <p:nvPr>
            <p:ph idx="1"/>
          </p:nvPr>
        </p:nvSpPr>
        <p:spPr/>
        <p:txBody>
          <a:bodyPr/>
          <a:lstStyle/>
          <a:p>
            <a:pPr lvl="0">
              <a:spcAft>
                <a:spcPts val="1200"/>
              </a:spcAft>
              <a:buSzPts val="2600"/>
            </a:pPr>
            <a:r>
              <a:rPr lang="en-US" dirty="0"/>
              <a:t>What do you think caused the two moose to battle? </a:t>
            </a:r>
          </a:p>
          <a:p>
            <a:pPr lvl="0">
              <a:spcAft>
                <a:spcPts val="0"/>
              </a:spcAft>
              <a:buSzPts val="2600"/>
            </a:pPr>
            <a:r>
              <a:rPr lang="en-US" dirty="0"/>
              <a:t>What do you think will be the outcome for the moose that lost the fight? </a:t>
            </a:r>
          </a:p>
        </p:txBody>
      </p:sp>
      <p:pic>
        <p:nvPicPr>
          <p:cNvPr id="3" name="Google Shape;119;p5">
            <a:extLst>
              <a:ext uri="{FF2B5EF4-FFF2-40B4-BE49-F238E27FC236}">
                <a16:creationId xmlns:a16="http://schemas.microsoft.com/office/drawing/2014/main" id="{7C893AFF-7230-E58E-2CAE-53F6C89D2516}"/>
              </a:ext>
            </a:extLst>
          </p:cNvPr>
          <p:cNvPicPr/>
          <p:nvPr/>
        </p:nvPicPr>
        <p:blipFill>
          <a:blip r:embed="rId3">
            <a:alphaModFix/>
          </a:blip>
          <a:stretch>
            <a:fillRect/>
          </a:stretch>
        </p:blipFill>
        <p:spPr>
          <a:xfrm>
            <a:off x="7048500" y="173038"/>
            <a:ext cx="1924050" cy="993776"/>
          </a:xfrm>
          <a:prstGeom prst="rect">
            <a:avLst/>
          </a:prstGeom>
          <a:noFill/>
          <a:ln>
            <a:noFill/>
          </a:ln>
        </p:spPr>
      </p:pic>
    </p:spTree>
    <p:extLst>
      <p:ext uri="{BB962C8B-B14F-4D97-AF65-F5344CB8AC3E}">
        <p14:creationId xmlns:p14="http://schemas.microsoft.com/office/powerpoint/2010/main" val="3540316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495D8-5CD0-7F6E-6AD5-351D90441D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26A12-D8A2-954C-15D3-78A34C6DAD3E}"/>
              </a:ext>
            </a:extLst>
          </p:cNvPr>
          <p:cNvSpPr>
            <a:spLocks noGrp="1"/>
          </p:cNvSpPr>
          <p:nvPr>
            <p:ph type="title"/>
          </p:nvPr>
        </p:nvSpPr>
        <p:spPr/>
        <p:txBody>
          <a:bodyPr rtlCol="0">
            <a:normAutofit/>
          </a:bodyPr>
          <a:lstStyle/>
          <a:p>
            <a:pPr fontAlgn="auto">
              <a:spcAft>
                <a:spcPts val="0"/>
              </a:spcAft>
              <a:defRPr/>
            </a:pPr>
            <a:r>
              <a:rPr lang="en-US" dirty="0"/>
              <a:t>Discussion Questions, Part 2</a:t>
            </a:r>
          </a:p>
        </p:txBody>
      </p:sp>
      <p:sp>
        <p:nvSpPr>
          <p:cNvPr id="28675" name="Content Placeholder 7">
            <a:extLst>
              <a:ext uri="{FF2B5EF4-FFF2-40B4-BE49-F238E27FC236}">
                <a16:creationId xmlns:a16="http://schemas.microsoft.com/office/drawing/2014/main" id="{B6969775-349E-031B-5730-420807CF0E89}"/>
              </a:ext>
            </a:extLst>
          </p:cNvPr>
          <p:cNvSpPr>
            <a:spLocks noGrp="1" noChangeArrowheads="1"/>
          </p:cNvSpPr>
          <p:nvPr>
            <p:ph idx="1"/>
          </p:nvPr>
        </p:nvSpPr>
        <p:spPr/>
        <p:txBody>
          <a:bodyPr/>
          <a:lstStyle/>
          <a:p>
            <a:pPr marL="0" lvl="0" indent="0">
              <a:spcBef>
                <a:spcPts val="0"/>
              </a:spcBef>
              <a:spcAft>
                <a:spcPts val="600"/>
              </a:spcAft>
              <a:buSzPts val="2600"/>
              <a:buNone/>
            </a:pPr>
            <a:r>
              <a:rPr lang="en-US" dirty="0"/>
              <a:t>On a sheet of paper, write your answer to this question: </a:t>
            </a:r>
          </a:p>
          <a:p>
            <a:pPr lvl="0">
              <a:spcAft>
                <a:spcPts val="600"/>
              </a:spcAft>
              <a:buSzPts val="2600"/>
            </a:pPr>
            <a:r>
              <a:rPr lang="en-US" dirty="0"/>
              <a:t>Do you believe an organism from one species can cause a different species’ genes to mutate into a different physical feature? </a:t>
            </a:r>
          </a:p>
          <a:p>
            <a:pPr lvl="1" indent="-365760">
              <a:buSzPts val="2600"/>
            </a:pPr>
            <a:r>
              <a:rPr lang="en-US" sz="2200" dirty="0"/>
              <a:t>Provide a detailed explanation of why you think so or why not, using terms you have learned about genetics and evolution. </a:t>
            </a:r>
          </a:p>
        </p:txBody>
      </p:sp>
      <p:pic>
        <p:nvPicPr>
          <p:cNvPr id="3" name="Google Shape;119;p5">
            <a:extLst>
              <a:ext uri="{FF2B5EF4-FFF2-40B4-BE49-F238E27FC236}">
                <a16:creationId xmlns:a16="http://schemas.microsoft.com/office/drawing/2014/main" id="{CF779C78-EF23-BF22-A211-296D80E715A2}"/>
              </a:ext>
            </a:extLst>
          </p:cNvPr>
          <p:cNvPicPr/>
          <p:nvPr/>
        </p:nvPicPr>
        <p:blipFill>
          <a:blip r:embed="rId3">
            <a:alphaModFix/>
          </a:blip>
          <a:stretch>
            <a:fillRect/>
          </a:stretch>
        </p:blipFill>
        <p:spPr>
          <a:xfrm>
            <a:off x="7048500" y="173038"/>
            <a:ext cx="1924050" cy="993776"/>
          </a:xfrm>
          <a:prstGeom prst="rect">
            <a:avLst/>
          </a:prstGeom>
          <a:noFill/>
          <a:ln>
            <a:noFill/>
          </a:ln>
        </p:spPr>
      </p:pic>
    </p:spTree>
    <p:extLst>
      <p:ext uri="{BB962C8B-B14F-4D97-AF65-F5344CB8AC3E}">
        <p14:creationId xmlns:p14="http://schemas.microsoft.com/office/powerpoint/2010/main" val="4120946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677B-5E48-1C3B-D38A-7FDFC9B01D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CDB64B-17B3-C7CF-5FD9-DCF2082AC3ED}"/>
              </a:ext>
            </a:extLst>
          </p:cNvPr>
          <p:cNvSpPr>
            <a:spLocks noGrp="1"/>
          </p:cNvSpPr>
          <p:nvPr>
            <p:ph type="title"/>
          </p:nvPr>
        </p:nvSpPr>
        <p:spPr/>
        <p:txBody>
          <a:bodyPr rtlCol="0">
            <a:normAutofit/>
          </a:bodyPr>
          <a:lstStyle/>
          <a:p>
            <a:pPr fontAlgn="auto">
              <a:spcAft>
                <a:spcPts val="0"/>
              </a:spcAft>
              <a:defRPr/>
            </a:pPr>
            <a:r>
              <a:rPr lang="en-US" dirty="0"/>
              <a:t>Chain Notes</a:t>
            </a:r>
          </a:p>
        </p:txBody>
      </p:sp>
      <p:sp>
        <p:nvSpPr>
          <p:cNvPr id="28675" name="Content Placeholder 7">
            <a:extLst>
              <a:ext uri="{FF2B5EF4-FFF2-40B4-BE49-F238E27FC236}">
                <a16:creationId xmlns:a16="http://schemas.microsoft.com/office/drawing/2014/main" id="{C2780D24-98B3-B752-4190-68799A22321B}"/>
              </a:ext>
            </a:extLst>
          </p:cNvPr>
          <p:cNvSpPr>
            <a:spLocks noGrp="1" noChangeArrowheads="1"/>
          </p:cNvSpPr>
          <p:nvPr>
            <p:ph sz="half" idx="2"/>
          </p:nvPr>
        </p:nvSpPr>
        <p:spPr/>
        <p:txBody>
          <a:bodyPr/>
          <a:lstStyle/>
          <a:p>
            <a:pPr marL="457200" lvl="0" indent="-393192">
              <a:spcAft>
                <a:spcPts val="600"/>
              </a:spcAft>
              <a:buSzPts val="2600"/>
              <a:buFont typeface="System Font Regular"/>
              <a:buChar char="●"/>
            </a:pPr>
            <a:r>
              <a:rPr lang="en-US" sz="2400" dirty="0"/>
              <a:t>Pass your paper clockwise in your group of four. </a:t>
            </a:r>
          </a:p>
          <a:p>
            <a:pPr marL="457200" lvl="0" indent="-393192">
              <a:spcAft>
                <a:spcPts val="600"/>
              </a:spcAft>
              <a:buSzPts val="2600"/>
              <a:buFont typeface="System Font Regular"/>
              <a:buChar char="●"/>
            </a:pPr>
            <a:r>
              <a:rPr lang="en-US" sz="2400" dirty="0"/>
              <a:t>With the paper you receive, choose one of the points your peer made and add an additional fact, idea, or correction to it through words or a drawing. </a:t>
            </a:r>
          </a:p>
          <a:p>
            <a:pPr marL="457200" lvl="0" indent="-393192">
              <a:spcAft>
                <a:spcPts val="600"/>
              </a:spcAft>
              <a:buSzPts val="2600"/>
              <a:buFont typeface="System Font Regular"/>
              <a:buChar char="●"/>
            </a:pPr>
            <a:r>
              <a:rPr lang="en-US" sz="2400" dirty="0"/>
              <a:t>Continue to rotate papers clockwise and add to each one until the papers get back to their original writers. </a:t>
            </a:r>
          </a:p>
          <a:p>
            <a:pPr marL="457200" lvl="0" indent="-393192">
              <a:spcAft>
                <a:spcPts val="600"/>
              </a:spcAft>
              <a:buSzPts val="2600"/>
              <a:buFont typeface="System Font Regular"/>
              <a:buChar char="●"/>
            </a:pPr>
            <a:r>
              <a:rPr lang="en-US" sz="2400" dirty="0"/>
              <a:t>Review the comments made on your paper. </a:t>
            </a:r>
            <a:br>
              <a:rPr lang="en-US" sz="2400" dirty="0"/>
            </a:br>
            <a:r>
              <a:rPr lang="en-US" sz="2400" dirty="0"/>
              <a:t>Together, create a summary of your group’s ideas. </a:t>
            </a:r>
          </a:p>
        </p:txBody>
      </p:sp>
    </p:spTree>
    <p:extLst>
      <p:ext uri="{BB962C8B-B14F-4D97-AF65-F5344CB8AC3E}">
        <p14:creationId xmlns:p14="http://schemas.microsoft.com/office/powerpoint/2010/main" val="1104756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68237-BDB0-C57C-D09D-7131004B7B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881CF-B5C7-06FF-7330-AC1FE2DEF875}"/>
              </a:ext>
            </a:extLst>
          </p:cNvPr>
          <p:cNvSpPr>
            <a:spLocks noGrp="1"/>
          </p:cNvSpPr>
          <p:nvPr>
            <p:ph type="title"/>
          </p:nvPr>
        </p:nvSpPr>
        <p:spPr/>
        <p:txBody>
          <a:bodyPr rtlCol="0">
            <a:normAutofit fontScale="90000"/>
          </a:bodyPr>
          <a:lstStyle/>
          <a:p>
            <a:pPr fontAlgn="auto">
              <a:defRPr/>
            </a:pPr>
            <a:r>
              <a:rPr lang="en-US" dirty="0">
                <a:hlinkClick r:id="rId3"/>
              </a:rPr>
              <a:t>The Evolution of Dogs</a:t>
            </a:r>
            <a:endParaRPr lang="en-US" dirty="0"/>
          </a:p>
        </p:txBody>
      </p:sp>
      <p:pic>
        <p:nvPicPr>
          <p:cNvPr id="4" name="Google Shape;132;gaf0f7251fe_0_78">
            <a:hlinkClick r:id="rId3"/>
            <a:extLst>
              <a:ext uri="{FF2B5EF4-FFF2-40B4-BE49-F238E27FC236}">
                <a16:creationId xmlns:a16="http://schemas.microsoft.com/office/drawing/2014/main" id="{C95C0F2C-3138-1B76-F55E-5C914D668361}"/>
              </a:ext>
            </a:extLst>
          </p:cNvPr>
          <p:cNvPicPr>
            <a:picLocks noChangeAspect="1"/>
          </p:cNvPicPr>
          <p:nvPr/>
        </p:nvPicPr>
        <p:blipFill>
          <a:blip r:embed="rId4">
            <a:alphaModFix/>
          </a:blip>
          <a:stretch>
            <a:fillRect/>
          </a:stretch>
        </p:blipFill>
        <p:spPr>
          <a:xfrm>
            <a:off x="1859353" y="1069829"/>
            <a:ext cx="5425293" cy="3003842"/>
          </a:xfrm>
          <a:prstGeom prst="rect">
            <a:avLst/>
          </a:prstGeom>
          <a:noFill/>
          <a:ln>
            <a:noFill/>
          </a:ln>
        </p:spPr>
      </p:pic>
    </p:spTree>
    <p:extLst>
      <p:ext uri="{BB962C8B-B14F-4D97-AF65-F5344CB8AC3E}">
        <p14:creationId xmlns:p14="http://schemas.microsoft.com/office/powerpoint/2010/main" val="3926314720"/>
      </p:ext>
    </p:extLst>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2955A4EC-A41F-924E-8A5C-EC8D30BCF2B0}" vid="{C1FC503B-5766-4541-B590-824E08429B9B}"/>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2955A4EC-A41F-924E-8A5C-EC8D30BCF2B0}" vid="{D45ADE69-AC46-AB4B-AFB7-4F6B3A12186F}"/>
    </a:ext>
  </a:extLst>
</a:theme>
</file>

<file path=ppt/theme/theme3.xml><?xml version="1.0" encoding="utf-8"?>
<a:theme xmlns:a="http://schemas.openxmlformats.org/drawingml/2006/main" name="2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599D4ADF-E4DB-094E-914B-4A8E1DF9F7A5}" vid="{F79FC640-6D5A-D648-B5D1-D1D1FBEB47AD}"/>
    </a:ext>
  </a:extLst>
</a:theme>
</file>

<file path=ppt/theme/theme4.xml><?xml version="1.0" encoding="utf-8"?>
<a:theme xmlns:a="http://schemas.openxmlformats.org/drawingml/2006/main" name="3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599D4ADF-E4DB-094E-914B-4A8E1DF9F7A5}" vid="{BF08C4D1-4642-C544-959A-3C456151C3B2}"/>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Custom Design</Template>
  <TotalTime>1147</TotalTime>
  <Words>910</Words>
  <Application>Microsoft Macintosh PowerPoint</Application>
  <PresentationFormat>On-screen Show (16:9)</PresentationFormat>
  <Paragraphs>56</Paragraphs>
  <Slides>15</Slides>
  <Notes>9</Notes>
  <HiddenSlides>0</HiddenSlides>
  <MMClips>1</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15</vt:i4>
      </vt:variant>
    </vt:vector>
  </HeadingPairs>
  <TitlesOfParts>
    <vt:vector size="25" baseType="lpstr">
      <vt:lpstr>Aptos Display</vt:lpstr>
      <vt:lpstr>Arial</vt:lpstr>
      <vt:lpstr>Calibri</vt:lpstr>
      <vt:lpstr>Courier New</vt:lpstr>
      <vt:lpstr>System Font Regular</vt:lpstr>
      <vt:lpstr>Wingdings</vt:lpstr>
      <vt:lpstr>Custom Design</vt:lpstr>
      <vt:lpstr>1_Custom Design</vt:lpstr>
      <vt:lpstr>2_Custom Design</vt:lpstr>
      <vt:lpstr>3_Custom Design</vt:lpstr>
      <vt:lpstr>PowerPoint Presentation</vt:lpstr>
      <vt:lpstr>Only the Strong Survive</vt:lpstr>
      <vt:lpstr>Essential Question</vt:lpstr>
      <vt:lpstr>Learning Objective(s)</vt:lpstr>
      <vt:lpstr>Watch Moose Fight in a Quiet Alaska Suburb </vt:lpstr>
      <vt:lpstr>Discussion Questions, Part 1</vt:lpstr>
      <vt:lpstr>Discussion Questions, Part 2</vt:lpstr>
      <vt:lpstr>Chain Notes</vt:lpstr>
      <vt:lpstr>The Evolution of Dogs</vt:lpstr>
      <vt:lpstr>Mind Map Preparation</vt:lpstr>
      <vt:lpstr>Bird Beak Lab</vt:lpstr>
      <vt:lpstr>Natural Selection Article and Video</vt:lpstr>
      <vt:lpstr>Mind Map Creation</vt:lpstr>
      <vt:lpstr>Cognitive Comics</vt:lpstr>
      <vt:lpstr>Gallery Walk and “How I Know 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Only the Strong Survive</dc:title>
  <dc:subject/>
  <dc:creator>K20 Center</dc:creator>
  <cp:keywords/>
  <dc:description/>
  <cp:lastModifiedBy>Gracia, Ann M.</cp:lastModifiedBy>
  <cp:revision>9</cp:revision>
  <dcterms:created xsi:type="dcterms:W3CDTF">2025-08-05T20:58:42Z</dcterms:created>
  <dcterms:modified xsi:type="dcterms:W3CDTF">2026-07-13T16:09:59Z</dcterms:modified>
  <cp:category/>
</cp:coreProperties>
</file>