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24"/>
  </p:notesMasterIdLst>
  <p:sldIdLst>
    <p:sldId id="256" r:id="rId3"/>
    <p:sldId id="257" r:id="rId4"/>
    <p:sldId id="258" r:id="rId5"/>
    <p:sldId id="259" r:id="rId6"/>
    <p:sldId id="277" r:id="rId7"/>
    <p:sldId id="261" r:id="rId8"/>
    <p:sldId id="262" r:id="rId9"/>
    <p:sldId id="263" r:id="rId10"/>
    <p:sldId id="264" r:id="rId11"/>
    <p:sldId id="265" r:id="rId12"/>
    <p:sldId id="266" r:id="rId13"/>
    <p:sldId id="267" r:id="rId14"/>
    <p:sldId id="268" r:id="rId15"/>
    <p:sldId id="269" r:id="rId16"/>
    <p:sldId id="270" r:id="rId17"/>
    <p:sldId id="271" r:id="rId18"/>
    <p:sldId id="278" r:id="rId19"/>
    <p:sldId id="273" r:id="rId20"/>
    <p:sldId id="274" r:id="rId21"/>
    <p:sldId id="275" r:id="rId22"/>
    <p:sldId id="276"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Caveat" pitchFamily="2" charset="0"/>
      <p:regular r:id="rId29"/>
      <p:bold r:id="rId30"/>
    </p:embeddedFont>
    <p:embeddedFont>
      <p:font typeface="Constantia" panose="02030602050306030303" pitchFamily="18" charset="0"/>
      <p:regular r:id="rId31"/>
      <p:bold r:id="rId32"/>
      <p:italic r:id="rId33"/>
      <p:boldItalic r:id="rId34"/>
    </p:embeddedFont>
    <p:embeddedFont>
      <p:font typeface="Georgia" panose="02040502050405020303" pitchFamily="18"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gdAq1yA0dlLsB9OGovLS/AecpJ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19CD74-53F7-449A-B81F-8D6941A58255}" v="3" dt="2021-05-12T21:47:42.074"/>
  </p1510:revLst>
</p1510:revInfo>
</file>

<file path=ppt/tableStyles.xml><?xml version="1.0" encoding="utf-8"?>
<a:tblStyleLst xmlns:a="http://schemas.openxmlformats.org/drawingml/2006/main" def="{4050D0CA-F1BF-4C34-A032-FDA3914A94F5}">
  <a:tblStyle styleId="{4050D0CA-F1BF-4C34-A032-FDA3914A94F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8" y="9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customschemas.google.com/relationships/presentationmetadata" Target="metadata"/><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Thurston" userId="10285e41d43c4120" providerId="LiveId" clId="{B019CD74-53F7-449A-B81F-8D6941A58255}"/>
    <pc:docChg chg="custSel modSld">
      <pc:chgData name="Taylor Thurston" userId="10285e41d43c4120" providerId="LiveId" clId="{B019CD74-53F7-449A-B81F-8D6941A58255}" dt="2021-05-17T14:26:12.194" v="58" actId="3626"/>
      <pc:docMkLst>
        <pc:docMk/>
      </pc:docMkLst>
      <pc:sldChg chg="modSp mod">
        <pc:chgData name="Taylor Thurston" userId="10285e41d43c4120" providerId="LiveId" clId="{B019CD74-53F7-449A-B81F-8D6941A58255}" dt="2021-05-12T21:41:24.644" v="38" actId="20577"/>
        <pc:sldMkLst>
          <pc:docMk/>
          <pc:sldMk cId="0" sldId="257"/>
        </pc:sldMkLst>
        <pc:spChg chg="mod">
          <ac:chgData name="Taylor Thurston" userId="10285e41d43c4120" providerId="LiveId" clId="{B019CD74-53F7-449A-B81F-8D6941A58255}" dt="2021-05-12T21:41:24.644" v="38" actId="20577"/>
          <ac:spMkLst>
            <pc:docMk/>
            <pc:sldMk cId="0" sldId="257"/>
            <ac:spMk id="80" creationId="{00000000-0000-0000-0000-000000000000}"/>
          </ac:spMkLst>
        </pc:spChg>
      </pc:sldChg>
      <pc:sldChg chg="modSp mod">
        <pc:chgData name="Taylor Thurston" userId="10285e41d43c4120" providerId="LiveId" clId="{B019CD74-53F7-449A-B81F-8D6941A58255}" dt="2021-05-12T21:41:49.283" v="42" actId="20577"/>
        <pc:sldMkLst>
          <pc:docMk/>
          <pc:sldMk cId="0" sldId="258"/>
        </pc:sldMkLst>
        <pc:spChg chg="mod">
          <ac:chgData name="Taylor Thurston" userId="10285e41d43c4120" providerId="LiveId" clId="{B019CD74-53F7-449A-B81F-8D6941A58255}" dt="2021-05-12T21:41:49.283" v="42" actId="20577"/>
          <ac:spMkLst>
            <pc:docMk/>
            <pc:sldMk cId="0" sldId="258"/>
            <ac:spMk id="85" creationId="{00000000-0000-0000-0000-000000000000}"/>
          </ac:spMkLst>
        </pc:spChg>
      </pc:sldChg>
      <pc:sldChg chg="modSp mod">
        <pc:chgData name="Taylor Thurston" userId="10285e41d43c4120" providerId="LiveId" clId="{B019CD74-53F7-449A-B81F-8D6941A58255}" dt="2021-05-17T14:25:54.023" v="56" actId="3626"/>
        <pc:sldMkLst>
          <pc:docMk/>
          <pc:sldMk cId="0" sldId="267"/>
        </pc:sldMkLst>
        <pc:spChg chg="mod">
          <ac:chgData name="Taylor Thurston" userId="10285e41d43c4120" providerId="LiveId" clId="{B019CD74-53F7-449A-B81F-8D6941A58255}" dt="2021-05-17T14:25:54.023" v="56" actId="3626"/>
          <ac:spMkLst>
            <pc:docMk/>
            <pc:sldMk cId="0" sldId="267"/>
            <ac:spMk id="144" creationId="{00000000-0000-0000-0000-000000000000}"/>
          </ac:spMkLst>
        </pc:spChg>
      </pc:sldChg>
      <pc:sldChg chg="modSp mod">
        <pc:chgData name="Taylor Thurston" userId="10285e41d43c4120" providerId="LiveId" clId="{B019CD74-53F7-449A-B81F-8D6941A58255}" dt="2021-05-12T21:44:06.148" v="44" actId="20577"/>
        <pc:sldMkLst>
          <pc:docMk/>
          <pc:sldMk cId="0" sldId="271"/>
        </pc:sldMkLst>
        <pc:spChg chg="mod">
          <ac:chgData name="Taylor Thurston" userId="10285e41d43c4120" providerId="LiveId" clId="{B019CD74-53F7-449A-B81F-8D6941A58255}" dt="2021-05-12T21:44:06.148" v="44" actId="20577"/>
          <ac:spMkLst>
            <pc:docMk/>
            <pc:sldMk cId="0" sldId="271"/>
            <ac:spMk id="168" creationId="{00000000-0000-0000-0000-000000000000}"/>
          </ac:spMkLst>
        </pc:spChg>
      </pc:sldChg>
      <pc:sldChg chg="modSp mod modNotesTx">
        <pc:chgData name="Taylor Thurston" userId="10285e41d43c4120" providerId="LiveId" clId="{B019CD74-53F7-449A-B81F-8D6941A58255}" dt="2021-05-17T14:26:07.723" v="57" actId="3626"/>
        <pc:sldMkLst>
          <pc:docMk/>
          <pc:sldMk cId="0" sldId="273"/>
        </pc:sldMkLst>
        <pc:spChg chg="mod">
          <ac:chgData name="Taylor Thurston" userId="10285e41d43c4120" providerId="LiveId" clId="{B019CD74-53F7-449A-B81F-8D6941A58255}" dt="2021-05-17T14:26:07.723" v="57" actId="3626"/>
          <ac:spMkLst>
            <pc:docMk/>
            <pc:sldMk cId="0" sldId="273"/>
            <ac:spMk id="180" creationId="{00000000-0000-0000-0000-000000000000}"/>
          </ac:spMkLst>
        </pc:spChg>
      </pc:sldChg>
      <pc:sldChg chg="modSp mod">
        <pc:chgData name="Taylor Thurston" userId="10285e41d43c4120" providerId="LiveId" clId="{B019CD74-53F7-449A-B81F-8D6941A58255}" dt="2021-05-17T14:26:12.194" v="58" actId="3626"/>
        <pc:sldMkLst>
          <pc:docMk/>
          <pc:sldMk cId="0" sldId="274"/>
        </pc:sldMkLst>
        <pc:spChg chg="mod">
          <ac:chgData name="Taylor Thurston" userId="10285e41d43c4120" providerId="LiveId" clId="{B019CD74-53F7-449A-B81F-8D6941A58255}" dt="2021-05-17T14:26:12.194" v="58" actId="3626"/>
          <ac:spMkLst>
            <pc:docMk/>
            <pc:sldMk cId="0" sldId="274"/>
            <ac:spMk id="187" creationId="{00000000-0000-0000-0000-000000000000}"/>
          </ac:spMkLst>
        </pc:spChg>
      </pc:sldChg>
      <pc:sldChg chg="modSp mod">
        <pc:chgData name="Taylor Thurston" userId="10285e41d43c4120" providerId="LiveId" clId="{B019CD74-53F7-449A-B81F-8D6941A58255}" dt="2021-05-12T21:44:13.804" v="46" actId="20577"/>
        <pc:sldMkLst>
          <pc:docMk/>
          <pc:sldMk cId="3358866940" sldId="278"/>
        </pc:sldMkLst>
        <pc:spChg chg="mod">
          <ac:chgData name="Taylor Thurston" userId="10285e41d43c4120" providerId="LiveId" clId="{B019CD74-53F7-449A-B81F-8D6941A58255}" dt="2021-05-12T21:44:13.804" v="46" actId="20577"/>
          <ac:spMkLst>
            <pc:docMk/>
            <pc:sldMk cId="3358866940" sldId="278"/>
            <ac:spMk id="16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loc.gov/item/9850551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3" name="Google Shape;7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c69e1ab39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c69e1ab39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900">
                <a:solidFill>
                  <a:srgbClr val="333333"/>
                </a:solidFill>
                <a:latin typeface="Calibri"/>
                <a:ea typeface="Calibri"/>
                <a:cs typeface="Calibri"/>
                <a:sym typeface="Calibri"/>
              </a:rPr>
              <a:t>Photo - (1943) Woody Guthrie, half-length portrait, facing front, playing guitar. , 1943. [Photograph] Retrieved from the Library of Congress, </a:t>
            </a:r>
            <a:r>
              <a:rPr lang="en-US" sz="900" u="sng">
                <a:solidFill>
                  <a:srgbClr val="333333"/>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https://www.loc.gov/item/98505517/</a:t>
            </a:r>
            <a:r>
              <a:rPr lang="en-US" sz="900">
                <a:solidFill>
                  <a:srgbClr val="333333"/>
                </a:solidFill>
                <a:latin typeface="Calibri"/>
                <a:ea typeface="Calibri"/>
                <a:cs typeface="Calibri"/>
                <a:sym typeface="Calibri"/>
              </a:rPr>
              <a:t>.</a:t>
            </a:r>
            <a:endParaRPr sz="900">
              <a:solidFill>
                <a:srgbClr val="333333"/>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900">
                <a:solidFill>
                  <a:srgbClr val="333333"/>
                </a:solidFill>
                <a:latin typeface="Calibri"/>
                <a:ea typeface="Calibri"/>
                <a:cs typeface="Calibri"/>
                <a:sym typeface="Calibri"/>
              </a:rPr>
              <a:t>Quote - Guthrie, W. (1990). </a:t>
            </a:r>
            <a:r>
              <a:rPr lang="en-US" sz="900" i="1">
                <a:solidFill>
                  <a:srgbClr val="333333"/>
                </a:solidFill>
                <a:latin typeface="Calibri"/>
                <a:ea typeface="Calibri"/>
                <a:cs typeface="Calibri"/>
                <a:sym typeface="Calibri"/>
              </a:rPr>
              <a:t>Pastures of plenty: A self-portrait</a:t>
            </a:r>
            <a:r>
              <a:rPr lang="en-US" sz="900">
                <a:solidFill>
                  <a:srgbClr val="333333"/>
                </a:solidFill>
                <a:latin typeface="Calibri"/>
                <a:ea typeface="Calibri"/>
                <a:cs typeface="Calibri"/>
                <a:sym typeface="Calibri"/>
              </a:rPr>
              <a:t> (D. Marsh &amp; H. Leventhal, Eds.). HarperCollins.</a:t>
            </a:r>
            <a:endParaRPr sz="900">
              <a:solidFill>
                <a:srgbClr val="333333"/>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900">
              <a:solidFill>
                <a:srgbClr val="666666"/>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c69e1ab39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c69e1ab39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900">
                <a:solidFill>
                  <a:srgbClr val="333333"/>
                </a:solidFill>
                <a:latin typeface="Calibri"/>
                <a:ea typeface="Calibri"/>
                <a:cs typeface="Calibri"/>
                <a:sym typeface="Calibri"/>
              </a:rPr>
              <a:t>Photo + Quote - Balog, Lester, photographer. (1941) Woodie Guthrie, 1941. [photograph] Retrieved from The Museum of Fine Arts, Houston, https://emuseum.mfah.org/objects/50216/woodie-guthrie;jsessionid=466DF8BD335E1E47965D0A72A5BE9762.</a:t>
            </a:r>
            <a:endParaRPr sz="900">
              <a:solidFill>
                <a:srgbClr val="333333"/>
              </a:solidFill>
              <a:latin typeface="Calibri"/>
              <a:ea typeface="Calibri"/>
              <a:cs typeface="Calibri"/>
              <a:sym typeface="Calibri"/>
            </a:endParaRPr>
          </a:p>
          <a:p>
            <a:pPr marL="0" lvl="0" indent="0" algn="l" rtl="0">
              <a:spcBef>
                <a:spcPts val="0"/>
              </a:spcBef>
              <a:spcAft>
                <a:spcPts val="0"/>
              </a:spcAft>
              <a:buNone/>
            </a:pPr>
            <a:endParaRPr sz="900">
              <a:solidFill>
                <a:srgbClr val="666666"/>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c69e1ab39b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c69e1ab39b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000" dirty="0">
                <a:highlight>
                  <a:srgbClr val="FFFFFF"/>
                </a:highlight>
                <a:latin typeface="Calibri"/>
                <a:ea typeface="Calibri"/>
                <a:cs typeface="Calibri"/>
                <a:sym typeface="Calibri"/>
              </a:rPr>
              <a:t>The Road to Now. (2018, May 1). This episode kills fascists: The life and legacy of Woody Guthrie (promo video) [Video]. YouTube. https://www.youtube.com/watch?v=X7Jt_Nd96AY&amp;t=1s</a:t>
            </a:r>
            <a:endParaRPr sz="1000" dirty="0">
              <a:solidFill>
                <a:srgbClr val="666666"/>
              </a:solidFill>
              <a:highlight>
                <a:srgbClr val="FFFFFF"/>
              </a:highlight>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c77c7087b6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c77c7087b6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69e1ab39b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c69e1ab39b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c705c0cd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c705c0cd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c77c7087b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c77c7087b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c77c7087b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c77c7087b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29225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c77c7087b6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c77c7087b6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000" dirty="0">
                <a:latin typeface="Calibri"/>
                <a:ea typeface="Calibri"/>
                <a:cs typeface="Calibri"/>
                <a:sym typeface="Calibri"/>
              </a:rPr>
              <a:t>Woody Guthrie - Topic. (2017, February 18). This land is your land (alternate version) [Video]. YouTube. https://youtu.be/t9C6XG6wkNY</a:t>
            </a:r>
            <a:endParaRPr sz="1000" dirty="0">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c705c0cd9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c705c0cd9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000" dirty="0">
                <a:highlight>
                  <a:srgbClr val="FFFFFF"/>
                </a:highlight>
                <a:latin typeface="Calibri"/>
                <a:ea typeface="Calibri"/>
                <a:cs typeface="Calibri"/>
                <a:sym typeface="Calibri"/>
              </a:rPr>
              <a:t>Smithsonian Folkways. (2019, February 27). Pete Seeger - “This land is your land” (Unreleased) [Video]. YouTube. https://www.youtube.com/watch?v=rYKaLs7A4zM</a:t>
            </a:r>
            <a:endParaRPr sz="1000" dirty="0">
              <a:solidFill>
                <a:srgbClr val="666666"/>
              </a:solidFill>
              <a:highlight>
                <a:srgbClr val="FFFFFF"/>
              </a:highlight>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1100"/>
              <a:buFont typeface="Arial"/>
              <a:buNone/>
            </a:pPr>
            <a:endParaRPr sz="1100" b="0" i="0" u="none" strike="noStrike" cap="none">
              <a:solidFill>
                <a:schemeClr val="lt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c77c7087b6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c77c7087b6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c705c0cd9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c705c0cd9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69e1ab39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69e1ab3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c77c7087b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c77c7087b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c77c7087b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c77c7087b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7059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c77c7087b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c77c7087b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c69e1ab39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c69e1ab39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69e1ab39b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69e1ab39b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900">
                <a:solidFill>
                  <a:srgbClr val="333333"/>
                </a:solidFill>
                <a:latin typeface="Calibri"/>
                <a:ea typeface="Calibri"/>
                <a:cs typeface="Calibri"/>
                <a:sym typeface="Calibri"/>
              </a:rPr>
              <a:t>Photo - Aumuller, A., photographer. (1943) Woody Guthrie, half-length portrait, facing slightly left, holding guitar / World Telegram photo by Al Aumuller. , 1943. [Photograph] Retrieved from the Library of Congress, https://www.loc.gov/item/95503348/.</a:t>
            </a:r>
            <a:endParaRPr sz="900">
              <a:solidFill>
                <a:srgbClr val="333333"/>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900">
                <a:solidFill>
                  <a:srgbClr val="333333"/>
                </a:solidFill>
                <a:latin typeface="Calibri"/>
                <a:ea typeface="Calibri"/>
                <a:cs typeface="Calibri"/>
                <a:sym typeface="Calibri"/>
              </a:rPr>
              <a:t>Quote - Woody Guthrie Publications, Inc. (n.d).  “Tom Joad.” Retrieved March 11, 2021, from https://www.woodyguthrie.org/Lyrics/Tom_Joad.htm</a:t>
            </a:r>
            <a:endParaRPr sz="900">
              <a:solidFill>
                <a:srgbClr val="333333"/>
              </a:solidFill>
              <a:latin typeface="Calibri"/>
              <a:ea typeface="Calibri"/>
              <a:cs typeface="Calibri"/>
              <a:sym typeface="Calibri"/>
            </a:endParaRPr>
          </a:p>
          <a:p>
            <a:pPr marL="0" lvl="0" indent="0" algn="l" rtl="0">
              <a:spcBef>
                <a:spcPts val="0"/>
              </a:spcBef>
              <a:spcAft>
                <a:spcPts val="0"/>
              </a:spcAft>
              <a:buNone/>
            </a:pPr>
            <a:endParaRPr sz="900">
              <a:solidFill>
                <a:srgbClr val="666666"/>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c69e1ab39b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c69e1ab39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900">
                <a:solidFill>
                  <a:srgbClr val="333333"/>
                </a:solidFill>
                <a:latin typeface="Calibri"/>
                <a:ea typeface="Calibri"/>
                <a:cs typeface="Calibri"/>
                <a:sym typeface="Calibri"/>
              </a:rPr>
              <a:t>Photo - (1965) Woody Guthrie, half-length portrait, facing left, singing and playing guitar. , 1965. [Photograph] Retrieved from the Library of Congress, https://www.loc.gov/item/98505476/.</a:t>
            </a:r>
            <a:endParaRPr sz="900">
              <a:solidFill>
                <a:srgbClr val="333333"/>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900">
                <a:solidFill>
                  <a:srgbClr val="333333"/>
                </a:solidFill>
                <a:latin typeface="Calibri"/>
                <a:ea typeface="Calibri"/>
                <a:cs typeface="Calibri"/>
                <a:sym typeface="Calibri"/>
              </a:rPr>
              <a:t>Quote - Guthrie, W. (1990). </a:t>
            </a:r>
            <a:r>
              <a:rPr lang="en-US" sz="900" i="1">
                <a:solidFill>
                  <a:srgbClr val="333333"/>
                </a:solidFill>
                <a:latin typeface="Calibri"/>
                <a:ea typeface="Calibri"/>
                <a:cs typeface="Calibri"/>
                <a:sym typeface="Calibri"/>
              </a:rPr>
              <a:t>Pastures of plenty: A self-portrait</a:t>
            </a:r>
            <a:r>
              <a:rPr lang="en-US" sz="900">
                <a:solidFill>
                  <a:srgbClr val="333333"/>
                </a:solidFill>
                <a:latin typeface="Calibri"/>
                <a:ea typeface="Calibri"/>
                <a:cs typeface="Calibri"/>
                <a:sym typeface="Calibri"/>
              </a:rPr>
              <a:t> (D. Marsh &amp; H. Leventhal, Eds.). HarperCollins.</a:t>
            </a:r>
            <a:endParaRPr sz="900">
              <a:solidFill>
                <a:srgbClr val="333333"/>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800">
              <a:solidFill>
                <a:srgbClr val="333333"/>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6"/>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17"/>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marR="0" lvl="0" indent="-228600" algn="l">
              <a:lnSpc>
                <a:spcPct val="100000"/>
              </a:lnSpc>
              <a:spcBef>
                <a:spcPts val="420"/>
              </a:spcBef>
              <a:spcAft>
                <a:spcPts val="0"/>
              </a:spcAft>
              <a:buClr>
                <a:schemeClr val="accent4"/>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33883" algn="l">
              <a:lnSpc>
                <a:spcPct val="100000"/>
              </a:lnSpc>
              <a:spcBef>
                <a:spcPts val="390"/>
              </a:spcBef>
              <a:spcAft>
                <a:spcPts val="0"/>
              </a:spcAft>
              <a:buClr>
                <a:schemeClr val="accent1"/>
              </a:buClr>
              <a:buSzPts val="1658"/>
              <a:buFont typeface="Noto Sans Symbols"/>
              <a:buChar char="●"/>
              <a:defRPr sz="1950" b="0" i="0" u="none" strike="noStrike" cap="none">
                <a:solidFill>
                  <a:schemeClr val="dk1"/>
                </a:solidFill>
                <a:latin typeface="Calibri"/>
                <a:ea typeface="Calibri"/>
                <a:cs typeface="Calibri"/>
                <a:sym typeface="Calibri"/>
              </a:defRPr>
            </a:lvl2pPr>
            <a:lvl3pPr marL="1371600" marR="0" lvl="2" indent="-308610" algn="l">
              <a:lnSpc>
                <a:spcPct val="100000"/>
              </a:lnSpc>
              <a:spcBef>
                <a:spcPts val="360"/>
              </a:spcBef>
              <a:spcAft>
                <a:spcPts val="0"/>
              </a:spcAft>
              <a:buClr>
                <a:schemeClr val="accent2"/>
              </a:buClr>
              <a:buSzPts val="126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43" name="Google Shape;43;p1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4" name="Google Shape;44;p17"/>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marR="0" lvl="0"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45" name="Google Shape;45;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18"/>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marR="0" lvl="0" algn="l">
              <a:lnSpc>
                <a:spcPct val="100000"/>
              </a:lnSpc>
              <a:spcBef>
                <a:spcPts val="0"/>
              </a:spcBef>
              <a:spcAft>
                <a:spcPts val="0"/>
              </a:spcAft>
              <a:buClr>
                <a:srgbClr val="991B1E"/>
              </a:buClr>
              <a:buSzPts val="3600"/>
              <a:buFont typeface="Georgia"/>
              <a:buNone/>
              <a:defRPr sz="3600" b="0" i="0" u="none" strike="noStrike" cap="none">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18"/>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sp>
        <p:nvSpPr>
          <p:cNvPr id="49" name="Google Shape;49;p18"/>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pic>
        <p:nvPicPr>
          <p:cNvPr id="50" name="Google Shape;50;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1A2836"/>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4" name="Google Shape;54;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5" name="Google Shape;55;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971D20"/>
              </a:buClr>
              <a:buSzPts val="3600"/>
              <a:buFont typeface="Calibri"/>
              <a:buNone/>
              <a:defRPr sz="3600" b="0" i="0" u="none" strike="noStrike" cap="none">
                <a:solidFill>
                  <a:srgbClr val="971D2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8" name="Google Shape;58;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9" name="Google Shape;59;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9A8219"/>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2" name="Google Shape;62;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63" name="Google Shape;63;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8"/>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9" name="Google Shape;69;p8"/>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70" name="Google Shape;70;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 name="Google Shape;12;p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3" name="Google Shape;13;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
        <p:cNvGrpSpPr/>
        <p:nvPr/>
      </p:nvGrpSpPr>
      <p:grpSpPr>
        <a:xfrm>
          <a:off x="0" y="0"/>
          <a:ext cx="0" cy="0"/>
          <a:chOff x="0" y="0"/>
          <a:chExt cx="0" cy="0"/>
        </a:xfrm>
      </p:grpSpPr>
      <p:sp>
        <p:nvSpPr>
          <p:cNvPr id="15" name="Google Shape;15;p1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 name="Google Shape;16;p10"/>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marR="0" lvl="0" indent="-228600" algn="l">
              <a:lnSpc>
                <a:spcPct val="100000"/>
              </a:lnSpc>
              <a:spcBef>
                <a:spcPts val="480"/>
              </a:spcBef>
              <a:spcAft>
                <a:spcPts val="0"/>
              </a:spcAft>
              <a:buClr>
                <a:schemeClr val="accent4"/>
              </a:buClr>
              <a:buSzPts val="2400"/>
              <a:buFont typeface="Arial"/>
              <a:buNone/>
              <a:defRPr sz="2400" b="1" i="0" u="none" strike="noStrike" cap="none">
                <a:solidFill>
                  <a:schemeClr val="dk2"/>
                </a:solidFill>
                <a:latin typeface="Calibri"/>
                <a:ea typeface="Calibri"/>
                <a:cs typeface="Calibri"/>
                <a:sym typeface="Calibri"/>
              </a:defRPr>
            </a:lvl1pPr>
            <a:lvl2pPr marL="914400" marR="0" lvl="1" indent="-228600" algn="l">
              <a:lnSpc>
                <a:spcPct val="100000"/>
              </a:lnSpc>
              <a:spcBef>
                <a:spcPts val="300"/>
              </a:spcBef>
              <a:spcAft>
                <a:spcPts val="0"/>
              </a:spcAft>
              <a:buClr>
                <a:schemeClr val="accent1"/>
              </a:buClr>
              <a:buSzPts val="1275"/>
              <a:buFont typeface="Noto Sans Symbols"/>
              <a:buNone/>
              <a:defRPr sz="15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270"/>
              </a:spcBef>
              <a:spcAft>
                <a:spcPts val="0"/>
              </a:spcAft>
              <a:buClr>
                <a:schemeClr val="accent2"/>
              </a:buClr>
              <a:buSzPts val="945"/>
              <a:buFont typeface="Noto Sans Symbols"/>
              <a:buNone/>
              <a:defRPr sz="135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240"/>
              </a:spcBef>
              <a:spcAft>
                <a:spcPts val="0"/>
              </a:spcAft>
              <a:buClr>
                <a:schemeClr val="accent3"/>
              </a:buClr>
              <a:buSzPts val="780"/>
              <a:buFont typeface="Noto Sans Symbols"/>
              <a:buNone/>
              <a:defRPr sz="12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240"/>
              </a:spcBef>
              <a:spcAft>
                <a:spcPts val="0"/>
              </a:spcAft>
              <a:buClr>
                <a:schemeClr val="accent4"/>
              </a:buClr>
              <a:buSzPts val="780"/>
              <a:buFont typeface="Noto Sans Symbols"/>
              <a:buNone/>
              <a:defRPr sz="1200" b="1"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17" name="Google Shape;17;p10"/>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marR="0" lvl="0" indent="-228600" algn="l">
              <a:lnSpc>
                <a:spcPct val="100000"/>
              </a:lnSpc>
              <a:spcBef>
                <a:spcPts val="480"/>
              </a:spcBef>
              <a:spcAft>
                <a:spcPts val="0"/>
              </a:spcAft>
              <a:buClr>
                <a:schemeClr val="accent4"/>
              </a:buClr>
              <a:buSzPts val="2400"/>
              <a:buFont typeface="Arial"/>
              <a:buNone/>
              <a:defRPr sz="2400" b="1" i="0" u="none" strike="noStrike" cap="none">
                <a:solidFill>
                  <a:schemeClr val="dk2"/>
                </a:solidFill>
                <a:latin typeface="Calibri"/>
                <a:ea typeface="Calibri"/>
                <a:cs typeface="Calibri"/>
                <a:sym typeface="Calibri"/>
              </a:defRPr>
            </a:lvl1pPr>
            <a:lvl2pPr marL="914400" marR="0" lvl="1" indent="-228600" algn="l">
              <a:lnSpc>
                <a:spcPct val="100000"/>
              </a:lnSpc>
              <a:spcBef>
                <a:spcPts val="300"/>
              </a:spcBef>
              <a:spcAft>
                <a:spcPts val="0"/>
              </a:spcAft>
              <a:buClr>
                <a:schemeClr val="accent1"/>
              </a:buClr>
              <a:buSzPts val="1275"/>
              <a:buFont typeface="Noto Sans Symbols"/>
              <a:buNone/>
              <a:defRPr sz="15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270"/>
              </a:spcBef>
              <a:spcAft>
                <a:spcPts val="0"/>
              </a:spcAft>
              <a:buClr>
                <a:schemeClr val="accent2"/>
              </a:buClr>
              <a:buSzPts val="945"/>
              <a:buFont typeface="Noto Sans Symbols"/>
              <a:buNone/>
              <a:defRPr sz="135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240"/>
              </a:spcBef>
              <a:spcAft>
                <a:spcPts val="0"/>
              </a:spcAft>
              <a:buClr>
                <a:schemeClr val="accent3"/>
              </a:buClr>
              <a:buSzPts val="780"/>
              <a:buFont typeface="Noto Sans Symbols"/>
              <a:buNone/>
              <a:defRPr sz="12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240"/>
              </a:spcBef>
              <a:spcAft>
                <a:spcPts val="0"/>
              </a:spcAft>
              <a:buClr>
                <a:schemeClr val="accent4"/>
              </a:buClr>
              <a:buSzPts val="780"/>
              <a:buFont typeface="Noto Sans Symbols"/>
              <a:buNone/>
              <a:defRPr sz="1200" b="1"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18" name="Google Shape;18;p10"/>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marR="0" lvl="0"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19" name="Google Shape;19;p10"/>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marR="0" lvl="0"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20" name="Google Shape;20;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1"/>
        <p:cNvGrpSpPr/>
        <p:nvPr/>
      </p:nvGrpSpPr>
      <p:grpSpPr>
        <a:xfrm>
          <a:off x="0" y="0"/>
          <a:ext cx="0" cy="0"/>
          <a:chOff x="0" y="0"/>
          <a:chExt cx="0" cy="0"/>
        </a:xfrm>
      </p:grpSpPr>
      <p:sp>
        <p:nvSpPr>
          <p:cNvPr id="22" name="Google Shape;22;p11"/>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 name="Google Shape;23;p11"/>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24" name="Google Shape;24;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rgbClr val="FFFFFF"/>
              </a:buClr>
              <a:buSzPts val="5000"/>
              <a:buFont typeface="Calibri"/>
              <a:buNone/>
              <a:defRPr sz="5000" b="0" i="0" u="none" strike="noStrike"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7" name="Google Shape;27;p12"/>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marR="0" lvl="0" indent="-22860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L="914400" marR="0" lvl="1" indent="-228600" algn="l">
              <a:lnSpc>
                <a:spcPct val="100000"/>
              </a:lnSpc>
              <a:spcBef>
                <a:spcPts val="270"/>
              </a:spcBef>
              <a:spcAft>
                <a:spcPts val="0"/>
              </a:spcAft>
              <a:buClr>
                <a:schemeClr val="accent1"/>
              </a:buClr>
              <a:buSzPts val="1148"/>
              <a:buFont typeface="Noto Sans Symbols"/>
              <a:buNone/>
              <a:defRPr sz="1350" b="0" i="0" u="none" strike="noStrike" cap="none">
                <a:solidFill>
                  <a:schemeClr val="lt1"/>
                </a:solidFill>
                <a:latin typeface="Calibri"/>
                <a:ea typeface="Calibri"/>
                <a:cs typeface="Calibri"/>
                <a:sym typeface="Calibri"/>
              </a:defRPr>
            </a:lvl2pPr>
            <a:lvl3pPr marL="1371600" marR="0" lvl="2" indent="-228600" algn="l">
              <a:lnSpc>
                <a:spcPct val="100000"/>
              </a:lnSpc>
              <a:spcBef>
                <a:spcPts val="240"/>
              </a:spcBef>
              <a:spcAft>
                <a:spcPts val="0"/>
              </a:spcAft>
              <a:buClr>
                <a:schemeClr val="accent2"/>
              </a:buClr>
              <a:buSzPts val="840"/>
              <a:buFont typeface="Noto Sans Symbols"/>
              <a:buNone/>
              <a:defRPr sz="1200" b="0" i="0" u="none" strike="noStrike" cap="none">
                <a:solidFill>
                  <a:schemeClr val="lt1"/>
                </a:solidFill>
                <a:latin typeface="Calibri"/>
                <a:ea typeface="Calibri"/>
                <a:cs typeface="Calibri"/>
                <a:sym typeface="Calibri"/>
              </a:defRPr>
            </a:lvl3pPr>
            <a:lvl4pPr marL="1828800" marR="0" lvl="3" indent="-228600" algn="l">
              <a:lnSpc>
                <a:spcPct val="100000"/>
              </a:lnSpc>
              <a:spcBef>
                <a:spcPts val="210"/>
              </a:spcBef>
              <a:spcAft>
                <a:spcPts val="0"/>
              </a:spcAft>
              <a:buClr>
                <a:schemeClr val="accent3"/>
              </a:buClr>
              <a:buSzPts val="683"/>
              <a:buFont typeface="Noto Sans Symbols"/>
              <a:buNone/>
              <a:defRPr sz="1050" b="0" i="0" u="none" strike="noStrike" cap="none">
                <a:solidFill>
                  <a:schemeClr val="lt1"/>
                </a:solidFill>
                <a:latin typeface="Calibri"/>
                <a:ea typeface="Calibri"/>
                <a:cs typeface="Calibri"/>
                <a:sym typeface="Calibri"/>
              </a:defRPr>
            </a:lvl4pPr>
            <a:lvl5pPr marL="2286000" marR="0" lvl="4" indent="-228600" algn="l">
              <a:lnSpc>
                <a:spcPct val="100000"/>
              </a:lnSpc>
              <a:spcBef>
                <a:spcPts val="210"/>
              </a:spcBef>
              <a:spcAft>
                <a:spcPts val="0"/>
              </a:spcAft>
              <a:buClr>
                <a:schemeClr val="accent4"/>
              </a:buClr>
              <a:buSzPts val="683"/>
              <a:buFont typeface="Noto Sans Symbols"/>
              <a:buNone/>
              <a:defRPr sz="1050" b="0" i="0" u="none" strike="noStrike" cap="none">
                <a:solidFill>
                  <a:schemeClr val="lt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pic>
        <p:nvPicPr>
          <p:cNvPr id="28" name="Google Shape;28;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1" name="Google Shape;31;p13"/>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32" name="Google Shape;32;p13"/>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33" name="Google Shape;33;p1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14"/>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36" name="Google Shape;36;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7"/>
        <p:cNvGrpSpPr/>
        <p:nvPr/>
      </p:nvGrpSpPr>
      <p:grpSpPr>
        <a:xfrm>
          <a:off x="0" y="0"/>
          <a:ext cx="0" cy="0"/>
          <a:chOff x="0" y="0"/>
          <a:chExt cx="0" cy="0"/>
        </a:xfrm>
      </p:grpSpPr>
      <p:pic>
        <p:nvPicPr>
          <p:cNvPr id="38" name="Google Shape;38;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X7Jt_Nd96AY"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t9C6XG6wkN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rYKaLs7A4z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c69e1ab39b_0_35"/>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Station 3</a:t>
            </a:r>
            <a:endParaRPr b="1" dirty="0"/>
          </a:p>
          <a:p>
            <a:pPr marL="0" lvl="0" indent="0" algn="l" rtl="0">
              <a:spcBef>
                <a:spcPts val="0"/>
              </a:spcBef>
              <a:spcAft>
                <a:spcPts val="0"/>
              </a:spcAft>
              <a:buNone/>
            </a:pPr>
            <a:endParaRPr dirty="0"/>
          </a:p>
        </p:txBody>
      </p:sp>
      <p:sp>
        <p:nvSpPr>
          <p:cNvPr id="131" name="Google Shape;131;gc69e1ab39b_0_35"/>
          <p:cNvSpPr txBox="1">
            <a:spLocks noGrp="1"/>
          </p:cNvSpPr>
          <p:nvPr>
            <p:ph type="body" idx="2"/>
          </p:nvPr>
        </p:nvSpPr>
        <p:spPr>
          <a:xfrm>
            <a:off x="4469575" y="842475"/>
            <a:ext cx="4217100" cy="39237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300" dirty="0"/>
              <a:t>“A folk song is what’s wrong and how to fix it or it could be whose hungry and where their mouth is or whose out of work and where the job is.”</a:t>
            </a:r>
            <a:endParaRPr sz="2300" dirty="0"/>
          </a:p>
          <a:p>
            <a:pPr marL="0" lvl="0" indent="0" algn="r" rtl="0">
              <a:lnSpc>
                <a:spcPct val="100000"/>
              </a:lnSpc>
              <a:spcBef>
                <a:spcPts val="0"/>
              </a:spcBef>
              <a:spcAft>
                <a:spcPts val="0"/>
              </a:spcAft>
              <a:buNone/>
            </a:pPr>
            <a:r>
              <a:rPr lang="en-US" sz="1800" dirty="0">
                <a:solidFill>
                  <a:srgbClr val="000000"/>
                </a:solidFill>
                <a:effectLst/>
                <a:latin typeface="Caveat" panose="00000500000000000000" pitchFamily="2" charset="0"/>
                <a:ea typeface="Times New Roman" panose="02020603050405020304" pitchFamily="18" charset="0"/>
                <a:cs typeface="Times New Roman" panose="02020603050405020304" pitchFamily="18" charset="0"/>
              </a:rPr>
              <a:t>—</a:t>
            </a:r>
            <a:r>
              <a:rPr lang="en-US" sz="2300" dirty="0">
                <a:latin typeface="Caveat"/>
                <a:ea typeface="Caveat"/>
                <a:cs typeface="Caveat"/>
                <a:sym typeface="Caveat"/>
              </a:rPr>
              <a:t>Woody Guthrie, 1940</a:t>
            </a:r>
            <a:endParaRPr sz="2300" dirty="0"/>
          </a:p>
        </p:txBody>
      </p:sp>
      <p:pic>
        <p:nvPicPr>
          <p:cNvPr id="132" name="Google Shape;132;gc69e1ab39b_0_35"/>
          <p:cNvPicPr preferRelativeResize="0"/>
          <p:nvPr/>
        </p:nvPicPr>
        <p:blipFill rotWithShape="1">
          <a:blip r:embed="rId3">
            <a:alphaModFix/>
          </a:blip>
          <a:srcRect t="3610" b="6808"/>
          <a:stretch/>
        </p:blipFill>
        <p:spPr>
          <a:xfrm>
            <a:off x="457200" y="842475"/>
            <a:ext cx="3790814" cy="4301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c69e1ab39b_0_6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Station 4</a:t>
            </a:r>
            <a:endParaRPr b="1" dirty="0"/>
          </a:p>
          <a:p>
            <a:pPr marL="0" lvl="0" indent="0" algn="l" rtl="0">
              <a:spcBef>
                <a:spcPts val="0"/>
              </a:spcBef>
              <a:spcAft>
                <a:spcPts val="0"/>
              </a:spcAft>
              <a:buNone/>
            </a:pPr>
            <a:endParaRPr dirty="0"/>
          </a:p>
        </p:txBody>
      </p:sp>
      <p:sp>
        <p:nvSpPr>
          <p:cNvPr id="138" name="Google Shape;138;gc69e1ab39b_0_60"/>
          <p:cNvSpPr txBox="1">
            <a:spLocks noGrp="1"/>
          </p:cNvSpPr>
          <p:nvPr>
            <p:ph type="body" idx="2"/>
          </p:nvPr>
        </p:nvSpPr>
        <p:spPr>
          <a:xfrm>
            <a:off x="5143499" y="836000"/>
            <a:ext cx="3615267" cy="3931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300" dirty="0">
                <a:solidFill>
                  <a:srgbClr val="050505"/>
                </a:solidFill>
              </a:rPr>
              <a:t>“This Machine Kills Fascists.”</a:t>
            </a:r>
            <a:endParaRPr sz="2300" dirty="0">
              <a:solidFill>
                <a:srgbClr val="050505"/>
              </a:solidFill>
            </a:endParaRPr>
          </a:p>
          <a:p>
            <a:pPr marL="0" lvl="0" indent="0" algn="r" rtl="0">
              <a:spcBef>
                <a:spcPts val="0"/>
              </a:spcBef>
              <a:spcAft>
                <a:spcPts val="0"/>
              </a:spcAft>
              <a:buNone/>
            </a:pPr>
            <a:r>
              <a:rPr lang="en-US" sz="1800" dirty="0">
                <a:solidFill>
                  <a:srgbClr val="000000"/>
                </a:solidFill>
                <a:effectLst/>
                <a:latin typeface="Caveat" panose="00000500000000000000" pitchFamily="2" charset="0"/>
                <a:ea typeface="Times New Roman" panose="02020603050405020304" pitchFamily="18" charset="0"/>
                <a:cs typeface="Times New Roman" panose="02020603050405020304" pitchFamily="18" charset="0"/>
              </a:rPr>
              <a:t>—</a:t>
            </a:r>
            <a:r>
              <a:rPr lang="en-US" sz="2300" dirty="0">
                <a:latin typeface="Caveat"/>
                <a:ea typeface="Caveat"/>
                <a:cs typeface="Caveat"/>
                <a:sym typeface="Caveat"/>
              </a:rPr>
              <a:t> Woody Guthrie, 1941</a:t>
            </a:r>
            <a:endParaRPr sz="2300" dirty="0">
              <a:latin typeface="Caveat"/>
              <a:ea typeface="Caveat"/>
              <a:cs typeface="Caveat"/>
              <a:sym typeface="Caveat"/>
            </a:endParaRPr>
          </a:p>
          <a:p>
            <a:pPr marL="0" lvl="0" indent="0" algn="r" rtl="0">
              <a:spcBef>
                <a:spcPts val="0"/>
              </a:spcBef>
              <a:spcAft>
                <a:spcPts val="0"/>
              </a:spcAft>
              <a:buNone/>
            </a:pPr>
            <a:endParaRPr sz="2300" dirty="0">
              <a:latin typeface="Caveat"/>
              <a:ea typeface="Caveat"/>
              <a:cs typeface="Caveat"/>
              <a:sym typeface="Caveat"/>
            </a:endParaRPr>
          </a:p>
          <a:p>
            <a:pPr marL="0" lvl="0" indent="0" algn="l" rtl="0">
              <a:spcBef>
                <a:spcPts val="0"/>
              </a:spcBef>
              <a:spcAft>
                <a:spcPts val="0"/>
              </a:spcAft>
              <a:buClr>
                <a:schemeClr val="dk1"/>
              </a:buClr>
              <a:buSzPts val="1100"/>
              <a:buFont typeface="Arial"/>
              <a:buNone/>
            </a:pPr>
            <a:r>
              <a:rPr lang="en-US" sz="1600" b="1" dirty="0">
                <a:solidFill>
                  <a:schemeClr val="accent6"/>
                </a:solidFill>
              </a:rPr>
              <a:t>Fascism:</a:t>
            </a:r>
            <a:r>
              <a:rPr lang="en-US" sz="1600" dirty="0">
                <a:solidFill>
                  <a:schemeClr val="accent6"/>
                </a:solidFill>
              </a:rPr>
              <a:t> a political ideology in which political power is held by one person and promotes the superiority of one group of people, typically based on race or ethnicity, over others.  As a result, many people lack basic freedoms and forms of opposition are often violently suppressed. </a:t>
            </a:r>
            <a:endParaRPr sz="1600" dirty="0">
              <a:solidFill>
                <a:schemeClr val="accent6"/>
              </a:solidFill>
            </a:endParaRPr>
          </a:p>
          <a:p>
            <a:pPr marL="0" lvl="0" indent="0" algn="l" rtl="0">
              <a:lnSpc>
                <a:spcPct val="115000"/>
              </a:lnSpc>
              <a:spcBef>
                <a:spcPts val="0"/>
              </a:spcBef>
              <a:spcAft>
                <a:spcPts val="0"/>
              </a:spcAft>
              <a:buNone/>
            </a:pPr>
            <a:endParaRPr sz="1600" dirty="0"/>
          </a:p>
        </p:txBody>
      </p:sp>
      <p:pic>
        <p:nvPicPr>
          <p:cNvPr id="139" name="Google Shape;139;gc69e1ab39b_0_60"/>
          <p:cNvPicPr preferRelativeResize="0"/>
          <p:nvPr/>
        </p:nvPicPr>
        <p:blipFill rotWithShape="1">
          <a:blip r:embed="rId3">
            <a:alphaModFix/>
          </a:blip>
          <a:srcRect l="13484" r="5035"/>
          <a:stretch/>
        </p:blipFill>
        <p:spPr>
          <a:xfrm>
            <a:off x="457200" y="832050"/>
            <a:ext cx="4281900" cy="393158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c69e1ab39b_0_68"/>
          <p:cNvSpPr txBox="1">
            <a:spLocks noGrp="1"/>
          </p:cNvSpPr>
          <p:nvPr>
            <p:ph type="title"/>
          </p:nvPr>
        </p:nvSpPr>
        <p:spPr>
          <a:xfrm>
            <a:off x="533400" y="320633"/>
            <a:ext cx="8229600" cy="521801"/>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sz="2800" b="1" dirty="0"/>
              <a:t>Why did Woody Guthrie Create and Perform Music?</a:t>
            </a:r>
            <a:endParaRPr sz="2800" b="1" dirty="0"/>
          </a:p>
        </p:txBody>
      </p:sp>
      <p:pic>
        <p:nvPicPr>
          <p:cNvPr id="145" name="Google Shape;145;gc69e1ab39b_0_68" descr="Bob Crawford recently visited the Woody Guthrie Museum in Tulsa, Oklahoma to speak with Director Deana McCloud about Guthrie's life and legacy. The full episode premieres on the Road to Now on Monday, May 7. &#10;&#10;Subscribe to the Road to Now on Apple Podcasts, Stitcher, Spotify, or anywhere you get your podcasts. You can also visit theroadtonow.com&#10;&#10;The Road to Now is hosted by Bob Crawford of The Avett Brothers and Dr. Benjamin Sawyer of Middle Tennessee State University. The Road to Now is part of the Osiris Podcast Network." title="This Episode Kills Fascists: The Life and Legacy of Woody Guthrie (Promo Video)">
            <a:hlinkClick r:id="rId3"/>
          </p:cNvPr>
          <p:cNvPicPr preferRelativeResize="0"/>
          <p:nvPr/>
        </p:nvPicPr>
        <p:blipFill>
          <a:blip r:embed="rId4">
            <a:alphaModFix/>
          </a:blip>
          <a:stretch>
            <a:fillRect/>
          </a:stretch>
        </p:blipFill>
        <p:spPr>
          <a:xfrm>
            <a:off x="2208075" y="1156876"/>
            <a:ext cx="4727850" cy="35759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c77c7087b6_0_19"/>
          <p:cNvSpPr txBox="1">
            <a:spLocks noGrp="1"/>
          </p:cNvSpPr>
          <p:nvPr>
            <p:ph type="title"/>
          </p:nvPr>
        </p:nvSpPr>
        <p:spPr>
          <a:xfrm>
            <a:off x="457200" y="290999"/>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Woody Guthrie </a:t>
            </a:r>
            <a:endParaRPr b="1" dirty="0"/>
          </a:p>
        </p:txBody>
      </p:sp>
      <p:sp>
        <p:nvSpPr>
          <p:cNvPr id="151" name="Google Shape;151;gc77c7087b6_0_19"/>
          <p:cNvSpPr txBox="1">
            <a:spLocks noGrp="1"/>
          </p:cNvSpPr>
          <p:nvPr>
            <p:ph type="body" idx="1"/>
          </p:nvPr>
        </p:nvSpPr>
        <p:spPr>
          <a:xfrm>
            <a:off x="457200" y="1278044"/>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While living in California, Guthrie began co-hosting a radio show, which provided him with a platform to develop his ability to use music as a form of social and political commentary.</a:t>
            </a:r>
            <a:endParaRPr dirty="0"/>
          </a:p>
          <a:p>
            <a:pPr marL="457200" lvl="0" indent="-393700" algn="l" rtl="0">
              <a:spcBef>
                <a:spcPts val="520"/>
              </a:spcBef>
              <a:spcAft>
                <a:spcPts val="0"/>
              </a:spcAft>
              <a:buSzPts val="2600"/>
              <a:buChar char="•"/>
            </a:pPr>
            <a:r>
              <a:rPr lang="en-US" dirty="0"/>
              <a:t>For Guthrie, his songs were not purely entertainment, but a tool for speaking out against social, economic, and political injustices and advocating for change.</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c69e1ab39b_0_96"/>
          <p:cNvSpPr txBox="1">
            <a:spLocks noGrp="1"/>
          </p:cNvSpPr>
          <p:nvPr>
            <p:ph type="title"/>
          </p:nvPr>
        </p:nvSpPr>
        <p:spPr>
          <a:xfrm>
            <a:off x="457200" y="346033"/>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Why-Lighting</a:t>
            </a:r>
            <a:endParaRPr b="1" dirty="0"/>
          </a:p>
        </p:txBody>
      </p:sp>
      <p:sp>
        <p:nvSpPr>
          <p:cNvPr id="157" name="Google Shape;157;gc69e1ab39b_0_96"/>
          <p:cNvSpPr txBox="1">
            <a:spLocks noGrp="1"/>
          </p:cNvSpPr>
          <p:nvPr>
            <p:ph type="body" idx="1"/>
          </p:nvPr>
        </p:nvSpPr>
        <p:spPr>
          <a:xfrm>
            <a:off x="457200" y="1337310"/>
            <a:ext cx="8229600" cy="3291900"/>
          </a:xfrm>
          <a:prstGeom prst="rect">
            <a:avLst/>
          </a:prstGeom>
        </p:spPr>
        <p:txBody>
          <a:bodyPr spcFirstLastPara="1" wrap="square" lIns="91425" tIns="45700" rIns="91425" bIns="45700" anchor="t" anchorCtr="0">
            <a:noAutofit/>
          </a:bodyPr>
          <a:lstStyle/>
          <a:p>
            <a:pPr marL="577850" lvl="0" indent="-514350" algn="l" rtl="0">
              <a:spcBef>
                <a:spcPts val="520"/>
              </a:spcBef>
              <a:spcAft>
                <a:spcPts val="0"/>
              </a:spcAft>
              <a:buSzPts val="2600"/>
              <a:buFont typeface="+mj-lt"/>
              <a:buAutoNum type="arabicPeriod"/>
            </a:pPr>
            <a:r>
              <a:rPr lang="en-US" dirty="0"/>
              <a:t>Using the Woody Guthrie song lyrics assigned to your group, highlight any words or phrases that help answer this question:</a:t>
            </a:r>
            <a:endParaRPr dirty="0"/>
          </a:p>
          <a:p>
            <a:pPr marL="544195" lvl="1" indent="0" algn="l" rtl="0">
              <a:spcBef>
                <a:spcPts val="0"/>
              </a:spcBef>
              <a:spcAft>
                <a:spcPts val="0"/>
              </a:spcAft>
              <a:buClr>
                <a:schemeClr val="accent1"/>
              </a:buClr>
              <a:buSzPts val="2230"/>
              <a:buNone/>
            </a:pPr>
            <a:r>
              <a:rPr lang="en-US" sz="2600" b="1" i="1" dirty="0"/>
              <a:t>	</a:t>
            </a:r>
            <a:r>
              <a:rPr lang="en-US" sz="2600" b="1" i="1" dirty="0">
                <a:solidFill>
                  <a:schemeClr val="accent2"/>
                </a:solidFill>
              </a:rPr>
              <a:t>What political or social issue or issues is Woody 	Guthrie addressing in this song?</a:t>
            </a:r>
            <a:endParaRPr sz="2600" b="1" i="1" dirty="0">
              <a:solidFill>
                <a:schemeClr val="accent2"/>
              </a:solidFill>
            </a:endParaRPr>
          </a:p>
          <a:p>
            <a:pPr marL="577850" lvl="0" indent="-514350" algn="l" rtl="0">
              <a:spcBef>
                <a:spcPts val="520"/>
              </a:spcBef>
              <a:spcAft>
                <a:spcPts val="0"/>
              </a:spcAft>
              <a:buSzPts val="2600"/>
              <a:buFont typeface="+mj-lt"/>
              <a:buAutoNum type="arabicPeriod"/>
            </a:pPr>
            <a:r>
              <a:rPr lang="en-US" dirty="0"/>
              <a:t>In the margins explain “why” you highlighted what you did. </a:t>
            </a:r>
            <a:endParaRPr dirty="0"/>
          </a:p>
          <a:p>
            <a:pPr marL="0" lvl="0" indent="0" algn="l" rtl="0">
              <a:spcBef>
                <a:spcPts val="520"/>
              </a:spcBef>
              <a:spcAft>
                <a:spcPts val="0"/>
              </a:spcAft>
              <a:buNone/>
            </a:pPr>
            <a:endParaRPr sz="2600"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c705c0cd90_0_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Sentence-Starter Summary</a:t>
            </a:r>
            <a:endParaRPr b="1" dirty="0"/>
          </a:p>
        </p:txBody>
      </p:sp>
      <p:sp>
        <p:nvSpPr>
          <p:cNvPr id="163" name="Google Shape;163;gc705c0cd90_0_0"/>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lnSpc>
                <a:spcPct val="150000"/>
              </a:lnSpc>
              <a:spcBef>
                <a:spcPts val="520"/>
              </a:spcBef>
              <a:spcAft>
                <a:spcPts val="0"/>
              </a:spcAft>
              <a:buNone/>
            </a:pPr>
            <a:r>
              <a:rPr lang="en-US" b="1" dirty="0"/>
              <a:t>In his song</a:t>
            </a:r>
            <a:r>
              <a:rPr lang="en-US" i="1" dirty="0"/>
              <a:t> </a:t>
            </a:r>
            <a:r>
              <a:rPr lang="en-US" i="1" dirty="0">
                <a:solidFill>
                  <a:schemeClr val="accent2"/>
                </a:solidFill>
              </a:rPr>
              <a:t>(song title)</a:t>
            </a:r>
            <a:r>
              <a:rPr lang="en-US" b="1" dirty="0"/>
              <a:t>,</a:t>
            </a:r>
            <a:r>
              <a:rPr lang="en-US" dirty="0"/>
              <a:t> </a:t>
            </a:r>
            <a:r>
              <a:rPr lang="en-US" b="1" dirty="0"/>
              <a:t>Woody Guthrie highlights </a:t>
            </a:r>
            <a:r>
              <a:rPr lang="en-US" i="1" dirty="0">
                <a:solidFill>
                  <a:schemeClr val="accent2"/>
                </a:solidFill>
              </a:rPr>
              <a:t>(issue(s) that Guthrie addresses in this song) </a:t>
            </a:r>
            <a:r>
              <a:rPr lang="en-US" b="1" dirty="0"/>
              <a:t>in an effort to create a more just society. The song does this by </a:t>
            </a:r>
            <a:r>
              <a:rPr lang="en-US" i="1" dirty="0">
                <a:solidFill>
                  <a:schemeClr val="accent2"/>
                </a:solidFill>
              </a:rPr>
              <a:t>(provide text evidence and reasoning)</a:t>
            </a:r>
            <a:r>
              <a:rPr lang="en-US" b="1" i="1" dirty="0"/>
              <a:t>.</a:t>
            </a:r>
            <a:r>
              <a:rPr lang="en-US" dirty="0"/>
              <a:t>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c77c7087b6_0_24"/>
          <p:cNvSpPr txBox="1">
            <a:spLocks noGrp="1"/>
          </p:cNvSpPr>
          <p:nvPr>
            <p:ph type="title"/>
          </p:nvPr>
        </p:nvSpPr>
        <p:spPr>
          <a:xfrm>
            <a:off x="457200" y="528066"/>
            <a:ext cx="8229600" cy="598001"/>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sz="3200" b="1" dirty="0"/>
              <a:t>Issues Woody Guthrie Highlights in His Music</a:t>
            </a:r>
            <a:endParaRPr sz="3200" b="1" dirty="0"/>
          </a:p>
        </p:txBody>
      </p:sp>
      <p:sp>
        <p:nvSpPr>
          <p:cNvPr id="169" name="Google Shape;169;gc77c7087b6_0_24"/>
          <p:cNvSpPr txBox="1">
            <a:spLocks noGrp="1"/>
          </p:cNvSpPr>
          <p:nvPr>
            <p:ph type="body" idx="1"/>
          </p:nvPr>
        </p:nvSpPr>
        <p:spPr>
          <a:xfrm>
            <a:off x="457200" y="1285433"/>
            <a:ext cx="7471833" cy="3510933"/>
          </a:xfrm>
          <a:prstGeom prst="rect">
            <a:avLst/>
          </a:prstGeom>
        </p:spPr>
        <p:txBody>
          <a:bodyPr spcFirstLastPara="1" wrap="square" lIns="91425" tIns="45700" rIns="91425" bIns="45700" numCol="2" anchor="t" anchorCtr="0">
            <a:noAutofit/>
          </a:bodyPr>
          <a:lstStyle/>
          <a:p>
            <a:pPr marL="0" lvl="0" indent="0" algn="l" rtl="0">
              <a:spcBef>
                <a:spcPts val="520"/>
              </a:spcBef>
              <a:spcAft>
                <a:spcPts val="0"/>
              </a:spcAft>
              <a:buNone/>
            </a:pPr>
            <a:r>
              <a:rPr lang="en-US" sz="2400" dirty="0">
                <a:solidFill>
                  <a:schemeClr val="accent2"/>
                </a:solidFill>
              </a:rPr>
              <a:t>{List issues here.}</a:t>
            </a:r>
            <a:endParaRPr sz="2400" dirty="0">
              <a:solidFill>
                <a:schemeClr val="accen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c77c7087b6_0_24"/>
          <p:cNvSpPr txBox="1">
            <a:spLocks noGrp="1"/>
          </p:cNvSpPr>
          <p:nvPr>
            <p:ph type="title"/>
          </p:nvPr>
        </p:nvSpPr>
        <p:spPr>
          <a:xfrm>
            <a:off x="457200" y="528066"/>
            <a:ext cx="8229600" cy="598001"/>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sz="3200" b="1" dirty="0"/>
              <a:t>Issues Woody Guthrie Highlights in His Music</a:t>
            </a:r>
            <a:endParaRPr sz="3200" b="1" dirty="0"/>
          </a:p>
        </p:txBody>
      </p:sp>
      <p:graphicFrame>
        <p:nvGraphicFramePr>
          <p:cNvPr id="7" name="Google Shape;175;gc77c7087b6_0_29">
            <a:extLst>
              <a:ext uri="{FF2B5EF4-FFF2-40B4-BE49-F238E27FC236}">
                <a16:creationId xmlns:a16="http://schemas.microsoft.com/office/drawing/2014/main" id="{F9959D20-F3FE-4266-BBD3-D838B0EC3133}"/>
              </a:ext>
            </a:extLst>
          </p:cNvPr>
          <p:cNvGraphicFramePr/>
          <p:nvPr>
            <p:extLst>
              <p:ext uri="{D42A27DB-BD31-4B8C-83A1-F6EECF244321}">
                <p14:modId xmlns:p14="http://schemas.microsoft.com/office/powerpoint/2010/main" val="4203946792"/>
              </p:ext>
            </p:extLst>
          </p:nvPr>
        </p:nvGraphicFramePr>
        <p:xfrm>
          <a:off x="543000" y="1251950"/>
          <a:ext cx="8058000" cy="3566125"/>
        </p:xfrm>
        <a:graphic>
          <a:graphicData uri="http://schemas.openxmlformats.org/drawingml/2006/table">
            <a:tbl>
              <a:tblPr>
                <a:noFill/>
                <a:tableStyleId>{4050D0CA-F1BF-4C34-A032-FDA3914A94F5}</a:tableStyleId>
              </a:tblPr>
              <a:tblGrid>
                <a:gridCol w="4029000">
                  <a:extLst>
                    <a:ext uri="{9D8B030D-6E8A-4147-A177-3AD203B41FA5}">
                      <a16:colId xmlns:a16="http://schemas.microsoft.com/office/drawing/2014/main" val="20000"/>
                    </a:ext>
                  </a:extLst>
                </a:gridCol>
                <a:gridCol w="4029000">
                  <a:extLst>
                    <a:ext uri="{9D8B030D-6E8A-4147-A177-3AD203B41FA5}">
                      <a16:colId xmlns:a16="http://schemas.microsoft.com/office/drawing/2014/main" val="20001"/>
                    </a:ext>
                  </a:extLst>
                </a:gridCol>
              </a:tblGrid>
              <a:tr h="3566125">
                <a:tc>
                  <a:txBody>
                    <a:bodyPr/>
                    <a:lstStyle/>
                    <a:p>
                      <a:pPr marL="457200" lvl="0" indent="-393700" algn="l" rtl="0">
                        <a:spcBef>
                          <a:spcPts val="520"/>
                        </a:spcBef>
                        <a:spcAft>
                          <a:spcPts val="0"/>
                        </a:spcAft>
                        <a:buClr>
                          <a:schemeClr val="accent4"/>
                        </a:buClr>
                        <a:buSzPts val="2600"/>
                        <a:buChar char="•"/>
                      </a:pPr>
                      <a:r>
                        <a:rPr lang="en-US" sz="2600" dirty="0">
                          <a:solidFill>
                            <a:schemeClr val="dk1"/>
                          </a:solidFill>
                          <a:latin typeface="Calibri"/>
                          <a:ea typeface="Calibri"/>
                          <a:cs typeface="Calibri"/>
                          <a:sym typeface="Calibri"/>
                        </a:rPr>
                        <a:t>Social inequality</a:t>
                      </a:r>
                      <a:endParaRPr sz="2600" dirty="0">
                        <a:solidFill>
                          <a:schemeClr val="dk1"/>
                        </a:solidFill>
                        <a:latin typeface="Calibri"/>
                        <a:ea typeface="Calibri"/>
                        <a:cs typeface="Calibri"/>
                        <a:sym typeface="Calibri"/>
                      </a:endParaRPr>
                    </a:p>
                    <a:p>
                      <a:pPr marL="457200" lvl="0" indent="-393700" algn="l" rtl="0">
                        <a:spcBef>
                          <a:spcPts val="0"/>
                        </a:spcBef>
                        <a:spcAft>
                          <a:spcPts val="0"/>
                        </a:spcAft>
                        <a:buClr>
                          <a:schemeClr val="accent4"/>
                        </a:buClr>
                        <a:buSzPts val="2600"/>
                        <a:buChar char="•"/>
                      </a:pPr>
                      <a:r>
                        <a:rPr lang="en-US" sz="2600" dirty="0">
                          <a:solidFill>
                            <a:schemeClr val="dk1"/>
                          </a:solidFill>
                          <a:latin typeface="Calibri"/>
                          <a:ea typeface="Calibri"/>
                          <a:cs typeface="Calibri"/>
                          <a:sym typeface="Calibri"/>
                        </a:rPr>
                        <a:t>Economic inequality</a:t>
                      </a:r>
                      <a:endParaRPr sz="2600" dirty="0">
                        <a:solidFill>
                          <a:schemeClr val="dk1"/>
                        </a:solidFill>
                        <a:latin typeface="Calibri"/>
                        <a:ea typeface="Calibri"/>
                        <a:cs typeface="Calibri"/>
                        <a:sym typeface="Calibri"/>
                      </a:endParaRPr>
                    </a:p>
                    <a:p>
                      <a:pPr marL="457200" lvl="0" indent="-393700" algn="l" rtl="0">
                        <a:spcBef>
                          <a:spcPts val="0"/>
                        </a:spcBef>
                        <a:spcAft>
                          <a:spcPts val="0"/>
                        </a:spcAft>
                        <a:buClr>
                          <a:schemeClr val="accent4"/>
                        </a:buClr>
                        <a:buSzPts val="2600"/>
                        <a:buChar char="•"/>
                      </a:pPr>
                      <a:r>
                        <a:rPr lang="en-US" sz="2600" dirty="0">
                          <a:solidFill>
                            <a:schemeClr val="dk1"/>
                          </a:solidFill>
                          <a:latin typeface="Calibri"/>
                          <a:ea typeface="Calibri"/>
                          <a:cs typeface="Calibri"/>
                          <a:sym typeface="Calibri"/>
                        </a:rPr>
                        <a:t>Political inequality</a:t>
                      </a:r>
                      <a:endParaRPr sz="2600" dirty="0">
                        <a:solidFill>
                          <a:schemeClr val="dk1"/>
                        </a:solidFill>
                        <a:latin typeface="Calibri"/>
                        <a:ea typeface="Calibri"/>
                        <a:cs typeface="Calibri"/>
                        <a:sym typeface="Calibri"/>
                      </a:endParaRPr>
                    </a:p>
                    <a:p>
                      <a:pPr marL="457200" lvl="0" indent="-393700" algn="l" rtl="0">
                        <a:spcBef>
                          <a:spcPts val="0"/>
                        </a:spcBef>
                        <a:spcAft>
                          <a:spcPts val="0"/>
                        </a:spcAft>
                        <a:buClr>
                          <a:schemeClr val="accent4"/>
                        </a:buClr>
                        <a:buSzPts val="2600"/>
                        <a:buChar char="•"/>
                      </a:pPr>
                      <a:r>
                        <a:rPr lang="en-US" sz="2600" dirty="0">
                          <a:solidFill>
                            <a:schemeClr val="dk1"/>
                          </a:solidFill>
                          <a:latin typeface="Calibri"/>
                          <a:ea typeface="Calibri"/>
                          <a:cs typeface="Calibri"/>
                          <a:sym typeface="Calibri"/>
                        </a:rPr>
                        <a:t>Abuse of policing power</a:t>
                      </a:r>
                      <a:endParaRPr sz="2600" dirty="0">
                        <a:solidFill>
                          <a:schemeClr val="dk1"/>
                        </a:solidFill>
                        <a:latin typeface="Calibri"/>
                        <a:ea typeface="Calibri"/>
                        <a:cs typeface="Calibri"/>
                        <a:sym typeface="Calibri"/>
                      </a:endParaRPr>
                    </a:p>
                    <a:p>
                      <a:pPr marL="457200" lvl="0" indent="-393700" algn="l" rtl="0">
                        <a:spcBef>
                          <a:spcPts val="0"/>
                        </a:spcBef>
                        <a:spcAft>
                          <a:spcPts val="0"/>
                        </a:spcAft>
                        <a:buClr>
                          <a:schemeClr val="accent4"/>
                        </a:buClr>
                        <a:buSzPts val="2600"/>
                        <a:buChar char="•"/>
                      </a:pPr>
                      <a:r>
                        <a:rPr lang="en-US" sz="2600" dirty="0">
                          <a:solidFill>
                            <a:schemeClr val="dk1"/>
                          </a:solidFill>
                          <a:latin typeface="Calibri"/>
                          <a:ea typeface="Calibri"/>
                          <a:cs typeface="Calibri"/>
                          <a:sym typeface="Calibri"/>
                        </a:rPr>
                        <a:t>Racial oppression and injustice</a:t>
                      </a:r>
                      <a:endParaRPr sz="2600" dirty="0">
                        <a:solidFill>
                          <a:schemeClr val="dk1"/>
                        </a:solidFill>
                        <a:latin typeface="Calibri"/>
                        <a:ea typeface="Calibri"/>
                        <a:cs typeface="Calibri"/>
                        <a:sym typeface="Calibri"/>
                      </a:endParaRPr>
                    </a:p>
                    <a:p>
                      <a:pPr marL="457200" lvl="0" indent="-393700" algn="l" rtl="0">
                        <a:spcBef>
                          <a:spcPts val="0"/>
                        </a:spcBef>
                        <a:spcAft>
                          <a:spcPts val="0"/>
                        </a:spcAft>
                        <a:buClr>
                          <a:schemeClr val="accent4"/>
                        </a:buClr>
                        <a:buSzPts val="2600"/>
                        <a:buChar char="•"/>
                      </a:pPr>
                      <a:r>
                        <a:rPr lang="en-US" sz="2600" dirty="0">
                          <a:solidFill>
                            <a:schemeClr val="dk1"/>
                          </a:solidFill>
                          <a:latin typeface="Calibri"/>
                          <a:ea typeface="Calibri"/>
                          <a:cs typeface="Calibri"/>
                          <a:sym typeface="Calibri"/>
                        </a:rPr>
                        <a:t>Workers’ rights</a:t>
                      </a:r>
                      <a:endParaRPr sz="2600" dirty="0">
                        <a:solidFill>
                          <a:schemeClr val="dk1"/>
                        </a:solidFill>
                        <a:latin typeface="Calibri"/>
                        <a:ea typeface="Calibri"/>
                        <a:cs typeface="Calibri"/>
                        <a:sym typeface="Calibri"/>
                      </a:endParaRPr>
                    </a:p>
                    <a:p>
                      <a:pPr marL="457200" lvl="0" indent="-393700" algn="l" rtl="0">
                        <a:spcBef>
                          <a:spcPts val="0"/>
                        </a:spcBef>
                        <a:spcAft>
                          <a:spcPts val="0"/>
                        </a:spcAft>
                        <a:buClr>
                          <a:schemeClr val="accent4"/>
                        </a:buClr>
                        <a:buSzPts val="2600"/>
                        <a:buChar char="•"/>
                      </a:pPr>
                      <a:r>
                        <a:rPr lang="en-US" sz="2600" dirty="0">
                          <a:solidFill>
                            <a:schemeClr val="dk1"/>
                          </a:solidFill>
                          <a:latin typeface="Calibri"/>
                          <a:ea typeface="Calibri"/>
                          <a:cs typeface="Calibri"/>
                          <a:sym typeface="Calibri"/>
                        </a:rPr>
                        <a:t>Exploitation of labor</a:t>
                      </a:r>
                      <a:endParaRPr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lvl="0" indent="-393700" algn="l" rtl="0">
                        <a:spcBef>
                          <a:spcPts val="520"/>
                        </a:spcBef>
                        <a:spcAft>
                          <a:spcPts val="0"/>
                        </a:spcAft>
                        <a:buClr>
                          <a:schemeClr val="accent4"/>
                        </a:buClr>
                        <a:buSzPts val="2600"/>
                        <a:buChar char="•"/>
                      </a:pPr>
                      <a:r>
                        <a:rPr lang="en-US" sz="2600" dirty="0">
                          <a:solidFill>
                            <a:schemeClr val="dk1"/>
                          </a:solidFill>
                          <a:latin typeface="Calibri"/>
                          <a:ea typeface="Calibri"/>
                          <a:cs typeface="Calibri"/>
                          <a:sym typeface="Calibri"/>
                        </a:rPr>
                        <a:t>Civil rights</a:t>
                      </a:r>
                      <a:endParaRPr sz="2600" dirty="0">
                        <a:solidFill>
                          <a:schemeClr val="dk1"/>
                        </a:solidFill>
                        <a:latin typeface="Calibri"/>
                        <a:ea typeface="Calibri"/>
                        <a:cs typeface="Calibri"/>
                        <a:sym typeface="Calibri"/>
                      </a:endParaRPr>
                    </a:p>
                    <a:p>
                      <a:pPr marL="457200" marR="0" lvl="0" indent="-393700" algn="l" defTabSz="914400" rtl="0" eaLnBrk="1" fontAlgn="auto" latinLnBrk="0" hangingPunct="1">
                        <a:lnSpc>
                          <a:spcPct val="100000"/>
                        </a:lnSpc>
                        <a:spcBef>
                          <a:spcPts val="0"/>
                        </a:spcBef>
                        <a:spcAft>
                          <a:spcPts val="0"/>
                        </a:spcAft>
                        <a:buClr>
                          <a:schemeClr val="accent4"/>
                        </a:buClr>
                        <a:buSzPts val="2600"/>
                        <a:buFont typeface="Arial"/>
                        <a:buChar char="•"/>
                        <a:tabLst/>
                        <a:defRPr/>
                      </a:pPr>
                      <a:r>
                        <a:rPr lang="en-US" sz="2600" dirty="0">
                          <a:solidFill>
                            <a:schemeClr val="dk1"/>
                          </a:solidFill>
                          <a:latin typeface="Calibri"/>
                          <a:ea typeface="Calibri"/>
                          <a:cs typeface="Calibri"/>
                          <a:sym typeface="Calibri"/>
                        </a:rPr>
                        <a:t>Poverty/unemployment</a:t>
                      </a:r>
                    </a:p>
                    <a:p>
                      <a:pPr marL="457200" lvl="0" indent="-393700" algn="l" rtl="0">
                        <a:spcBef>
                          <a:spcPts val="0"/>
                        </a:spcBef>
                        <a:spcAft>
                          <a:spcPts val="0"/>
                        </a:spcAft>
                        <a:buClr>
                          <a:schemeClr val="accent4"/>
                        </a:buClr>
                        <a:buSzPts val="2600"/>
                        <a:buChar char="•"/>
                      </a:pPr>
                      <a:r>
                        <a:rPr lang="en-US" sz="2600" dirty="0">
                          <a:solidFill>
                            <a:schemeClr val="dk1"/>
                          </a:solidFill>
                          <a:latin typeface="Calibri"/>
                          <a:ea typeface="Calibri"/>
                          <a:cs typeface="Calibri"/>
                          <a:sym typeface="Calibri"/>
                        </a:rPr>
                        <a:t>Union organization</a:t>
                      </a:r>
                      <a:endParaRPr sz="2600" dirty="0">
                        <a:solidFill>
                          <a:schemeClr val="dk1"/>
                        </a:solidFill>
                        <a:latin typeface="Calibri"/>
                        <a:ea typeface="Calibri"/>
                        <a:cs typeface="Calibri"/>
                        <a:sym typeface="Calibri"/>
                      </a:endParaRPr>
                    </a:p>
                    <a:p>
                      <a:pPr marL="457200" lvl="0" indent="-393700" algn="l" rtl="0">
                        <a:spcBef>
                          <a:spcPts val="0"/>
                        </a:spcBef>
                        <a:spcAft>
                          <a:spcPts val="0"/>
                        </a:spcAft>
                        <a:buClr>
                          <a:schemeClr val="accent4"/>
                        </a:buClr>
                        <a:buSzPts val="2600"/>
                        <a:buChar char="•"/>
                      </a:pPr>
                      <a:r>
                        <a:rPr lang="en-US" sz="2600" dirty="0">
                          <a:solidFill>
                            <a:schemeClr val="dk1"/>
                          </a:solidFill>
                          <a:latin typeface="Calibri"/>
                          <a:ea typeface="Calibri"/>
                          <a:cs typeface="Calibri"/>
                          <a:sym typeface="Calibri"/>
                        </a:rPr>
                        <a:t>Redistribution of wealth and land</a:t>
                      </a:r>
                      <a:endParaRPr sz="2600" dirty="0">
                        <a:solidFill>
                          <a:schemeClr val="dk1"/>
                        </a:solidFill>
                        <a:latin typeface="Calibri"/>
                        <a:ea typeface="Calibri"/>
                        <a:cs typeface="Calibri"/>
                        <a:sym typeface="Calibri"/>
                      </a:endParaRPr>
                    </a:p>
                    <a:p>
                      <a:pPr marL="457200" lvl="0" indent="-393700" algn="l" rtl="0">
                        <a:spcBef>
                          <a:spcPts val="0"/>
                        </a:spcBef>
                        <a:spcAft>
                          <a:spcPts val="0"/>
                        </a:spcAft>
                        <a:buClr>
                          <a:schemeClr val="accent4"/>
                        </a:buClr>
                        <a:buSzPts val="2600"/>
                        <a:buChar char="•"/>
                      </a:pPr>
                      <a:r>
                        <a:rPr lang="en-US" sz="2600" dirty="0">
                          <a:solidFill>
                            <a:schemeClr val="dk1"/>
                          </a:solidFill>
                          <a:latin typeface="Calibri"/>
                          <a:ea typeface="Calibri"/>
                          <a:cs typeface="Calibri"/>
                          <a:sym typeface="Calibri"/>
                        </a:rPr>
                        <a:t>Equality</a:t>
                      </a:r>
                      <a:endParaRPr sz="2600" dirty="0">
                        <a:solidFill>
                          <a:schemeClr val="dk1"/>
                        </a:solidFill>
                        <a:latin typeface="Calibri"/>
                        <a:ea typeface="Calibri"/>
                        <a:cs typeface="Calibri"/>
                        <a:sym typeface="Calibri"/>
                      </a:endParaRPr>
                    </a:p>
                    <a:p>
                      <a:pPr marL="457200" lvl="0" indent="-393700" algn="l" rtl="0">
                        <a:spcBef>
                          <a:spcPts val="0"/>
                        </a:spcBef>
                        <a:spcAft>
                          <a:spcPts val="0"/>
                        </a:spcAft>
                        <a:buClr>
                          <a:schemeClr val="accent4"/>
                        </a:buClr>
                        <a:buSzPts val="2600"/>
                        <a:buChar char="•"/>
                      </a:pPr>
                      <a:r>
                        <a:rPr lang="en-US" sz="2600" dirty="0">
                          <a:solidFill>
                            <a:schemeClr val="dk1"/>
                          </a:solidFill>
                          <a:latin typeface="Calibri"/>
                          <a:ea typeface="Calibri"/>
                          <a:cs typeface="Calibri"/>
                          <a:sym typeface="Calibri"/>
                        </a:rPr>
                        <a:t>Fascism</a:t>
                      </a:r>
                      <a:endParaRPr sz="26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58866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c77c7087b6_0_46"/>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This Land Is Your Land, Revisited</a:t>
            </a:r>
            <a:endParaRPr b="1" dirty="0"/>
          </a:p>
        </p:txBody>
      </p:sp>
      <p:sp>
        <p:nvSpPr>
          <p:cNvPr id="181" name="Google Shape;181;gc77c7087b6_0_46"/>
          <p:cNvSpPr txBox="1">
            <a:spLocks noGrp="1"/>
          </p:cNvSpPr>
          <p:nvPr>
            <p:ph type="body" idx="1"/>
          </p:nvPr>
        </p:nvSpPr>
        <p:spPr>
          <a:xfrm>
            <a:off x="4966600" y="1451600"/>
            <a:ext cx="37203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What is Guthrie’s purpose for writing this song?</a:t>
            </a:r>
            <a:endParaRPr dirty="0"/>
          </a:p>
          <a:p>
            <a:pPr marL="457200" lvl="0" indent="-393700" algn="l" rtl="0">
              <a:spcBef>
                <a:spcPts val="520"/>
              </a:spcBef>
              <a:spcAft>
                <a:spcPts val="0"/>
              </a:spcAft>
              <a:buSzPts val="2600"/>
              <a:buChar char="•"/>
            </a:pPr>
            <a:r>
              <a:rPr lang="en-US" dirty="0"/>
              <a:t>What political or social issue does he address with this song?</a:t>
            </a:r>
            <a:endParaRPr dirty="0"/>
          </a:p>
        </p:txBody>
      </p:sp>
      <p:pic>
        <p:nvPicPr>
          <p:cNvPr id="182" name="Google Shape;182;gc77c7087b6_0_46" descr="Provided to YouTube by Smithsonian Folkways Recordings&#10;&#10;This Land Is Your Land (Alternate Version) · Woody Guthrie&#10;&#10;Woody at 100: The Woody Guthrie Centennial Collection&#10;&#10;℗ 1997 Smithsonian Folkways Recordings&#10;&#10;Released on: 2012-06-18&#10;&#10;Auto-generated by YouTube." title="This Land Is Your Land (Alternate Version)">
            <a:hlinkClick r:id="rId3"/>
          </p:cNvPr>
          <p:cNvPicPr preferRelativeResize="0"/>
          <p:nvPr/>
        </p:nvPicPr>
        <p:blipFill>
          <a:blip r:embed="rId4">
            <a:alphaModFix/>
          </a:blip>
          <a:stretch>
            <a:fillRect/>
          </a:stretch>
        </p:blipFill>
        <p:spPr>
          <a:xfrm>
            <a:off x="457200" y="1492250"/>
            <a:ext cx="4280800" cy="3210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c705c0cd90_0_5"/>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This Land Is Your Land, Revisited</a:t>
            </a:r>
            <a:endParaRPr b="1" dirty="0"/>
          </a:p>
        </p:txBody>
      </p:sp>
      <p:sp>
        <p:nvSpPr>
          <p:cNvPr id="188" name="Google Shape;188;gc705c0cd90_0_5"/>
          <p:cNvSpPr txBox="1">
            <a:spLocks noGrp="1"/>
          </p:cNvSpPr>
          <p:nvPr>
            <p:ph type="body" idx="1"/>
          </p:nvPr>
        </p:nvSpPr>
        <p:spPr>
          <a:xfrm>
            <a:off x="4966600" y="1451600"/>
            <a:ext cx="3720300" cy="3291900"/>
          </a:xfrm>
          <a:prstGeom prst="rect">
            <a:avLst/>
          </a:prstGeom>
        </p:spPr>
        <p:txBody>
          <a:bodyPr spcFirstLastPara="1" wrap="square" lIns="91425" tIns="45700" rIns="91425" bIns="45700" anchor="t" anchorCtr="0">
            <a:noAutofit/>
          </a:bodyPr>
          <a:lstStyle/>
          <a:p>
            <a:pPr marL="63500" lvl="0" indent="0" algn="l" rtl="0">
              <a:spcBef>
                <a:spcPts val="520"/>
              </a:spcBef>
              <a:spcAft>
                <a:spcPts val="0"/>
              </a:spcAft>
              <a:buSzPts val="2600"/>
              <a:buNone/>
            </a:pPr>
            <a:r>
              <a:rPr lang="en-US" dirty="0"/>
              <a:t>What do you notice about Seeger’s lyrics compared with Guthrie’s original lyrics?</a:t>
            </a:r>
            <a:endParaRPr dirty="0"/>
          </a:p>
        </p:txBody>
      </p:sp>
      <p:pic>
        <p:nvPicPr>
          <p:cNvPr id="189" name="Google Shape;189;gc705c0cd90_0_5" descr="Hear a previously unreleased live version of Woody Guthrie's folk anthem &quot;This Land Is Your Land,&quot; performed by Pete Seeger during a show at the University of Tulsa in 1976. His rendition is part of a six-disc anthology project 'The Smithsonian Folkways Collection,' and it's one of 19 previously unreleased songs in the collection.&#10;&#10;'Pete Seeger: The Smithsonian Folkways Collection' released by Smithsonian Folkways on May 3, 2019.&#10;&#10;Stream/download/purchase:&#10;Smithsonian Folkways: https://folkways.si.edu/pete-seeger/the-smithsonian-folkways-collection&#10;Bandcamp: https://peteseeger.bandcamp.com/album/the-smithsonian-folkways-collection&#10;&#10;During his travels in early 1940, Woody Guthrie kept hearing Kate Smith’s patriotic “God Bless America” played on the jukebox everywhere he went. Listening to the imagery in Irving Berlin’s lyrics, Woody felt the song did not speak to the Americans he knew and the things that he had seen in his travels all over the land. He sat down and wrote his own song, originally called “God Blessed America,” which described his picture of America from “California to the New York Island.” Now known as “This Land Is Your Land,” the song has almost become a secondary national anthem sung by school children all over the country. If you ask someone who Woody Guthrie was and get a blank stare, ask again and say, “This Land Is Your Land.” Then you will hear, “Oh, yeah I know that. He’s the guy who wrote it?” Two of the original verses—which are political commentary about the Great Depression—are often left out when sung today. One verse mentions people waiting in “bread lines”; another refers to a “sign that said private property, on the back side it didn’t say nothing, that side was made for you and me.” What Pete sings here includes those two verses.&#10;&#10;Pete Seeger&#10;Facebook: https://www.facebook.com/PeteSeegerMusic&#10;&#10;Smithsonian Folkways: http://www.folkways.si.edu&#10;Facebook: https://www.facebook.com/smithsonianfolkwaysrecordings&#10;Twitter: https://twitter.com/folkways&#10;Instagram: https://www.instagram.com/smithsonianfolkways&#10;&#10;The content and comments posted here are subject to the Smithsonian Institution copyright and privacy policy (www.si.edu/copyright). Smithsonian reserves the right in its sole discretion to remove any content at any time." title="Pete Seeger - &quot;This Land Is Your Land&quot; (Unreleased) [Official Audio]">
            <a:hlinkClick r:id="rId3"/>
          </p:cNvPr>
          <p:cNvPicPr preferRelativeResize="0"/>
          <p:nvPr/>
        </p:nvPicPr>
        <p:blipFill>
          <a:blip r:embed="rId4">
            <a:alphaModFix/>
          </a:blip>
          <a:stretch>
            <a:fillRect/>
          </a:stretch>
        </p:blipFill>
        <p:spPr>
          <a:xfrm>
            <a:off x="457200" y="1532891"/>
            <a:ext cx="4280800" cy="3210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marR="0" lvl="0" indent="0" algn="l" rtl="0">
              <a:lnSpc>
                <a:spcPct val="100000"/>
              </a:lnSpc>
              <a:spcBef>
                <a:spcPts val="0"/>
              </a:spcBef>
              <a:spcAft>
                <a:spcPts val="0"/>
              </a:spcAft>
              <a:buClr>
                <a:schemeClr val="lt1"/>
              </a:buClr>
              <a:buSzPts val="5000"/>
              <a:buFont typeface="Calibri"/>
              <a:buNone/>
            </a:pPr>
            <a:r>
              <a:rPr lang="en-US" b="1" dirty="0"/>
              <a:t>Woody Guthrie: </a:t>
            </a:r>
            <a:br>
              <a:rPr lang="en-US" b="1" dirty="0"/>
            </a:br>
            <a:r>
              <a:rPr lang="en-US" b="1" dirty="0"/>
              <a:t>A Better World a Comin’</a:t>
            </a:r>
            <a:endParaRPr sz="3600" b="1" dirty="0"/>
          </a:p>
        </p:txBody>
      </p:sp>
      <p:sp>
        <p:nvSpPr>
          <p:cNvPr id="80" name="Google Shape;80;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p>
            <a:pPr marL="0" marR="34289" lvl="0" indent="0" algn="l" rtl="0">
              <a:lnSpc>
                <a:spcPct val="100000"/>
              </a:lnSpc>
              <a:spcBef>
                <a:spcPts val="0"/>
              </a:spcBef>
              <a:spcAft>
                <a:spcPts val="0"/>
              </a:spcAft>
              <a:buClr>
                <a:schemeClr val="accent4"/>
              </a:buClr>
              <a:buSzPts val="2600"/>
              <a:buFont typeface="Arial"/>
              <a:buNone/>
            </a:pPr>
            <a:r>
              <a:rPr lang="en-US" dirty="0"/>
              <a:t>Contributions of Influential Oklahomans</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c77c7087b6_0_41"/>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This Land Is Your Land, Revisited</a:t>
            </a:r>
            <a:endParaRPr b="1" dirty="0"/>
          </a:p>
        </p:txBody>
      </p:sp>
      <p:sp>
        <p:nvSpPr>
          <p:cNvPr id="195" name="Google Shape;195;gc77c7087b6_0_41"/>
          <p:cNvSpPr txBox="1">
            <a:spLocks noGrp="1"/>
          </p:cNvSpPr>
          <p:nvPr>
            <p:ph type="body" idx="1"/>
          </p:nvPr>
        </p:nvSpPr>
        <p:spPr>
          <a:xfrm>
            <a:off x="457200" y="1500238"/>
            <a:ext cx="8229600" cy="1784100"/>
          </a:xfrm>
          <a:prstGeom prst="rect">
            <a:avLst/>
          </a:prstGeom>
        </p:spPr>
        <p:txBody>
          <a:bodyPr spcFirstLastPara="1" wrap="square" lIns="91425" tIns="45700" rIns="91425" bIns="45700" anchor="t" anchorCtr="0">
            <a:noAutofit/>
          </a:bodyPr>
          <a:lstStyle/>
          <a:p>
            <a:pPr marL="63500" lvl="0" indent="0" algn="l" rtl="0">
              <a:spcBef>
                <a:spcPts val="520"/>
              </a:spcBef>
              <a:spcAft>
                <a:spcPts val="0"/>
              </a:spcAft>
              <a:buSzPts val="2600"/>
              <a:buNone/>
            </a:pPr>
            <a:r>
              <a:rPr lang="en-US" dirty="0"/>
              <a:t>Why do you think Pete Seeger included these new verses in his performance of This Land Is Your Land?</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c705c0cd90_0_17"/>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a:t>Blackout Poetry</a:t>
            </a:r>
            <a:endParaRPr b="1"/>
          </a:p>
        </p:txBody>
      </p:sp>
      <p:sp>
        <p:nvSpPr>
          <p:cNvPr id="201" name="Google Shape;201;gc705c0cd90_0_17"/>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577850" lvl="0" indent="-514350" algn="l" rtl="0">
              <a:spcBef>
                <a:spcPts val="520"/>
              </a:spcBef>
              <a:spcAft>
                <a:spcPts val="0"/>
              </a:spcAft>
              <a:buSzPts val="2600"/>
              <a:buFont typeface="+mj-lt"/>
              <a:buAutoNum type="arabicPeriod"/>
            </a:pPr>
            <a:r>
              <a:rPr lang="en-US" dirty="0"/>
              <a:t>Using Woody Guthrie’s lyrics, create a Blackout Poem that reflects Woody’s social and political commentary.</a:t>
            </a:r>
            <a:endParaRPr dirty="0"/>
          </a:p>
          <a:p>
            <a:pPr marL="577850" lvl="0" indent="-514350" algn="l" rtl="0">
              <a:spcBef>
                <a:spcPts val="520"/>
              </a:spcBef>
              <a:spcAft>
                <a:spcPts val="0"/>
              </a:spcAft>
              <a:buSzPts val="2600"/>
              <a:buFont typeface="+mj-lt"/>
              <a:buAutoNum type="arabicPeriod"/>
            </a:pPr>
            <a:r>
              <a:rPr lang="en-US" dirty="0"/>
              <a:t>When you have finished your poem, write a 3-5 sentence response explaining how your poem conveys Guthrie’s messages regarding the social and political issues of his time.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c69e1ab39b_0_5"/>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Think-Group-Share</a:t>
            </a:r>
            <a:endParaRPr b="1" dirty="0"/>
          </a:p>
        </p:txBody>
      </p:sp>
      <p:sp>
        <p:nvSpPr>
          <p:cNvPr id="86" name="Google Shape;86;gc69e1ab39b_0_5"/>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63500" lvl="0" indent="0" algn="l" rtl="0">
              <a:spcBef>
                <a:spcPts val="520"/>
              </a:spcBef>
              <a:spcAft>
                <a:spcPts val="0"/>
              </a:spcAft>
              <a:buSzPts val="2600"/>
              <a:buNone/>
            </a:pPr>
            <a:r>
              <a:rPr lang="en-US" dirty="0"/>
              <a:t>Consider the following questions:</a:t>
            </a:r>
            <a:endParaRPr dirty="0"/>
          </a:p>
          <a:p>
            <a:pPr indent="-330200">
              <a:spcBef>
                <a:spcPts val="0"/>
              </a:spcBef>
              <a:buSzPts val="1600"/>
              <a:buFont typeface="Arial"/>
              <a:buChar char="●"/>
            </a:pPr>
            <a:r>
              <a:rPr lang="en-US" sz="2400" dirty="0"/>
              <a:t>What purposes can music have?</a:t>
            </a:r>
            <a:endParaRPr sz="2400" dirty="0"/>
          </a:p>
          <a:p>
            <a:pPr indent="-330200">
              <a:spcBef>
                <a:spcPts val="0"/>
              </a:spcBef>
              <a:buSzPts val="1600"/>
              <a:buFont typeface="Arial"/>
              <a:buChar char="●"/>
            </a:pPr>
            <a:r>
              <a:rPr lang="en-US" sz="2400" dirty="0"/>
              <a:t>Why do people create and perform music?</a:t>
            </a:r>
            <a:endParaRP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c77c7087b6_0_3"/>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Essential Questions</a:t>
            </a:r>
            <a:endParaRPr dirty="0"/>
          </a:p>
        </p:txBody>
      </p:sp>
      <p:sp>
        <p:nvSpPr>
          <p:cNvPr id="92" name="Google Shape;92;gc77c7087b6_0_3"/>
          <p:cNvSpPr txBox="1">
            <a:spLocks noGrp="1"/>
          </p:cNvSpPr>
          <p:nvPr>
            <p:ph type="body" idx="1"/>
          </p:nvPr>
        </p:nvSpPr>
        <p:spPr>
          <a:xfrm>
            <a:off x="685800" y="2009352"/>
            <a:ext cx="7772400" cy="1755000"/>
          </a:xfrm>
          <a:prstGeom prst="rect">
            <a:avLst/>
          </a:prstGeom>
        </p:spPr>
        <p:txBody>
          <a:bodyPr spcFirstLastPara="1" wrap="square" lIns="45700" tIns="45700" rIns="45700" bIns="45700" anchor="t" anchorCtr="0">
            <a:noAutofit/>
          </a:bodyPr>
          <a:lstStyle/>
          <a:p>
            <a:pPr lvl="0" indent="-284163" algn="l" rtl="0">
              <a:spcBef>
                <a:spcPts val="520"/>
              </a:spcBef>
              <a:spcAft>
                <a:spcPts val="0"/>
              </a:spcAft>
              <a:buClr>
                <a:schemeClr val="bg1"/>
              </a:buClr>
              <a:buSzPts val="2600"/>
              <a:buFont typeface="Arial" panose="020B0604020202020204" pitchFamily="34" charset="0"/>
              <a:buChar char="•"/>
            </a:pPr>
            <a:r>
              <a:rPr lang="en-US" dirty="0"/>
              <a:t>What purposes can music have?</a:t>
            </a:r>
            <a:endParaRPr dirty="0"/>
          </a:p>
          <a:p>
            <a:pPr lvl="0" indent="-284163" algn="l" rtl="0">
              <a:spcBef>
                <a:spcPts val="520"/>
              </a:spcBef>
              <a:spcAft>
                <a:spcPts val="0"/>
              </a:spcAft>
              <a:buClr>
                <a:schemeClr val="bg1"/>
              </a:buClr>
              <a:buSzPts val="2600"/>
              <a:buFont typeface="Arial" panose="020B0604020202020204" pitchFamily="34" charset="0"/>
              <a:buChar char="•"/>
            </a:pPr>
            <a:r>
              <a:rPr lang="en-US" dirty="0"/>
              <a:t>How can music inspire change?</a:t>
            </a:r>
            <a:endParaRPr dirty="0"/>
          </a:p>
          <a:p>
            <a:pPr marL="457200" lvl="0" indent="0" algn="l" rtl="0">
              <a:spcBef>
                <a:spcPts val="52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c77c7087b6_0_3"/>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Lesson Objectives</a:t>
            </a:r>
            <a:endParaRPr dirty="0"/>
          </a:p>
        </p:txBody>
      </p:sp>
      <p:sp>
        <p:nvSpPr>
          <p:cNvPr id="92" name="Google Shape;92;gc77c7087b6_0_3"/>
          <p:cNvSpPr txBox="1">
            <a:spLocks noGrp="1"/>
          </p:cNvSpPr>
          <p:nvPr>
            <p:ph type="body" idx="1"/>
          </p:nvPr>
        </p:nvSpPr>
        <p:spPr>
          <a:xfrm>
            <a:off x="685800" y="2009352"/>
            <a:ext cx="7772400" cy="1755000"/>
          </a:xfrm>
          <a:prstGeom prst="rect">
            <a:avLst/>
          </a:prstGeom>
        </p:spPr>
        <p:txBody>
          <a:bodyPr spcFirstLastPara="1" wrap="square" lIns="45700" tIns="45700" rIns="45700" bIns="45700" anchor="t" anchorCtr="0">
            <a:noAutofit/>
          </a:bodyPr>
          <a:lstStyle/>
          <a:p>
            <a:pPr indent="-284163">
              <a:buClr>
                <a:schemeClr val="bg1"/>
              </a:buClr>
              <a:buFont typeface="Arial" panose="020B0604020202020204" pitchFamily="34" charset="0"/>
              <a:buChar char="•"/>
            </a:pPr>
            <a:r>
              <a:rPr lang="en-US" dirty="0"/>
              <a:t>Identify and explain Woody Guthrie’s purpose for writing and performing music.</a:t>
            </a:r>
          </a:p>
          <a:p>
            <a:pPr indent="-284163">
              <a:buClr>
                <a:schemeClr val="bg1"/>
              </a:buClr>
              <a:buFont typeface="Arial" panose="020B0604020202020204" pitchFamily="34" charset="0"/>
              <a:buChar char="•"/>
            </a:pPr>
            <a:r>
              <a:rPr lang="en-US" dirty="0"/>
              <a:t>Describe the political and social commentary that Woody Guthrie contributed through his songs.</a:t>
            </a:r>
          </a:p>
        </p:txBody>
      </p:sp>
    </p:spTree>
    <p:extLst>
      <p:ext uri="{BB962C8B-B14F-4D97-AF65-F5344CB8AC3E}">
        <p14:creationId xmlns:p14="http://schemas.microsoft.com/office/powerpoint/2010/main" val="1517992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c77c7087b6_0_8"/>
          <p:cNvSpPr txBox="1">
            <a:spLocks noGrp="1"/>
          </p:cNvSpPr>
          <p:nvPr>
            <p:ph type="title"/>
          </p:nvPr>
        </p:nvSpPr>
        <p:spPr>
          <a:xfrm>
            <a:off x="457200" y="306091"/>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Woody Guthrie: The Early Years</a:t>
            </a:r>
            <a:endParaRPr b="1" dirty="0"/>
          </a:p>
        </p:txBody>
      </p:sp>
      <p:sp>
        <p:nvSpPr>
          <p:cNvPr id="104" name="Google Shape;104;gc77c7087b6_0_8"/>
          <p:cNvSpPr txBox="1">
            <a:spLocks noGrp="1"/>
          </p:cNvSpPr>
          <p:nvPr>
            <p:ph type="body" idx="1"/>
          </p:nvPr>
        </p:nvSpPr>
        <p:spPr>
          <a:xfrm>
            <a:off x="288800" y="1413335"/>
            <a:ext cx="8229600" cy="3291900"/>
          </a:xfrm>
          <a:prstGeom prst="rect">
            <a:avLst/>
          </a:prstGeom>
        </p:spPr>
        <p:txBody>
          <a:bodyPr spcFirstLastPara="1" wrap="square" lIns="91425" tIns="45700" rIns="91425" bIns="45700" anchor="t" anchorCtr="0">
            <a:noAutofit/>
          </a:bodyPr>
          <a:lstStyle/>
          <a:p>
            <a:pPr marL="457200" lvl="0" indent="-361950" algn="l" rtl="0">
              <a:spcBef>
                <a:spcPts val="0"/>
              </a:spcBef>
              <a:spcAft>
                <a:spcPts val="0"/>
              </a:spcAft>
              <a:buSzPts val="2100"/>
              <a:buChar char="•"/>
            </a:pPr>
            <a:r>
              <a:rPr lang="en-US" sz="2100" dirty="0"/>
              <a:t>Born in Okemah, Oklahoma in 1912</a:t>
            </a:r>
            <a:endParaRPr sz="2100" dirty="0"/>
          </a:p>
          <a:p>
            <a:pPr marL="457200" lvl="0" indent="-361950" algn="l" rtl="0">
              <a:spcBef>
                <a:spcPts val="0"/>
              </a:spcBef>
              <a:spcAft>
                <a:spcPts val="0"/>
              </a:spcAft>
              <a:buSzPts val="2100"/>
              <a:buChar char="•"/>
            </a:pPr>
            <a:r>
              <a:rPr lang="en-US" sz="2100" dirty="0"/>
              <a:t>Learned music from family and friends</a:t>
            </a:r>
            <a:endParaRPr sz="2100" dirty="0"/>
          </a:p>
          <a:p>
            <a:pPr marL="457200" lvl="0" indent="-361950" algn="l" rtl="0">
              <a:spcBef>
                <a:spcPts val="0"/>
              </a:spcBef>
              <a:spcAft>
                <a:spcPts val="0"/>
              </a:spcAft>
              <a:buSzPts val="2100"/>
              <a:buChar char="•"/>
            </a:pPr>
            <a:r>
              <a:rPr lang="en-US" sz="2100" dirty="0"/>
              <a:t>Grew up as the Great Depression and the Dust Bowl devastated Oklahoma and the surrounding region</a:t>
            </a:r>
            <a:endParaRPr sz="2100" dirty="0"/>
          </a:p>
          <a:p>
            <a:pPr marL="457200" lvl="0" indent="-361950" algn="l" rtl="0">
              <a:spcBef>
                <a:spcPts val="0"/>
              </a:spcBef>
              <a:spcAft>
                <a:spcPts val="0"/>
              </a:spcAft>
              <a:buSzPts val="2100"/>
              <a:buChar char="•"/>
            </a:pPr>
            <a:r>
              <a:rPr lang="en-US" sz="2100" dirty="0"/>
              <a:t>Moved from Oklahoma to Texas as a teenager after his father lost everything</a:t>
            </a:r>
            <a:endParaRPr sz="2100" dirty="0"/>
          </a:p>
          <a:p>
            <a:pPr marL="457200" lvl="0" indent="-361950" algn="l" rtl="0">
              <a:spcBef>
                <a:spcPts val="0"/>
              </a:spcBef>
              <a:spcAft>
                <a:spcPts val="0"/>
              </a:spcAft>
              <a:buSzPts val="2100"/>
              <a:buChar char="•"/>
            </a:pPr>
            <a:r>
              <a:rPr lang="en-US" sz="2100" dirty="0"/>
              <a:t>From Texas, followed the many migrants moving to California</a:t>
            </a:r>
            <a:endParaRPr sz="2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c69e1ab39b_0_10"/>
          <p:cNvSpPr txBox="1">
            <a:spLocks noGrp="1"/>
          </p:cNvSpPr>
          <p:nvPr>
            <p:ph type="title"/>
          </p:nvPr>
        </p:nvSpPr>
        <p:spPr>
          <a:xfrm>
            <a:off x="457200" y="354499"/>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Gallery Walk</a:t>
            </a:r>
            <a:endParaRPr b="1" dirty="0"/>
          </a:p>
        </p:txBody>
      </p:sp>
      <p:sp>
        <p:nvSpPr>
          <p:cNvPr id="110" name="Google Shape;110;gc69e1ab39b_0_10"/>
          <p:cNvSpPr txBox="1">
            <a:spLocks noGrp="1"/>
          </p:cNvSpPr>
          <p:nvPr>
            <p:ph type="body" idx="1"/>
          </p:nvPr>
        </p:nvSpPr>
        <p:spPr>
          <a:xfrm>
            <a:off x="457200" y="1307676"/>
            <a:ext cx="8229600" cy="3291900"/>
          </a:xfrm>
          <a:prstGeom prst="rect">
            <a:avLst/>
          </a:prstGeom>
        </p:spPr>
        <p:txBody>
          <a:bodyPr spcFirstLastPara="1" wrap="square" lIns="91425" tIns="45700" rIns="91425" bIns="45700" anchor="t" anchorCtr="0">
            <a:noAutofit/>
          </a:bodyPr>
          <a:lstStyle/>
          <a:p>
            <a:pPr marL="577850" lvl="0" indent="-514350" algn="l" rtl="0">
              <a:spcBef>
                <a:spcPts val="520"/>
              </a:spcBef>
              <a:spcAft>
                <a:spcPts val="0"/>
              </a:spcAft>
              <a:buSzPts val="2600"/>
              <a:buFont typeface="+mj-lt"/>
              <a:buAutoNum type="arabicPeriod"/>
            </a:pPr>
            <a:r>
              <a:rPr lang="en-US" dirty="0"/>
              <a:t>Visit each station and begin to develop an answer to the following question based on your observations and inferences from the quote and photo:</a:t>
            </a:r>
          </a:p>
          <a:p>
            <a:pPr marL="63500" lvl="0" indent="0" algn="l" rtl="0">
              <a:spcBef>
                <a:spcPts val="520"/>
              </a:spcBef>
              <a:spcAft>
                <a:spcPts val="0"/>
              </a:spcAft>
              <a:buSzPts val="2600"/>
              <a:buNone/>
            </a:pPr>
            <a:r>
              <a:rPr lang="en-US" b="1" i="1" dirty="0"/>
              <a:t>	</a:t>
            </a:r>
            <a:r>
              <a:rPr lang="en-US" b="1" i="1" dirty="0">
                <a:solidFill>
                  <a:schemeClr val="accent2"/>
                </a:solidFill>
              </a:rPr>
              <a:t>Why did Woody Guthrie create and perform music?</a:t>
            </a:r>
          </a:p>
          <a:p>
            <a:pPr marL="577850" lvl="0" indent="-514350" algn="l" rtl="0">
              <a:spcBef>
                <a:spcPts val="520"/>
              </a:spcBef>
              <a:spcAft>
                <a:spcPts val="0"/>
              </a:spcAft>
              <a:buSzPts val="2600"/>
              <a:buFont typeface="+mj-lt"/>
              <a:buAutoNum type="arabicPeriod" startAt="2"/>
            </a:pPr>
            <a:r>
              <a:rPr lang="en-US" dirty="0"/>
              <a:t>Record your inferences and evidence on the handout.</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c69e1ab39b_0_52"/>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Station 1</a:t>
            </a:r>
            <a:endParaRPr b="1" dirty="0"/>
          </a:p>
          <a:p>
            <a:pPr marL="0" lvl="0" indent="0" algn="l" rtl="0">
              <a:spcBef>
                <a:spcPts val="0"/>
              </a:spcBef>
              <a:spcAft>
                <a:spcPts val="0"/>
              </a:spcAft>
              <a:buNone/>
            </a:pPr>
            <a:endParaRPr dirty="0"/>
          </a:p>
        </p:txBody>
      </p:sp>
      <p:sp>
        <p:nvSpPr>
          <p:cNvPr id="116" name="Google Shape;116;gc69e1ab39b_0_52"/>
          <p:cNvSpPr txBox="1">
            <a:spLocks noGrp="1"/>
          </p:cNvSpPr>
          <p:nvPr>
            <p:ph type="body" idx="2"/>
          </p:nvPr>
        </p:nvSpPr>
        <p:spPr>
          <a:xfrm>
            <a:off x="4404950" y="842475"/>
            <a:ext cx="4281900" cy="39237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300" dirty="0"/>
              <a:t>“Wherever little children are hungry and cry, wherever people </a:t>
            </a:r>
            <a:r>
              <a:rPr lang="en-US" sz="2300" dirty="0" err="1"/>
              <a:t>ain’t</a:t>
            </a:r>
            <a:r>
              <a:rPr lang="en-US" sz="2300" dirty="0"/>
              <a:t> free. Wherever men are </a:t>
            </a:r>
            <a:r>
              <a:rPr lang="en-US" sz="2300" dirty="0" err="1"/>
              <a:t>fightin</a:t>
            </a:r>
            <a:r>
              <a:rPr lang="en-US" sz="2300" dirty="0"/>
              <a:t>’ for their rights, that’s where I’m a-</a:t>
            </a:r>
            <a:r>
              <a:rPr lang="en-US" sz="2300" dirty="0" err="1"/>
              <a:t>gonna</a:t>
            </a:r>
            <a:r>
              <a:rPr lang="en-US" sz="2300" dirty="0"/>
              <a:t> be.”</a:t>
            </a:r>
            <a:endParaRPr sz="2300" dirty="0"/>
          </a:p>
          <a:p>
            <a:pPr marL="0" lvl="0" indent="0" algn="r" rtl="0">
              <a:lnSpc>
                <a:spcPct val="115000"/>
              </a:lnSpc>
              <a:spcBef>
                <a:spcPts val="0"/>
              </a:spcBef>
              <a:spcAft>
                <a:spcPts val="0"/>
              </a:spcAft>
              <a:buNone/>
            </a:pPr>
            <a:r>
              <a:rPr lang="en-US" sz="2300" dirty="0">
                <a:latin typeface="Caveat"/>
                <a:ea typeface="Caveat"/>
                <a:cs typeface="Caveat"/>
                <a:sym typeface="Caveat"/>
              </a:rPr>
              <a:t> </a:t>
            </a:r>
            <a:r>
              <a:rPr lang="en-US" sz="1800" dirty="0">
                <a:solidFill>
                  <a:srgbClr val="000000"/>
                </a:solidFill>
                <a:effectLst/>
                <a:latin typeface="Caveat" panose="00000500000000000000" pitchFamily="2" charset="0"/>
                <a:ea typeface="Times New Roman" panose="02020603050405020304" pitchFamily="18" charset="0"/>
                <a:cs typeface="Times New Roman" panose="02020603050405020304" pitchFamily="18" charset="0"/>
              </a:rPr>
              <a:t>—</a:t>
            </a:r>
            <a:r>
              <a:rPr lang="en-US" sz="2300" dirty="0">
                <a:latin typeface="Caveat"/>
                <a:ea typeface="Caveat"/>
                <a:cs typeface="Caveat"/>
                <a:sym typeface="Caveat"/>
              </a:rPr>
              <a:t>Woody Guthrie, 1940</a:t>
            </a:r>
            <a:endParaRPr sz="2300" dirty="0"/>
          </a:p>
        </p:txBody>
      </p:sp>
      <p:pic>
        <p:nvPicPr>
          <p:cNvPr id="117" name="Google Shape;117;gc69e1ab39b_0_52"/>
          <p:cNvPicPr preferRelativeResize="0"/>
          <p:nvPr/>
        </p:nvPicPr>
        <p:blipFill rotWithShape="1">
          <a:blip r:embed="rId3">
            <a:alphaModFix/>
          </a:blip>
          <a:srcRect l="3961" t="4487" r="3906" b="11167"/>
          <a:stretch/>
        </p:blipFill>
        <p:spPr>
          <a:xfrm>
            <a:off x="457200" y="842475"/>
            <a:ext cx="3575449" cy="4104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c69e1ab39b_0_27"/>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Station 2</a:t>
            </a:r>
            <a:endParaRPr b="1" dirty="0"/>
          </a:p>
          <a:p>
            <a:pPr marL="0" lvl="0" indent="0" algn="l" rtl="0">
              <a:spcBef>
                <a:spcPts val="0"/>
              </a:spcBef>
              <a:spcAft>
                <a:spcPts val="0"/>
              </a:spcAft>
              <a:buNone/>
            </a:pPr>
            <a:endParaRPr dirty="0"/>
          </a:p>
        </p:txBody>
      </p:sp>
      <p:sp>
        <p:nvSpPr>
          <p:cNvPr id="123" name="Google Shape;123;gc69e1ab39b_0_27"/>
          <p:cNvSpPr txBox="1">
            <a:spLocks noGrp="1"/>
          </p:cNvSpPr>
          <p:nvPr>
            <p:ph type="body" idx="1"/>
          </p:nvPr>
        </p:nvSpPr>
        <p:spPr>
          <a:xfrm>
            <a:off x="457200" y="842577"/>
            <a:ext cx="4038600" cy="39237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endParaRPr/>
          </a:p>
        </p:txBody>
      </p:sp>
      <p:sp>
        <p:nvSpPr>
          <p:cNvPr id="124" name="Google Shape;124;gc69e1ab39b_0_27"/>
          <p:cNvSpPr txBox="1">
            <a:spLocks noGrp="1"/>
          </p:cNvSpPr>
          <p:nvPr>
            <p:ph type="body" idx="2"/>
          </p:nvPr>
        </p:nvSpPr>
        <p:spPr>
          <a:xfrm>
            <a:off x="4740406" y="842575"/>
            <a:ext cx="3638700" cy="39237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900" dirty="0"/>
              <a:t>“There's several ways of saying what's on your mind. And in states and countries where it </a:t>
            </a:r>
            <a:r>
              <a:rPr lang="en-US" sz="1900" dirty="0" err="1"/>
              <a:t>ain't</a:t>
            </a:r>
            <a:r>
              <a:rPr lang="en-US" sz="1900" dirty="0"/>
              <a:t> any too healthy to talk too loud, speak your mind, or even vote like you want to, folks have found other ways of getting the word around... One of the </a:t>
            </a:r>
            <a:r>
              <a:rPr lang="en-US" sz="1900" dirty="0" err="1"/>
              <a:t>mainest</a:t>
            </a:r>
            <a:r>
              <a:rPr lang="en-US" sz="1900" dirty="0"/>
              <a:t> ways is by singing… If the fight gets hot, the songs get hotter. If the going gets tough, the songs get tougher."</a:t>
            </a:r>
            <a:endParaRPr sz="1900" dirty="0"/>
          </a:p>
          <a:p>
            <a:pPr marL="0" lvl="0" indent="0" algn="r" rtl="0">
              <a:lnSpc>
                <a:spcPct val="100000"/>
              </a:lnSpc>
              <a:spcBef>
                <a:spcPts val="0"/>
              </a:spcBef>
              <a:spcAft>
                <a:spcPts val="0"/>
              </a:spcAft>
              <a:buNone/>
            </a:pPr>
            <a:endParaRPr sz="1100" dirty="0"/>
          </a:p>
          <a:p>
            <a:pPr marL="0" lvl="0" indent="0" algn="r" rtl="0">
              <a:lnSpc>
                <a:spcPct val="100000"/>
              </a:lnSpc>
              <a:spcBef>
                <a:spcPts val="0"/>
              </a:spcBef>
              <a:spcAft>
                <a:spcPts val="0"/>
              </a:spcAft>
              <a:buClr>
                <a:schemeClr val="dk1"/>
              </a:buClr>
              <a:buSzPts val="1100"/>
              <a:buFont typeface="Arial"/>
              <a:buNone/>
            </a:pPr>
            <a:r>
              <a:rPr lang="en-US" sz="1800" dirty="0">
                <a:solidFill>
                  <a:srgbClr val="000000"/>
                </a:solidFill>
                <a:effectLst/>
                <a:latin typeface="Caveat" panose="00000500000000000000" pitchFamily="2" charset="0"/>
                <a:ea typeface="Times New Roman" panose="02020603050405020304" pitchFamily="18" charset="0"/>
                <a:cs typeface="Times New Roman" panose="02020603050405020304" pitchFamily="18" charset="0"/>
              </a:rPr>
              <a:t>—</a:t>
            </a:r>
            <a:r>
              <a:rPr lang="en-US" sz="2300" dirty="0">
                <a:latin typeface="Caveat"/>
                <a:ea typeface="Caveat"/>
                <a:cs typeface="Caveat"/>
                <a:sym typeface="Caveat"/>
              </a:rPr>
              <a:t>Woody Guthrie, 1942</a:t>
            </a:r>
            <a:endParaRPr sz="2300" dirty="0"/>
          </a:p>
        </p:txBody>
      </p:sp>
      <p:pic>
        <p:nvPicPr>
          <p:cNvPr id="125" name="Google Shape;125;gc69e1ab39b_0_27"/>
          <p:cNvPicPr preferRelativeResize="0">
            <a:picLocks noChangeAspect="1"/>
          </p:cNvPicPr>
          <p:nvPr/>
        </p:nvPicPr>
        <p:blipFill rotWithShape="1">
          <a:blip r:embed="rId3">
            <a:alphaModFix/>
          </a:blip>
          <a:srcRect l="6839" r="3643"/>
          <a:stretch/>
        </p:blipFill>
        <p:spPr>
          <a:xfrm>
            <a:off x="457200" y="842575"/>
            <a:ext cx="4101688" cy="3605712"/>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1169</Words>
  <Application>Microsoft Office PowerPoint</Application>
  <PresentationFormat>On-screen Show (16:9)</PresentationFormat>
  <Paragraphs>83</Paragraphs>
  <Slides>21</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Caveat</vt:lpstr>
      <vt:lpstr>Constantia</vt:lpstr>
      <vt:lpstr>Calibri</vt:lpstr>
      <vt:lpstr>Noto Sans Symbols</vt:lpstr>
      <vt:lpstr>Georgia</vt:lpstr>
      <vt:lpstr>Arial</vt:lpstr>
      <vt:lpstr>LEARN theme</vt:lpstr>
      <vt:lpstr>LEARN theme</vt:lpstr>
      <vt:lpstr>PowerPoint Presentation</vt:lpstr>
      <vt:lpstr>Woody Guthrie:  A Better World a Comin’</vt:lpstr>
      <vt:lpstr>Think-Group-Share</vt:lpstr>
      <vt:lpstr>Essential Questions</vt:lpstr>
      <vt:lpstr>Lesson Objectives</vt:lpstr>
      <vt:lpstr>Woody Guthrie: The Early Years</vt:lpstr>
      <vt:lpstr>Gallery Walk</vt:lpstr>
      <vt:lpstr>Station 1 </vt:lpstr>
      <vt:lpstr>Station 2 </vt:lpstr>
      <vt:lpstr>Station 3 </vt:lpstr>
      <vt:lpstr>Station 4 </vt:lpstr>
      <vt:lpstr>Why did Woody Guthrie Create and Perform Music?</vt:lpstr>
      <vt:lpstr>Woody Guthrie </vt:lpstr>
      <vt:lpstr>Why-Lighting</vt:lpstr>
      <vt:lpstr>Sentence-Starter Summary</vt:lpstr>
      <vt:lpstr>Issues Woody Guthrie Highlights in His Music</vt:lpstr>
      <vt:lpstr>Issues Woody Guthrie Highlights in His Music</vt:lpstr>
      <vt:lpstr>This Land Is Your Land, Revisited</vt:lpstr>
      <vt:lpstr>This Land Is Your Land, Revisited</vt:lpstr>
      <vt:lpstr>This Land Is Your Land, Revisited</vt:lpstr>
      <vt:lpstr>Blackout Poetry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Better World a Comin'</dc:title>
  <dc:creator>K20 Center</dc:creator>
  <cp:lastModifiedBy>Taylor Thurston</cp:lastModifiedBy>
  <cp:revision>4</cp:revision>
  <dcterms:modified xsi:type="dcterms:W3CDTF">2021-05-17T14:27:36Z</dcterms:modified>
</cp:coreProperties>
</file>