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5"/>
  </p:notesMasterIdLst>
  <p:sldIdLst>
    <p:sldId id="256" r:id="rId2"/>
    <p:sldId id="271" r:id="rId3"/>
    <p:sldId id="272" r:id="rId4"/>
    <p:sldId id="258" r:id="rId5"/>
    <p:sldId id="273" r:id="rId6"/>
    <p:sldId id="260" r:id="rId7"/>
    <p:sldId id="261" r:id="rId8"/>
    <p:sldId id="263" r:id="rId9"/>
    <p:sldId id="264" r:id="rId10"/>
    <p:sldId id="266" r:id="rId11"/>
    <p:sldId id="267" r:id="rId12"/>
    <p:sldId id="269" r:id="rId13"/>
    <p:sldId id="270" r:id="rId14"/>
  </p:sldIdLst>
  <p:sldSz cx="9144000" cy="5143500" type="screen16x9"/>
  <p:notesSz cx="6858000" cy="9144000"/>
  <p:embeddedFontLst>
    <p:embeddedFont>
      <p:font typeface="Wingdings 2" panose="05020102010507070707" pitchFamily="18" charset="2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0" d="100"/>
          <a:sy n="100" d="100"/>
        </p:scale>
        <p:origin x="446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834544201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834544201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c2ff44281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c2ff44281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83454429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83454429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28 free throws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834544296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834544296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834544296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834544296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4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4031748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6669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462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1018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10845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6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2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62730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8871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17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887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494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4782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4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71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8372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98173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97250485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9531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oM_Exn8UET8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>
            <a:spLocks noGrp="1"/>
          </p:cNvSpPr>
          <p:nvPr>
            <p:ph type="title"/>
          </p:nvPr>
        </p:nvSpPr>
        <p:spPr>
          <a:xfrm>
            <a:off x="675165" y="637953"/>
            <a:ext cx="7626402" cy="3141762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 dirty="0"/>
              <a:t>What information do we have now about the scores of the game? What else could we determine?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>
            <a:spLocks noGrp="1"/>
          </p:cNvSpPr>
          <p:nvPr>
            <p:ph idx="1"/>
          </p:nvPr>
        </p:nvSpPr>
        <p:spPr>
          <a:xfrm>
            <a:off x="457200" y="11569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635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Consider the information you found previously and the following new information: </a:t>
            </a:r>
          </a:p>
          <a:p>
            <a:pPr marL="457200" indent="-393700">
              <a:lnSpc>
                <a:spcPct val="115000"/>
              </a:lnSpc>
              <a:spcBef>
                <a:spcPts val="0"/>
              </a:spcBef>
              <a:buSzPts val="2600"/>
            </a:pPr>
            <a:r>
              <a:rPr lang="en" dirty="0"/>
              <a:t>The Thunder scored 16 free throws. </a:t>
            </a:r>
          </a:p>
          <a:p>
            <a:pPr marL="457200" indent="-393700">
              <a:lnSpc>
                <a:spcPct val="115000"/>
              </a:lnSpc>
              <a:spcBef>
                <a:spcPts val="0"/>
              </a:spcBef>
              <a:buSzPts val="2600"/>
            </a:pPr>
            <a:r>
              <a:rPr lang="en" dirty="0"/>
              <a:t>The Timberwolves scored 12 free throws.</a:t>
            </a:r>
            <a:endParaRPr dirty="0"/>
          </a:p>
          <a:p>
            <a:pPr marL="0" indent="0">
              <a:lnSpc>
                <a:spcPct val="115000"/>
              </a:lnSpc>
              <a:spcBef>
                <a:spcPts val="1200"/>
              </a:spcBef>
              <a:buSzPts val="1800"/>
              <a:buNone/>
            </a:pPr>
            <a:endParaRPr lang="en-US" dirty="0"/>
          </a:p>
          <a:p>
            <a:pPr marL="0" indent="0">
              <a:lnSpc>
                <a:spcPct val="115000"/>
              </a:lnSpc>
              <a:spcBef>
                <a:spcPts val="1200"/>
              </a:spcBef>
              <a:buSzPts val="1800"/>
              <a:buNone/>
            </a:pPr>
            <a:r>
              <a:rPr lang="en-US" dirty="0"/>
              <a:t>Find how many 2-point baskets and 3-point baskets each team made.</a:t>
            </a:r>
          </a:p>
          <a:p>
            <a:pPr marL="0" indent="0">
              <a:lnSpc>
                <a:spcPct val="115000"/>
              </a:lnSpc>
              <a:spcBef>
                <a:spcPts val="1200"/>
              </a:spcBef>
              <a:buSzPts val="1800"/>
              <a:buNone/>
            </a:pPr>
            <a:r>
              <a:rPr lang="en-US" dirty="0"/>
              <a:t>	Thunder	 2’s: ____   3’s: ____</a:t>
            </a:r>
          </a:p>
          <a:p>
            <a:pPr marL="0" indent="0">
              <a:lnSpc>
                <a:spcPct val="115000"/>
              </a:lnSpc>
              <a:spcBef>
                <a:spcPts val="1200"/>
              </a:spcBef>
              <a:buSzPts val="1800"/>
              <a:buNone/>
            </a:pPr>
            <a:r>
              <a:rPr lang="en-US" dirty="0"/>
              <a:t>	Timberwolves	 2’s: ____   3’s: ____ 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SzPts val="1800"/>
              <a:buNone/>
            </a:pPr>
            <a:endParaRPr dirty="0"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457200" y="514581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6419"/>
              <a:buNone/>
            </a:pPr>
            <a:r>
              <a:rPr lang="en" dirty="0"/>
              <a:t>Exploration 3	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6419"/>
              <a:buNone/>
            </a:pPr>
            <a:r>
              <a:rPr lang="en" dirty="0"/>
              <a:t>Create the Problem</a:t>
            </a:r>
            <a:endParaRPr dirty="0"/>
          </a:p>
        </p:txBody>
      </p:sp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457199" y="1305059"/>
            <a:ext cx="4576233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b="1" dirty="0"/>
              <a:t>On your own:</a:t>
            </a:r>
            <a:endParaRPr b="1" dirty="0"/>
          </a:p>
          <a:p>
            <a:pPr marL="457200" lvl="0" indent="-393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Create your own scenario for a system of equations problem </a:t>
            </a:r>
            <a:r>
              <a:rPr lang="en" i="1" dirty="0">
                <a:solidFill>
                  <a:schemeClr val="accent4"/>
                </a:solidFill>
              </a:rPr>
              <a:t>that can be solved</a:t>
            </a:r>
            <a:r>
              <a:rPr lang="en" dirty="0"/>
              <a:t>. Write the scenario only (not the equations or solution) on your large paper.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SzPts val="2600"/>
              <a:buAutoNum type="arabicPeriod"/>
            </a:pPr>
            <a:r>
              <a:rPr lang="en" dirty="0"/>
              <a:t>Solve the problem and turn in the equations and answer key for your problem on a separate sheet of paper.</a:t>
            </a:r>
            <a:endParaRPr dirty="0"/>
          </a:p>
        </p:txBody>
      </p:sp>
      <p:pic>
        <p:nvPicPr>
          <p:cNvPr id="4" name="Picture Placeholder 3" descr="Create the Problem">
            <a:extLst>
              <a:ext uri="{FF2B5EF4-FFF2-40B4-BE49-F238E27FC236}">
                <a16:creationId xmlns:a16="http://schemas.microsoft.com/office/drawing/2014/main" id="{870053EA-880A-4344-AAD0-205A86F1EE7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889" b="57778" l="5383" r="25957">
                        <a14:foregroundMark x1="6459" y1="38444" x2="6459" y2="38444"/>
                        <a14:foregroundMark x1="5622" y1="38667" x2="5622" y2="38667"/>
                        <a14:foregroundMark x1="15909" y1="21111" x2="15909" y2="21111"/>
                        <a14:foregroundMark x1="25239" y1="37556" x2="25239" y2="37556"/>
                        <a14:foregroundMark x1="25957" y1="40222" x2="25957" y2="40222"/>
                        <a14:foregroundMark x1="15909" y1="57111" x2="15909" y2="57111"/>
                        <a14:foregroundMark x1="16866" y1="57556" x2="16866" y2="57556"/>
                        <a14:foregroundMark x1="13876" y1="57778" x2="13876" y2="57778"/>
                        <a14:foregroundMark x1="17105" y1="31333" x2="17105" y2="31333"/>
                        <a14:foregroundMark x1="14952" y1="34667" x2="10048" y2="46000"/>
                        <a14:foregroundMark x1="10048" y1="46000" x2="8612" y2="36000"/>
                        <a14:foregroundMark x1="8612" y1="36000" x2="14354" y2="27778"/>
                        <a14:foregroundMark x1="14354" y1="27778" x2="20335" y2="30222"/>
                        <a14:foregroundMark x1="20335" y1="30222" x2="23565" y2="40000"/>
                        <a14:foregroundMark x1="23565" y1="40000" x2="18900" y2="49333"/>
                        <a14:foregroundMark x1="18900" y1="49333" x2="13278" y2="48222"/>
                        <a14:foregroundMark x1="13278" y1="48222" x2="11962" y2="47111"/>
                        <a14:foregroundMark x1="10766" y1="37778" x2="15191" y2="27111"/>
                        <a14:foregroundMark x1="15191" y1="27111" x2="19856" y2="30222"/>
                        <a14:foregroundMark x1="19856" y1="30222" x2="21651" y2="40000"/>
                        <a14:foregroundMark x1="21651" y1="40000" x2="14354" y2="43778"/>
                        <a14:foregroundMark x1="14354" y1="43778" x2="9809" y2="39111"/>
                        <a14:foregroundMark x1="9809" y1="39111" x2="11244" y2="34667"/>
                      </a14:backgroundRemoval>
                    </a14:imgEffect>
                  </a14:imgLayer>
                </a14:imgProps>
              </a:ext>
            </a:extLst>
          </a:blip>
          <a:srcRect l="4398" t="17888" r="72390" b="40172"/>
          <a:stretch/>
        </p:blipFill>
        <p:spPr>
          <a:xfrm>
            <a:off x="5672667" y="1412715"/>
            <a:ext cx="2383365" cy="2318070"/>
          </a:xfr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Gallery Walk</a:t>
            </a:r>
            <a:endParaRPr dirty="0"/>
          </a:p>
        </p:txBody>
      </p:sp>
      <p:sp>
        <p:nvSpPr>
          <p:cNvPr id="150" name="Google Shape;150;p3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4305300" cy="36208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/>
              <a:t>Rotate around the room to view your classmates’ problems.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/>
              <a:t>Write down the system of equations for each problem in your notebook.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" dirty="0"/>
              <a:t>Solve the systems of equations.</a:t>
            </a:r>
            <a:endParaRPr dirty="0"/>
          </a:p>
        </p:txBody>
      </p:sp>
      <p:pic>
        <p:nvPicPr>
          <p:cNvPr id="4" name="Picture Placeholder 3" descr="Gallery Walk">
            <a:extLst>
              <a:ext uri="{FF2B5EF4-FFF2-40B4-BE49-F238E27FC236}">
                <a16:creationId xmlns:a16="http://schemas.microsoft.com/office/drawing/2014/main" id="{82AC90B2-ABC5-4C03-AA72-980D0194916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348" b="94118" l="8718" r="91795">
                        <a14:foregroundMark x1="47692" y1="6417" x2="47692" y2="6417"/>
                        <a14:foregroundMark x1="91795" y1="44920" x2="91795" y2="44920"/>
                        <a14:foregroundMark x1="51795" y1="90909" x2="51795" y2="90909"/>
                        <a14:foregroundMark x1="49744" y1="94652" x2="49744" y2="94652"/>
                        <a14:foregroundMark x1="8718" y1="48128" x2="8718" y2="48128"/>
                        <a14:backgroundMark x1="49744" y1="95187" x2="49744" y2="95187"/>
                      </a14:backgroundRemoval>
                    </a14:imgEffect>
                  </a14:imgLayer>
                </a14:imgProps>
              </a:ext>
            </a:extLst>
          </a:blip>
          <a:srcRect t="1266" b="2826"/>
          <a:stretch/>
        </p:blipFill>
        <p:spPr>
          <a:xfrm>
            <a:off x="5657502" y="1479894"/>
            <a:ext cx="2374290" cy="2183711"/>
          </a:xfr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F880-3BB8-4BD3-A8B7-D6BD192F8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It’s a Numbers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0E1BA-8B73-46F2-9E60-11489730AB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Systems of Equations</a:t>
            </a:r>
          </a:p>
        </p:txBody>
      </p:sp>
    </p:spTree>
    <p:extLst>
      <p:ext uri="{BB962C8B-B14F-4D97-AF65-F5344CB8AC3E}">
        <p14:creationId xmlns:p14="http://schemas.microsoft.com/office/powerpoint/2010/main" val="270231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0FDD71-BEBA-4145-B600-79D472EA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06630-265B-4B98-AE81-71189F8E9F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Solve real-world problems using systems of equations.</a:t>
            </a:r>
          </a:p>
        </p:txBody>
      </p:sp>
    </p:spTree>
    <p:extLst>
      <p:ext uri="{BB962C8B-B14F-4D97-AF65-F5344CB8AC3E}">
        <p14:creationId xmlns:p14="http://schemas.microsoft.com/office/powerpoint/2010/main" val="328183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How can systems of equations be used in real-world situations?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nline Media 5" title="TIMBERWOLVES vs OKC THUNDER FULL GAME HIGHLIGHTS | 2021 NBA SEASON">
            <a:hlinkClick r:id="" action="ppaction://media"/>
            <a:extLst>
              <a:ext uri="{FF2B5EF4-FFF2-40B4-BE49-F238E27FC236}">
                <a16:creationId xmlns:a16="http://schemas.microsoft.com/office/drawing/2014/main" id="{2B4D0C9B-E920-485E-B4B8-0497DCCC9D64}"/>
              </a:ext>
            </a:extLst>
          </p:cNvPr>
          <p:cNvPicPr>
            <a:picLocks noGrp="1" noRot="1" noChangeAspect="1"/>
          </p:cNvPicPr>
          <p:nvPr>
            <p:ph type="media" sz="quarter" idx="10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D42E316-6D1F-48E2-BFF3-046E313C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Timberwolves vs. Thunder</a:t>
            </a:r>
          </a:p>
        </p:txBody>
      </p:sp>
    </p:spTree>
    <p:extLst>
      <p:ext uri="{BB962C8B-B14F-4D97-AF65-F5344CB8AC3E}">
        <p14:creationId xmlns:p14="http://schemas.microsoft.com/office/powerpoint/2010/main" val="401376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520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What did you notice about the game?</a:t>
            </a:r>
            <a:endParaRPr dirty="0"/>
          </a:p>
          <a:p>
            <a:pPr marL="520700" lvl="0" indent="-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What statistics are measured in a basketball game?</a:t>
            </a:r>
            <a:endParaRPr dirty="0"/>
          </a:p>
          <a:p>
            <a:pPr marL="520700" lvl="0" indent="-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If you didn’t know each team’s final score, what information or statistics could you use to figure it out?</a:t>
            </a:r>
            <a:endParaRPr dirty="0"/>
          </a:p>
        </p:txBody>
      </p:sp>
      <p:sp>
        <p:nvSpPr>
          <p:cNvPr id="93" name="Google Shape;93;p22"/>
          <p:cNvSpPr txBox="1">
            <a:spLocks noGrp="1"/>
          </p:cNvSpPr>
          <p:nvPr>
            <p:ph type="title"/>
          </p:nvPr>
        </p:nvSpPr>
        <p:spPr>
          <a:xfrm>
            <a:off x="457200" y="52521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6419"/>
              <a:buNone/>
            </a:pPr>
            <a:r>
              <a:rPr lang="en" dirty="0"/>
              <a:t>Prior Knowledge Review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6419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6419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 txBox="1">
            <a:spLocks noGrp="1"/>
          </p:cNvSpPr>
          <p:nvPr>
            <p:ph idx="1"/>
          </p:nvPr>
        </p:nvSpPr>
        <p:spPr>
          <a:xfrm>
            <a:off x="457200" y="1309352"/>
            <a:ext cx="7251405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en" dirty="0"/>
              <a:t>Together the Thunder and Timberwolves scored 238 points. </a:t>
            </a:r>
          </a:p>
          <a:p>
            <a:r>
              <a:rPr lang="en" dirty="0"/>
              <a:t>The Thunder scored 2 more points than the Timberwolves did.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What was the final score for each team?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SzPts val="1800"/>
              <a:buNone/>
            </a:pPr>
            <a:r>
              <a:rPr lang="en" dirty="0"/>
              <a:t>	Thunder Score: ____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SzPts val="1800"/>
              <a:buNone/>
            </a:pPr>
            <a:r>
              <a:rPr lang="en" dirty="0"/>
              <a:t>	Timberwolves Score: ____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2500" dirty="0"/>
          </a:p>
        </p:txBody>
      </p:sp>
      <p:sp>
        <p:nvSpPr>
          <p:cNvPr id="99" name="Google Shape;99;p23"/>
          <p:cNvSpPr txBox="1">
            <a:spLocks noGrp="1"/>
          </p:cNvSpPr>
          <p:nvPr>
            <p:ph type="title"/>
          </p:nvPr>
        </p:nvSpPr>
        <p:spPr>
          <a:xfrm>
            <a:off x="457200" y="52521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6419"/>
              <a:buNone/>
            </a:pPr>
            <a:r>
              <a:rPr lang="en" dirty="0"/>
              <a:t>Exploration 1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82476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else could we consider related to these scores?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 txBox="1">
            <a:spLocks noGrp="1"/>
          </p:cNvSpPr>
          <p:nvPr>
            <p:ph idx="1"/>
          </p:nvPr>
        </p:nvSpPr>
        <p:spPr>
          <a:xfrm>
            <a:off x="457199" y="1134533"/>
            <a:ext cx="8424333" cy="3907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" dirty="0"/>
              <a:t>Remember that together the Thunder and Timberwolves scored a total of 238 points. </a:t>
            </a:r>
          </a:p>
          <a:p>
            <a:pPr>
              <a:lnSpc>
                <a:spcPct val="120000"/>
              </a:lnSpc>
            </a:pPr>
            <a:r>
              <a:rPr lang="en" dirty="0"/>
              <a:t>Each team scored a combination of:</a:t>
            </a:r>
          </a:p>
          <a:p>
            <a:pPr lvl="1">
              <a:lnSpc>
                <a:spcPct val="120000"/>
              </a:lnSpc>
            </a:pPr>
            <a:r>
              <a:rPr lang="en" dirty="0"/>
              <a:t>2-point baskets</a:t>
            </a:r>
          </a:p>
          <a:p>
            <a:pPr lvl="1">
              <a:lnSpc>
                <a:spcPct val="120000"/>
              </a:lnSpc>
            </a:pPr>
            <a:r>
              <a:rPr lang="en" dirty="0"/>
              <a:t>3-point baskets</a:t>
            </a:r>
          </a:p>
          <a:p>
            <a:pPr lvl="1">
              <a:lnSpc>
                <a:spcPct val="120000"/>
              </a:lnSpc>
            </a:pPr>
            <a:r>
              <a:rPr lang="en" dirty="0"/>
              <a:t>1-point free throws </a:t>
            </a:r>
          </a:p>
          <a:p>
            <a:pPr>
              <a:lnSpc>
                <a:spcPct val="120000"/>
              </a:lnSpc>
            </a:pPr>
            <a:r>
              <a:rPr lang="en" dirty="0"/>
              <a:t>The teams scored a total of 28 points from free throws. </a:t>
            </a:r>
          </a:p>
          <a:p>
            <a:pPr>
              <a:lnSpc>
                <a:spcPct val="120000"/>
              </a:lnSpc>
            </a:pPr>
            <a:r>
              <a:rPr lang="en" dirty="0"/>
              <a:t>The teams scored 93 total 2-point and 3-point baskets. 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Find how many 2-point baskets and how many 3-point baskets the teams scored.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	Total 2’s: ____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	Total 3’s: ____</a:t>
            </a:r>
            <a:endParaRPr dirty="0"/>
          </a:p>
        </p:txBody>
      </p:sp>
      <p:sp>
        <p:nvSpPr>
          <p:cNvPr id="116" name="Google Shape;116;p26"/>
          <p:cNvSpPr txBox="1">
            <a:spLocks noGrp="1"/>
          </p:cNvSpPr>
          <p:nvPr>
            <p:ph type="title"/>
          </p:nvPr>
        </p:nvSpPr>
        <p:spPr>
          <a:xfrm>
            <a:off x="457200" y="50926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6419"/>
              <a:buNone/>
            </a:pPr>
            <a:r>
              <a:rPr lang="en" dirty="0"/>
              <a:t>Exploration 2	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59C410D1-3538-4B5B-8113-739484D9CDC4}" vid="{9374FCFC-0A02-4155-AEB0-31819D445A9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4657</TotalTime>
  <Words>377</Words>
  <Application>Microsoft Office PowerPoint</Application>
  <PresentationFormat>On-screen Show (16:9)</PresentationFormat>
  <Paragraphs>49</Paragraphs>
  <Slides>13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Wingdings 2</vt:lpstr>
      <vt:lpstr>Arial</vt:lpstr>
      <vt:lpstr>Calibri</vt:lpstr>
      <vt:lpstr>LEARN theme</vt:lpstr>
      <vt:lpstr>PowerPoint Presentation</vt:lpstr>
      <vt:lpstr>It’s a Numbers Game</vt:lpstr>
      <vt:lpstr>Lesson Objective</vt:lpstr>
      <vt:lpstr>Essential Question</vt:lpstr>
      <vt:lpstr>Timberwolves vs. Thunder</vt:lpstr>
      <vt:lpstr>Prior Knowledge Review  </vt:lpstr>
      <vt:lpstr>Exploration 1 </vt:lpstr>
      <vt:lpstr>What else could we consider related to these scores?</vt:lpstr>
      <vt:lpstr>Exploration 2 </vt:lpstr>
      <vt:lpstr>What information do we have now about the scores of the game? What else could we determine?</vt:lpstr>
      <vt:lpstr>Exploration 3 </vt:lpstr>
      <vt:lpstr>Create the Problem</vt:lpstr>
      <vt:lpstr>Gallery 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It's a Numbers Game</dc:title>
  <dc:creator>K20 Center</dc:creator>
  <cp:lastModifiedBy>Bracken, Pam</cp:lastModifiedBy>
  <cp:revision>25</cp:revision>
  <dcterms:modified xsi:type="dcterms:W3CDTF">2024-02-28T20:40:31Z</dcterms:modified>
</cp:coreProperties>
</file>