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20"/>
  </p:notesMasterIdLst>
  <p:sldIdLst>
    <p:sldId id="256" r:id="rId3"/>
    <p:sldId id="270" r:id="rId4"/>
    <p:sldId id="262" r:id="rId5"/>
    <p:sldId id="263" r:id="rId6"/>
    <p:sldId id="260" r:id="rId7"/>
    <p:sldId id="272" r:id="rId8"/>
    <p:sldId id="273" r:id="rId9"/>
    <p:sldId id="290" r:id="rId10"/>
    <p:sldId id="293" r:id="rId11"/>
    <p:sldId id="282" r:id="rId12"/>
    <p:sldId id="283" r:id="rId13"/>
    <p:sldId id="291" r:id="rId14"/>
    <p:sldId id="294" r:id="rId15"/>
    <p:sldId id="284" r:id="rId16"/>
    <p:sldId id="292" r:id="rId17"/>
    <p:sldId id="280" r:id="rId18"/>
    <p:sldId id="281" r:id="rId1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1D20"/>
    <a:srgbClr val="CB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C55DE1-6C00-41DA-BD51-184AB42B4F0C}" v="40" dt="2026-01-14T14:45:28.194"/>
  </p1510:revLst>
</p1510:revInfo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07" autoAdjust="0"/>
    <p:restoredTop sz="94349"/>
  </p:normalViewPr>
  <p:slideViewPr>
    <p:cSldViewPr snapToGrid="0">
      <p:cViewPr>
        <p:scale>
          <a:sx n="75" d="100"/>
          <a:sy n="75" d="100"/>
        </p:scale>
        <p:origin x="216" y="3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ke, Michell L." userId="835521cf-4bf5-41b6-b3d8-e14ae4606327" providerId="ADAL" clId="{E2B088EB-2600-4454-9D10-79C1CABF4A00}"/>
    <pc:docChg chg="undo redo custSel addSld delSld modSld sldOrd">
      <pc:chgData name="Eike, Michell L." userId="835521cf-4bf5-41b6-b3d8-e14ae4606327" providerId="ADAL" clId="{E2B088EB-2600-4454-9D10-79C1CABF4A00}" dt="2026-01-28T20:11:17.768" v="1511" actId="47"/>
      <pc:docMkLst>
        <pc:docMk/>
      </pc:docMkLst>
      <pc:sldChg chg="modSp mod">
        <pc:chgData name="Eike, Michell L." userId="835521cf-4bf5-41b6-b3d8-e14ae4606327" providerId="ADAL" clId="{E2B088EB-2600-4454-9D10-79C1CABF4A00}" dt="2026-01-28T20:10:46.566" v="1504" actId="207"/>
        <pc:sldMkLst>
          <pc:docMk/>
          <pc:sldMk cId="3879661357" sldId="270"/>
        </pc:sldMkLst>
        <pc:spChg chg="mod">
          <ac:chgData name="Eike, Michell L." userId="835521cf-4bf5-41b6-b3d8-e14ae4606327" providerId="ADAL" clId="{E2B088EB-2600-4454-9D10-79C1CABF4A00}" dt="2026-01-28T20:10:46.566" v="1504" actId="207"/>
          <ac:spMkLst>
            <pc:docMk/>
            <pc:sldMk cId="3879661357" sldId="270"/>
            <ac:spMk id="5" creationId="{A9CE501F-ECB1-9E90-9382-8F0363093F5F}"/>
          </ac:spMkLst>
        </pc:spChg>
      </pc:sldChg>
      <pc:sldChg chg="modSp mod">
        <pc:chgData name="Eike, Michell L." userId="835521cf-4bf5-41b6-b3d8-e14ae4606327" providerId="ADAL" clId="{E2B088EB-2600-4454-9D10-79C1CABF4A00}" dt="2026-01-13T17:30:10.200" v="201" actId="20577"/>
        <pc:sldMkLst>
          <pc:docMk/>
          <pc:sldMk cId="3153760099" sldId="273"/>
        </pc:sldMkLst>
        <pc:spChg chg="mod">
          <ac:chgData name="Eike, Michell L." userId="835521cf-4bf5-41b6-b3d8-e14ae4606327" providerId="ADAL" clId="{E2B088EB-2600-4454-9D10-79C1CABF4A00}" dt="2026-01-13T17:30:10.200" v="201" actId="20577"/>
          <ac:spMkLst>
            <pc:docMk/>
            <pc:sldMk cId="3153760099" sldId="273"/>
            <ac:spMk id="2" creationId="{2F132866-D131-B7A6-3974-93A811DA164A}"/>
          </ac:spMkLst>
        </pc:spChg>
        <pc:spChg chg="mod">
          <ac:chgData name="Eike, Michell L." userId="835521cf-4bf5-41b6-b3d8-e14ae4606327" providerId="ADAL" clId="{E2B088EB-2600-4454-9D10-79C1CABF4A00}" dt="2026-01-13T17:22:19.046" v="36"/>
          <ac:spMkLst>
            <pc:docMk/>
            <pc:sldMk cId="3153760099" sldId="273"/>
            <ac:spMk id="25602" creationId="{144E9D9A-9718-B1E7-DF55-27F49A795B8A}"/>
          </ac:spMkLst>
        </pc:spChg>
      </pc:sldChg>
      <pc:sldChg chg="modSp mod">
        <pc:chgData name="Eike, Michell L." userId="835521cf-4bf5-41b6-b3d8-e14ae4606327" providerId="ADAL" clId="{E2B088EB-2600-4454-9D10-79C1CABF4A00}" dt="2026-01-13T18:35:14.105" v="1213" actId="20577"/>
        <pc:sldMkLst>
          <pc:docMk/>
          <pc:sldMk cId="2660296651" sldId="280"/>
        </pc:sldMkLst>
        <pc:spChg chg="mod">
          <ac:chgData name="Eike, Michell L." userId="835521cf-4bf5-41b6-b3d8-e14ae4606327" providerId="ADAL" clId="{E2B088EB-2600-4454-9D10-79C1CABF4A00}" dt="2026-01-13T18:32:36.817" v="1072" actId="6549"/>
          <ac:spMkLst>
            <pc:docMk/>
            <pc:sldMk cId="2660296651" sldId="280"/>
            <ac:spMk id="2" creationId="{EB0F48F2-7FDC-D55D-45E2-8F13CA93DEBD}"/>
          </ac:spMkLst>
        </pc:spChg>
        <pc:spChg chg="mod">
          <ac:chgData name="Eike, Michell L." userId="835521cf-4bf5-41b6-b3d8-e14ae4606327" providerId="ADAL" clId="{E2B088EB-2600-4454-9D10-79C1CABF4A00}" dt="2026-01-13T18:35:14.105" v="1213" actId="20577"/>
          <ac:spMkLst>
            <pc:docMk/>
            <pc:sldMk cId="2660296651" sldId="280"/>
            <ac:spMk id="25602" creationId="{21F8AC3E-5323-606D-CCD9-E670887CCD38}"/>
          </ac:spMkLst>
        </pc:spChg>
      </pc:sldChg>
      <pc:sldChg chg="modSp mod">
        <pc:chgData name="Eike, Michell L." userId="835521cf-4bf5-41b6-b3d8-e14ae4606327" providerId="ADAL" clId="{E2B088EB-2600-4454-9D10-79C1CABF4A00}" dt="2026-01-13T18:45:15.846" v="1248" actId="6549"/>
        <pc:sldMkLst>
          <pc:docMk/>
          <pc:sldMk cId="342474552" sldId="281"/>
        </pc:sldMkLst>
        <pc:spChg chg="mod">
          <ac:chgData name="Eike, Michell L." userId="835521cf-4bf5-41b6-b3d8-e14ae4606327" providerId="ADAL" clId="{E2B088EB-2600-4454-9D10-79C1CABF4A00}" dt="2026-01-13T18:45:15.846" v="1248" actId="6549"/>
          <ac:spMkLst>
            <pc:docMk/>
            <pc:sldMk cId="342474552" sldId="281"/>
            <ac:spMk id="25602" creationId="{6609E85C-851C-6010-5652-BBA22137935C}"/>
          </ac:spMkLst>
        </pc:spChg>
      </pc:sldChg>
      <pc:sldChg chg="modSp mod">
        <pc:chgData name="Eike, Michell L." userId="835521cf-4bf5-41b6-b3d8-e14ae4606327" providerId="ADAL" clId="{E2B088EB-2600-4454-9D10-79C1CABF4A00}" dt="2026-01-13T20:49:09.481" v="1282" actId="13926"/>
        <pc:sldMkLst>
          <pc:docMk/>
          <pc:sldMk cId="1038335160" sldId="282"/>
        </pc:sldMkLst>
        <pc:spChg chg="mod">
          <ac:chgData name="Eike, Michell L." userId="835521cf-4bf5-41b6-b3d8-e14ae4606327" providerId="ADAL" clId="{E2B088EB-2600-4454-9D10-79C1CABF4A00}" dt="2026-01-13T20:49:09.481" v="1282" actId="13926"/>
          <ac:spMkLst>
            <pc:docMk/>
            <pc:sldMk cId="1038335160" sldId="282"/>
            <ac:spMk id="2" creationId="{761CAFCA-8F4F-A899-0E0C-5DB2BA49BA4A}"/>
          </ac:spMkLst>
        </pc:spChg>
      </pc:sldChg>
      <pc:sldChg chg="modSp mod">
        <pc:chgData name="Eike, Michell L." userId="835521cf-4bf5-41b6-b3d8-e14ae4606327" providerId="ADAL" clId="{E2B088EB-2600-4454-9D10-79C1CABF4A00}" dt="2026-01-13T20:49:14.377" v="1284" actId="13926"/>
        <pc:sldMkLst>
          <pc:docMk/>
          <pc:sldMk cId="801829463" sldId="283"/>
        </pc:sldMkLst>
        <pc:spChg chg="mod">
          <ac:chgData name="Eike, Michell L." userId="835521cf-4bf5-41b6-b3d8-e14ae4606327" providerId="ADAL" clId="{E2B088EB-2600-4454-9D10-79C1CABF4A00}" dt="2026-01-13T20:49:14.377" v="1284" actId="13926"/>
          <ac:spMkLst>
            <pc:docMk/>
            <pc:sldMk cId="801829463" sldId="283"/>
            <ac:spMk id="2" creationId="{FD6E13BE-CFFA-4EB3-90C0-1913A6EBEC6A}"/>
          </ac:spMkLst>
        </pc:spChg>
        <pc:spChg chg="mod">
          <ac:chgData name="Eike, Michell L." userId="835521cf-4bf5-41b6-b3d8-e14ae4606327" providerId="ADAL" clId="{E2B088EB-2600-4454-9D10-79C1CABF4A00}" dt="2026-01-13T15:07:24.632" v="7" actId="20577"/>
          <ac:spMkLst>
            <pc:docMk/>
            <pc:sldMk cId="801829463" sldId="283"/>
            <ac:spMk id="25602" creationId="{1C5278DD-3960-34EC-7D45-64414AE3A859}"/>
          </ac:spMkLst>
        </pc:spChg>
      </pc:sldChg>
      <pc:sldChg chg="modSp mod">
        <pc:chgData name="Eike, Michell L." userId="835521cf-4bf5-41b6-b3d8-e14ae4606327" providerId="ADAL" clId="{E2B088EB-2600-4454-9D10-79C1CABF4A00}" dt="2026-01-14T14:46:05.661" v="1503" actId="6549"/>
        <pc:sldMkLst>
          <pc:docMk/>
          <pc:sldMk cId="2408242104" sldId="284"/>
        </pc:sldMkLst>
        <pc:spChg chg="mod">
          <ac:chgData name="Eike, Michell L." userId="835521cf-4bf5-41b6-b3d8-e14ae4606327" providerId="ADAL" clId="{E2B088EB-2600-4454-9D10-79C1CABF4A00}" dt="2026-01-13T20:49:26.001" v="1286" actId="13926"/>
          <ac:spMkLst>
            <pc:docMk/>
            <pc:sldMk cId="2408242104" sldId="284"/>
            <ac:spMk id="2" creationId="{67710072-712E-9E32-225D-61290B53A12D}"/>
          </ac:spMkLst>
        </pc:spChg>
        <pc:spChg chg="mod">
          <ac:chgData name="Eike, Michell L." userId="835521cf-4bf5-41b6-b3d8-e14ae4606327" providerId="ADAL" clId="{E2B088EB-2600-4454-9D10-79C1CABF4A00}" dt="2026-01-14T14:46:05.661" v="1503" actId="6549"/>
          <ac:spMkLst>
            <pc:docMk/>
            <pc:sldMk cId="2408242104" sldId="284"/>
            <ac:spMk id="25602" creationId="{D8BE9C2D-F571-E998-4B39-A237732570A3}"/>
          </ac:spMkLst>
        </pc:spChg>
      </pc:sldChg>
      <pc:sldChg chg="modSp mod">
        <pc:chgData name="Eike, Michell L." userId="835521cf-4bf5-41b6-b3d8-e14ae4606327" providerId="ADAL" clId="{E2B088EB-2600-4454-9D10-79C1CABF4A00}" dt="2026-01-13T17:41:07.866" v="343" actId="13926"/>
        <pc:sldMkLst>
          <pc:docMk/>
          <pc:sldMk cId="2243676755" sldId="288"/>
        </pc:sldMkLst>
        <pc:spChg chg="mod">
          <ac:chgData name="Eike, Michell L." userId="835521cf-4bf5-41b6-b3d8-e14ae4606327" providerId="ADAL" clId="{E2B088EB-2600-4454-9D10-79C1CABF4A00}" dt="2026-01-13T17:41:07.866" v="343" actId="13926"/>
          <ac:spMkLst>
            <pc:docMk/>
            <pc:sldMk cId="2243676755" sldId="288"/>
            <ac:spMk id="2" creationId="{9B0D5CAC-7FD8-6DD2-4F6E-BB5AEB31D14E}"/>
          </ac:spMkLst>
        </pc:spChg>
        <pc:spChg chg="mod">
          <ac:chgData name="Eike, Michell L." userId="835521cf-4bf5-41b6-b3d8-e14ae4606327" providerId="ADAL" clId="{E2B088EB-2600-4454-9D10-79C1CABF4A00}" dt="2026-01-13T17:39:56.672" v="322" actId="14100"/>
          <ac:spMkLst>
            <pc:docMk/>
            <pc:sldMk cId="2243676755" sldId="288"/>
            <ac:spMk id="25602" creationId="{6B70C668-456C-0CD3-CEFC-FFA5DFB70D99}"/>
          </ac:spMkLst>
        </pc:spChg>
      </pc:sldChg>
      <pc:sldChg chg="modSp mod">
        <pc:chgData name="Eike, Michell L." userId="835521cf-4bf5-41b6-b3d8-e14ae4606327" providerId="ADAL" clId="{E2B088EB-2600-4454-9D10-79C1CABF4A00}" dt="2026-01-13T18:00:58.945" v="588" actId="14100"/>
        <pc:sldMkLst>
          <pc:docMk/>
          <pc:sldMk cId="8886056" sldId="289"/>
        </pc:sldMkLst>
        <pc:spChg chg="mod">
          <ac:chgData name="Eike, Michell L." userId="835521cf-4bf5-41b6-b3d8-e14ae4606327" providerId="ADAL" clId="{E2B088EB-2600-4454-9D10-79C1CABF4A00}" dt="2026-01-13T17:59:45.765" v="574" actId="13926"/>
          <ac:spMkLst>
            <pc:docMk/>
            <pc:sldMk cId="8886056" sldId="289"/>
            <ac:spMk id="2" creationId="{DFF2E1A5-E1B8-2BA9-8286-F185928998B2}"/>
          </ac:spMkLst>
        </pc:spChg>
        <pc:spChg chg="mod">
          <ac:chgData name="Eike, Michell L." userId="835521cf-4bf5-41b6-b3d8-e14ae4606327" providerId="ADAL" clId="{E2B088EB-2600-4454-9D10-79C1CABF4A00}" dt="2026-01-13T18:00:58.945" v="588" actId="14100"/>
          <ac:spMkLst>
            <pc:docMk/>
            <pc:sldMk cId="8886056" sldId="289"/>
            <ac:spMk id="25602" creationId="{D5140B78-24FC-C781-4B33-DA29F9F917D1}"/>
          </ac:spMkLst>
        </pc:spChg>
      </pc:sldChg>
      <pc:sldChg chg="addSp delSp modSp add mod modShow">
        <pc:chgData name="Eike, Michell L." userId="835521cf-4bf5-41b6-b3d8-e14ae4606327" providerId="ADAL" clId="{E2B088EB-2600-4454-9D10-79C1CABF4A00}" dt="2026-01-28T20:10:58.021" v="1506" actId="13926"/>
        <pc:sldMkLst>
          <pc:docMk/>
          <pc:sldMk cId="262036988" sldId="290"/>
        </pc:sldMkLst>
        <pc:spChg chg="mod">
          <ac:chgData name="Eike, Michell L." userId="835521cf-4bf5-41b6-b3d8-e14ae4606327" providerId="ADAL" clId="{E2B088EB-2600-4454-9D10-79C1CABF4A00}" dt="2026-01-28T20:10:58.021" v="1506" actId="13926"/>
          <ac:spMkLst>
            <pc:docMk/>
            <pc:sldMk cId="262036988" sldId="290"/>
            <ac:spMk id="2" creationId="{2AFD1C73-67C7-87F4-053F-4327837C720D}"/>
          </ac:spMkLst>
        </pc:spChg>
        <pc:graphicFrameChg chg="add mod ord modGraphic">
          <ac:chgData name="Eike, Michell L." userId="835521cf-4bf5-41b6-b3d8-e14ae4606327" providerId="ADAL" clId="{E2B088EB-2600-4454-9D10-79C1CABF4A00}" dt="2026-01-13T17:38:41.588" v="319" actId="20577"/>
          <ac:graphicFrameMkLst>
            <pc:docMk/>
            <pc:sldMk cId="262036988" sldId="290"/>
            <ac:graphicFrameMk id="4" creationId="{3E9F2005-C029-CBDC-A0B8-23E9FD28A18D}"/>
          </ac:graphicFrameMkLst>
        </pc:graphicFrameChg>
        <pc:picChg chg="add mod">
          <ac:chgData name="Eike, Michell L." userId="835521cf-4bf5-41b6-b3d8-e14ae4606327" providerId="ADAL" clId="{E2B088EB-2600-4454-9D10-79C1CABF4A00}" dt="2026-01-13T17:38:59.965" v="320"/>
          <ac:picMkLst>
            <pc:docMk/>
            <pc:sldMk cId="262036988" sldId="290"/>
            <ac:picMk id="5" creationId="{E8F2C01D-7772-C93C-DD2F-E2A0559749F5}"/>
          </ac:picMkLst>
        </pc:picChg>
      </pc:sldChg>
      <pc:sldChg chg="delSp modSp add mod ord">
        <pc:chgData name="Eike, Michell L." userId="835521cf-4bf5-41b6-b3d8-e14ae4606327" providerId="ADAL" clId="{E2B088EB-2600-4454-9D10-79C1CABF4A00}" dt="2026-01-28T20:11:05.083" v="1508" actId="13926"/>
        <pc:sldMkLst>
          <pc:docMk/>
          <pc:sldMk cId="2374247144" sldId="291"/>
        </pc:sldMkLst>
        <pc:spChg chg="mod">
          <ac:chgData name="Eike, Michell L." userId="835521cf-4bf5-41b6-b3d8-e14ae4606327" providerId="ADAL" clId="{E2B088EB-2600-4454-9D10-79C1CABF4A00}" dt="2026-01-28T20:11:05.083" v="1508" actId="13926"/>
          <ac:spMkLst>
            <pc:docMk/>
            <pc:sldMk cId="2374247144" sldId="291"/>
            <ac:spMk id="2" creationId="{8511917A-D4B6-52FC-D846-BCA6085EC1CC}"/>
          </ac:spMkLst>
        </pc:spChg>
        <pc:graphicFrameChg chg="mod modGraphic">
          <ac:chgData name="Eike, Michell L." userId="835521cf-4bf5-41b6-b3d8-e14ae4606327" providerId="ADAL" clId="{E2B088EB-2600-4454-9D10-79C1CABF4A00}" dt="2026-01-14T04:45:22.108" v="1401" actId="20577"/>
          <ac:graphicFrameMkLst>
            <pc:docMk/>
            <pc:sldMk cId="2374247144" sldId="291"/>
            <ac:graphicFrameMk id="4" creationId="{71BB7B32-2CBF-9A0D-B1D1-199FDC3C9571}"/>
          </ac:graphicFrameMkLst>
        </pc:graphicFrameChg>
        <pc:picChg chg="mod">
          <ac:chgData name="Eike, Michell L." userId="835521cf-4bf5-41b6-b3d8-e14ae4606327" providerId="ADAL" clId="{E2B088EB-2600-4454-9D10-79C1CABF4A00}" dt="2026-01-13T17:46:19.338" v="362" actId="207"/>
          <ac:picMkLst>
            <pc:docMk/>
            <pc:sldMk cId="2374247144" sldId="291"/>
            <ac:picMk id="5" creationId="{6FF5CFE6-8DE8-759D-E88D-52FE5A21DC3E}"/>
          </ac:picMkLst>
        </pc:picChg>
      </pc:sldChg>
      <pc:sldChg chg="delSp modSp add mod">
        <pc:chgData name="Eike, Michell L." userId="835521cf-4bf5-41b6-b3d8-e14ae4606327" providerId="ADAL" clId="{E2B088EB-2600-4454-9D10-79C1CABF4A00}" dt="2026-01-28T20:11:11.304" v="1510" actId="13926"/>
        <pc:sldMkLst>
          <pc:docMk/>
          <pc:sldMk cId="2468651123" sldId="292"/>
        </pc:sldMkLst>
        <pc:spChg chg="mod">
          <ac:chgData name="Eike, Michell L." userId="835521cf-4bf5-41b6-b3d8-e14ae4606327" providerId="ADAL" clId="{E2B088EB-2600-4454-9D10-79C1CABF4A00}" dt="2026-01-28T20:11:11.304" v="1510" actId="13926"/>
          <ac:spMkLst>
            <pc:docMk/>
            <pc:sldMk cId="2468651123" sldId="292"/>
            <ac:spMk id="2" creationId="{A10CE29F-4057-2290-E5B8-520C6CB33B5F}"/>
          </ac:spMkLst>
        </pc:spChg>
        <pc:graphicFrameChg chg="mod modGraphic">
          <ac:chgData name="Eike, Michell L." userId="835521cf-4bf5-41b6-b3d8-e14ae4606327" providerId="ADAL" clId="{E2B088EB-2600-4454-9D10-79C1CABF4A00}" dt="2026-01-13T21:20:52.627" v="1399" actId="13926"/>
          <ac:graphicFrameMkLst>
            <pc:docMk/>
            <pc:sldMk cId="2468651123" sldId="292"/>
            <ac:graphicFrameMk id="4" creationId="{43B00199-E538-2716-0522-DAD5C8DBBAAA}"/>
          </ac:graphicFrameMkLst>
        </pc:graphicFrameChg>
        <pc:picChg chg="mod">
          <ac:chgData name="Eike, Michell L." userId="835521cf-4bf5-41b6-b3d8-e14ae4606327" providerId="ADAL" clId="{E2B088EB-2600-4454-9D10-79C1CABF4A00}" dt="2026-01-13T18:02:03.746" v="605" actId="207"/>
          <ac:picMkLst>
            <pc:docMk/>
            <pc:sldMk cId="2468651123" sldId="292"/>
            <ac:picMk id="5" creationId="{20137525-4EF3-4FAC-F6EA-1ED3674ACAA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M_Exn8UET8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9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CCBN. (2021, February 6).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Timberwolves vs OKC Thunder full game highlights | 2021 NBA season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[Video]. YouTube.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https://www.youtube.com/watch?v=oM_Exn8UET8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772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Create the problem.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305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Gallery walk/carousel.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https://learn.k20center.ou.edu/strategy/118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72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oM_Exn8UET8?feature=oembed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oM_Exn8UET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93A01-B1ED-D818-DEE7-3EEEEED6A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CAFCA-8F4F-A899-0E0C-5DB2BA49B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Overall Shooting From the Field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2085AFC-8D21-8B73-21C8-D79025203A3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b="1" i="1" dirty="0"/>
              <a:t>Remember:</a:t>
            </a:r>
            <a:r>
              <a:rPr lang="en-US" altLang="en-US" dirty="0"/>
              <a:t> Together the Thunder and Timberwolves scored 238 points.</a:t>
            </a:r>
          </a:p>
          <a:p>
            <a:r>
              <a:rPr lang="en-US" altLang="en-US" dirty="0"/>
              <a:t>Each team scored a combination of:</a:t>
            </a:r>
          </a:p>
          <a:p>
            <a:pPr lvl="1"/>
            <a:r>
              <a:rPr lang="en-US" altLang="en-US" dirty="0"/>
              <a:t>3-point baskets</a:t>
            </a:r>
          </a:p>
          <a:p>
            <a:pPr lvl="1"/>
            <a:r>
              <a:rPr lang="en-US" altLang="en-US" dirty="0"/>
              <a:t>2-point baskets</a:t>
            </a:r>
          </a:p>
          <a:p>
            <a:pPr lvl="1"/>
            <a:r>
              <a:rPr lang="en-US" altLang="en-US" dirty="0"/>
              <a:t>1-point free throws</a:t>
            </a:r>
          </a:p>
        </p:txBody>
      </p:sp>
      <p:pic>
        <p:nvPicPr>
          <p:cNvPr id="4" name="Graphic 3" descr="Basketball Hoop outline">
            <a:extLst>
              <a:ext uri="{FF2B5EF4-FFF2-40B4-BE49-F238E27FC236}">
                <a16:creationId xmlns:a16="http://schemas.microsoft.com/office/drawing/2014/main" id="{6649690A-140C-9ACF-8844-B85521DBB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4370" y="274638"/>
            <a:ext cx="1245306" cy="12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35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D53F1-BD39-7AB1-F49B-271E40E85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07D790-D8B3-C6F3-2E94-7BA0A05089D3}"/>
              </a:ext>
            </a:extLst>
          </p:cNvPr>
          <p:cNvSpPr/>
          <p:nvPr/>
        </p:nvSpPr>
        <p:spPr>
          <a:xfrm>
            <a:off x="1" y="2957689"/>
            <a:ext cx="9144000" cy="2185811"/>
          </a:xfrm>
          <a:prstGeom prst="rect">
            <a:avLst/>
          </a:prstGeom>
          <a:solidFill>
            <a:srgbClr val="CBDEE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E13BE-CFFA-4EB3-90C0-1913A6EBE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Overall Shooting From the Field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1C5278DD-3960-34EC-7D45-64414AE3A85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The teams scored a total of 28 points from free throws.</a:t>
            </a:r>
          </a:p>
          <a:p>
            <a:r>
              <a:rPr lang="en-US" altLang="en-US" dirty="0"/>
              <a:t>The teams made 93 total 2-point and 3-point baskets.</a:t>
            </a:r>
          </a:p>
          <a:p>
            <a:pPr marL="64008" indent="0">
              <a:buNone/>
            </a:pPr>
            <a:endParaRPr lang="en-US" altLang="en-US" dirty="0"/>
          </a:p>
          <a:p>
            <a:r>
              <a:rPr lang="en-US" altLang="en-US" dirty="0"/>
              <a:t>How many 2-point baskets and how many 3-point baskets did the teams make?</a:t>
            </a:r>
          </a:p>
          <a:p>
            <a:pPr lvl="1"/>
            <a:r>
              <a:rPr lang="en-US" altLang="en-US" dirty="0"/>
              <a:t>Total 2-point Baskets: ___</a:t>
            </a:r>
          </a:p>
          <a:p>
            <a:pPr lvl="1"/>
            <a:r>
              <a:rPr lang="en-US" altLang="en-US" dirty="0"/>
              <a:t>Total 3-point Baskets : ___</a:t>
            </a:r>
          </a:p>
        </p:txBody>
      </p:sp>
      <p:pic>
        <p:nvPicPr>
          <p:cNvPr id="6" name="Graphic 5" descr="Basketball Hoop outline">
            <a:extLst>
              <a:ext uri="{FF2B5EF4-FFF2-40B4-BE49-F238E27FC236}">
                <a16:creationId xmlns:a16="http://schemas.microsoft.com/office/drawing/2014/main" id="{862FFC4C-E32A-15FD-9664-63B4D1625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4370" y="274638"/>
            <a:ext cx="1245306" cy="1245306"/>
          </a:xfrm>
          <a:prstGeom prst="rect">
            <a:avLst/>
          </a:prstGeom>
        </p:spPr>
      </p:pic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F34451A1-0E9F-6C6A-BCCE-65BD38DDA5C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1829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>
          <a:extLst>
            <a:ext uri="{FF2B5EF4-FFF2-40B4-BE49-F238E27FC236}">
              <a16:creationId xmlns:a16="http://schemas.microsoft.com/office/drawing/2014/main" id="{157E4284-84C5-4880-5008-3E63F8089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BB7B32-2CBF-9A0D-B1D1-199FDC3C9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798074"/>
              </p:ext>
            </p:extLst>
          </p:nvPr>
        </p:nvGraphicFramePr>
        <p:xfrm>
          <a:off x="628650" y="1370013"/>
          <a:ext cx="7886700" cy="3262312"/>
        </p:xfrm>
        <a:graphic>
          <a:graphicData uri="http://schemas.openxmlformats.org/drawingml/2006/table">
            <a:tbl>
              <a:tblPr firstRow="1" bandRow="1">
                <a:tableStyleId>{BEDF182F-1DE7-4F13-8AA3-002D9E3B458A}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58303292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442961520"/>
                    </a:ext>
                  </a:extLst>
                </a:gridCol>
              </a:tblGrid>
              <a:tr h="1631156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3"/>
                          </a:solidFill>
                          <a:latin typeface="+mj-lt"/>
                        </a:rPr>
                        <a:t>Equations</a:t>
                      </a:r>
                    </a:p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28 + 2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+ 3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238</a:t>
                      </a:r>
                    </a:p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+ 3</a:t>
                      </a:r>
                      <a:r>
                        <a:rPr lang="en-US" sz="2000" b="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210</a:t>
                      </a:r>
                    </a:p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93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sz="2000" dirty="0">
                        <a:latin typeface="+mj-lt"/>
                      </a:endParaRPr>
                    </a:p>
                    <a:p>
                      <a:endParaRPr lang="en-US" sz="2000" dirty="0">
                        <a:latin typeface="+mj-lt"/>
                      </a:endParaRPr>
                    </a:p>
                    <a:p>
                      <a:pPr marL="457200" indent="-393192" algn="l" rtl="0" eaLnBrk="1" fontAlgn="base" hangingPunct="1">
                        <a:spcBef>
                          <a:spcPts val="520"/>
                        </a:spcBef>
                        <a:spcAft>
                          <a:spcPct val="0"/>
                        </a:spcAft>
                        <a:buClr>
                          <a:srgbClr val="971D20"/>
                        </a:buClr>
                        <a:buSzPct val="100000"/>
                        <a:buFont typeface="System Font Regular"/>
                        <a:buChar char="●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The teams made 69 two-point baskets in total.</a:t>
                      </a:r>
                    </a:p>
                    <a:p>
                      <a:pPr marL="457200" indent="-393192" algn="l" rtl="0" eaLnBrk="1" fontAlgn="base" hangingPunct="1">
                        <a:spcBef>
                          <a:spcPts val="520"/>
                        </a:spcBef>
                        <a:spcAft>
                          <a:spcPct val="0"/>
                        </a:spcAft>
                        <a:buClr>
                          <a:srgbClr val="971D20"/>
                        </a:buClr>
                        <a:buSzPct val="100000"/>
                        <a:buFont typeface="System Font Regular"/>
                        <a:buChar char="●"/>
                      </a:pPr>
                      <a:endParaRPr lang="en-US" sz="20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457200" indent="-393192" algn="l" rtl="0" eaLnBrk="1" fontAlgn="base" hangingPunct="1">
                        <a:spcBef>
                          <a:spcPts val="520"/>
                        </a:spcBef>
                        <a:spcAft>
                          <a:spcPct val="0"/>
                        </a:spcAft>
                        <a:buClr>
                          <a:srgbClr val="971D20"/>
                        </a:buClr>
                        <a:buSzPct val="100000"/>
                        <a:buFont typeface="System Font Regular"/>
                        <a:buChar char="●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The teams made a total</a:t>
                      </a:r>
                      <a:br>
                        <a:rPr lang="en-US" sz="20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of 24 three-pointers.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51140"/>
                  </a:ext>
                </a:extLst>
              </a:tr>
              <a:tr h="1631156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3"/>
                          </a:solidFill>
                          <a:latin typeface="+mj-lt"/>
                        </a:rPr>
                        <a:t>Variables</a:t>
                      </a:r>
                    </a:p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   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 total number of 2-pointers</a:t>
                      </a:r>
                    </a:p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   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j-lt"/>
                          <a:ea typeface="Arial"/>
                          <a:cs typeface="Arial"/>
                        </a:rPr>
                        <a:t>total number of 3-pointers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34260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511917A-D4B6-52FC-D846-BCA6085EC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Overall Shooting From the Field</a:t>
            </a:r>
          </a:p>
        </p:txBody>
      </p:sp>
      <p:pic>
        <p:nvPicPr>
          <p:cNvPr id="5" name="Graphic 4" descr="Basketball Hoop outline">
            <a:extLst>
              <a:ext uri="{FF2B5EF4-FFF2-40B4-BE49-F238E27FC236}">
                <a16:creationId xmlns:a16="http://schemas.microsoft.com/office/drawing/2014/main" id="{6FF5CFE6-8DE8-759D-E88D-52FE5A21D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4370" y="274638"/>
            <a:ext cx="1245306" cy="1245306"/>
          </a:xfrm>
          <a:prstGeom prst="rect">
            <a:avLst/>
          </a:prstGeom>
        </p:spPr>
      </p:pic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1937254-51DC-7F84-F579-2A16C1C23D4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4247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D3B8A0E-7A3B-C9AE-A10C-657F660FDF68}"/>
              </a:ext>
            </a:extLst>
          </p:cNvPr>
          <p:cNvSpPr txBox="1">
            <a:spLocks/>
          </p:cNvSpPr>
          <p:nvPr/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</a:rPr>
              <a:t>More Details?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C0C47A-80C6-9596-DCCB-D59AE1426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370013"/>
            <a:ext cx="3172883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/>
              <a:t>What information do we have now about the scores of the game?</a:t>
            </a:r>
          </a:p>
          <a:p>
            <a:r>
              <a:rPr lang="en"/>
              <a:t>What else could we determine?</a:t>
            </a:r>
            <a:endParaRPr lang="en-US" altLang="en-US" dirty="0"/>
          </a:p>
        </p:txBody>
      </p:sp>
      <p:pic>
        <p:nvPicPr>
          <p:cNvPr id="5" name="Graphic 4" descr="Thought bubble outline">
            <a:extLst>
              <a:ext uri="{FF2B5EF4-FFF2-40B4-BE49-F238E27FC236}">
                <a16:creationId xmlns:a16="http://schemas.microsoft.com/office/drawing/2014/main" id="{7BAAC261-9652-F510-A697-3C5348D8F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0724" y="285751"/>
            <a:ext cx="4571999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97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5B4393D-3395-AEBC-9ACD-4977EAAE8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D9F4E2-5724-F4DD-BCAC-FEE331B54F9D}"/>
              </a:ext>
            </a:extLst>
          </p:cNvPr>
          <p:cNvSpPr/>
          <p:nvPr/>
        </p:nvSpPr>
        <p:spPr>
          <a:xfrm>
            <a:off x="1" y="3181350"/>
            <a:ext cx="9144000" cy="1962150"/>
          </a:xfrm>
          <a:prstGeom prst="rect">
            <a:avLst/>
          </a:prstGeom>
          <a:solidFill>
            <a:srgbClr val="CBDEE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710072-712E-9E32-225D-61290B53A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Team Baskets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8BE9C2D-F571-E998-4B39-A237732570A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sz="2400" dirty="0"/>
              <a:t>The Thunder scored 16 points from free throws.</a:t>
            </a:r>
          </a:p>
          <a:p>
            <a:r>
              <a:rPr lang="en-US" altLang="en-US" sz="2400" dirty="0"/>
              <a:t>The Timberwolves scored 12 points from free throws and made 1 more 2-pointer than the Thunder.</a:t>
            </a:r>
          </a:p>
          <a:p>
            <a:r>
              <a:rPr lang="en-US" altLang="en-US" sz="2400" i="1" dirty="0"/>
              <a:t>Also consider the information you found previously.</a:t>
            </a:r>
          </a:p>
          <a:p>
            <a:pPr marL="64008" indent="0">
              <a:buNone/>
            </a:pPr>
            <a:endParaRPr lang="en-US" altLang="en-US" sz="1000" dirty="0"/>
          </a:p>
          <a:p>
            <a:r>
              <a:rPr lang="en-US" altLang="en-US" sz="2400" dirty="0"/>
              <a:t>How many 2-point baskets and how many 3-point baskets did each team make?</a:t>
            </a:r>
          </a:p>
          <a:p>
            <a:pPr lvl="1"/>
            <a:r>
              <a:rPr lang="en-US" altLang="en-US" sz="2200" dirty="0"/>
              <a:t>Thunder:</a:t>
            </a:r>
          </a:p>
          <a:p>
            <a:pPr lvl="1"/>
            <a:r>
              <a:rPr lang="en-US" altLang="en-US" sz="2200" dirty="0"/>
              <a:t>Timberwolves:</a:t>
            </a:r>
          </a:p>
        </p:txBody>
      </p:sp>
      <p:pic>
        <p:nvPicPr>
          <p:cNvPr id="9" name="Graphic 8" descr="Basketball Hoop outline">
            <a:extLst>
              <a:ext uri="{FF2B5EF4-FFF2-40B4-BE49-F238E27FC236}">
                <a16:creationId xmlns:a16="http://schemas.microsoft.com/office/drawing/2014/main" id="{F19ED1A0-2397-03C5-ADD9-D645DD593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4370" y="274638"/>
            <a:ext cx="1245306" cy="124530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4FC5F42-A4CC-15AF-FE3B-08266AFD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5554" y="4011788"/>
            <a:ext cx="5506861" cy="97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en-US" altLang="en-US" sz="2200" dirty="0"/>
              <a:t>2-point Baskets: ___     3-point Baskets: ___</a:t>
            </a:r>
          </a:p>
          <a:p>
            <a:pPr marL="64008" indent="0">
              <a:buNone/>
            </a:pPr>
            <a:r>
              <a:rPr lang="en-US" altLang="en-US" sz="2200" dirty="0"/>
              <a:t>2-point Baskets: ___     3-point Baskets: ___</a:t>
            </a:r>
          </a:p>
        </p:txBody>
      </p:sp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A8ED4C48-024A-2CF4-3183-05C74D0162B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8242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>
          <a:extLst>
            <a:ext uri="{FF2B5EF4-FFF2-40B4-BE49-F238E27FC236}">
              <a16:creationId xmlns:a16="http://schemas.microsoft.com/office/drawing/2014/main" id="{A8E37987-7F6E-B0B3-4FD6-59D00879D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B00199-E538-2716-0522-DAD5C8DBB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084241"/>
              </p:ext>
            </p:extLst>
          </p:nvPr>
        </p:nvGraphicFramePr>
        <p:xfrm>
          <a:off x="628650" y="1370013"/>
          <a:ext cx="7886700" cy="3262312"/>
        </p:xfrm>
        <a:graphic>
          <a:graphicData uri="http://schemas.openxmlformats.org/drawingml/2006/table">
            <a:tbl>
              <a:tblPr firstRow="1" bandRow="1">
                <a:tableStyleId>{BEDF182F-1DE7-4F13-8AA3-002D9E3B458A}</a:tableStyleId>
              </a:tblPr>
              <a:tblGrid>
                <a:gridCol w="4705350">
                  <a:extLst>
                    <a:ext uri="{9D8B030D-6E8A-4147-A177-3AD203B41FA5}">
                      <a16:colId xmlns:a16="http://schemas.microsoft.com/office/drawing/2014/main" val="583032926"/>
                    </a:ext>
                  </a:extLst>
                </a:gridCol>
                <a:gridCol w="3181350">
                  <a:extLst>
                    <a:ext uri="{9D8B030D-6E8A-4147-A177-3AD203B41FA5}">
                      <a16:colId xmlns:a16="http://schemas.microsoft.com/office/drawing/2014/main" val="442961520"/>
                    </a:ext>
                  </a:extLst>
                </a:gridCol>
              </a:tblGrid>
              <a:tr h="1631156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3"/>
                          </a:solidFill>
                          <a:latin typeface="+mj-lt"/>
                        </a:rPr>
                        <a:t>Equations</a:t>
                      </a:r>
                    </a:p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69          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c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24</a:t>
                      </a:r>
                    </a:p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+ 1</a:t>
                      </a:r>
                    </a:p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120 = 16 + 2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+ 3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118 = 12 + 2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+ 3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sz="2000" dirty="0">
                        <a:latin typeface="+mj-lt"/>
                      </a:endParaRPr>
                    </a:p>
                    <a:p>
                      <a:pPr marL="457200" indent="-393192" algn="l" rtl="0" eaLnBrk="1" fontAlgn="base" hangingPunct="1">
                        <a:spcBef>
                          <a:spcPts val="520"/>
                        </a:spcBef>
                        <a:spcAft>
                          <a:spcPct val="0"/>
                        </a:spcAft>
                        <a:buClr>
                          <a:srgbClr val="971D20"/>
                        </a:buClr>
                        <a:buSzPct val="100000"/>
                        <a:buFont typeface="System Font Regular"/>
                        <a:buChar char="●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The Thunder made 34 two-point baskets and 12 three-point baskets in total.</a:t>
                      </a:r>
                    </a:p>
                    <a:p>
                      <a:pPr marL="457200" indent="-393192" algn="l" rtl="0" eaLnBrk="1" fontAlgn="base" hangingPunct="1">
                        <a:spcBef>
                          <a:spcPts val="520"/>
                        </a:spcBef>
                        <a:spcAft>
                          <a:spcPct val="0"/>
                        </a:spcAft>
                        <a:buClr>
                          <a:srgbClr val="971D20"/>
                        </a:buClr>
                        <a:buSzPct val="100000"/>
                        <a:buFont typeface="System Font Regular"/>
                        <a:buChar char="●"/>
                      </a:pPr>
                      <a:endParaRPr lang="en-US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457200" indent="-393192" algn="l" rtl="0" eaLnBrk="1" fontAlgn="base" hangingPunct="1">
                        <a:spcBef>
                          <a:spcPts val="520"/>
                        </a:spcBef>
                        <a:spcAft>
                          <a:spcPct val="0"/>
                        </a:spcAft>
                        <a:buClr>
                          <a:srgbClr val="971D20"/>
                        </a:buClr>
                        <a:buSzPct val="100000"/>
                        <a:buFont typeface="System Font Regular"/>
                        <a:buChar char="●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The Timberwolves made 35 two-pointers and 12 three-pointers.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51140"/>
                  </a:ext>
                </a:extLst>
              </a:tr>
              <a:tr h="1631156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3"/>
                          </a:solidFill>
                          <a:latin typeface="+mj-lt"/>
                        </a:rPr>
                        <a:t>Variables</a:t>
                      </a:r>
                    </a:p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   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 Thunder’s number of 2-pointers</a:t>
                      </a:r>
                    </a:p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   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 Timberwolves’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j-lt"/>
                          <a:ea typeface="Arial"/>
                          <a:cs typeface="Arial"/>
                        </a:rPr>
                        <a:t> number of 2-pointers</a:t>
                      </a:r>
                    </a:p>
                    <a:p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j-lt"/>
                          <a:ea typeface="Arial"/>
                          <a:cs typeface="Arial"/>
                        </a:rPr>
                        <a:t>   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j-lt"/>
                          <a:ea typeface="Arial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j-lt"/>
                          <a:ea typeface="Arial"/>
                          <a:cs typeface="Arial"/>
                        </a:rPr>
                        <a:t> Thunders’ number of 3-pointers</a:t>
                      </a:r>
                    </a:p>
                    <a:p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j-lt"/>
                          <a:ea typeface="Arial"/>
                          <a:cs typeface="Arial"/>
                        </a:rPr>
                        <a:t>   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j-lt"/>
                          <a:ea typeface="Arial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j-lt"/>
                          <a:ea typeface="Arial"/>
                          <a:cs typeface="Arial"/>
                        </a:rPr>
                        <a:t> Timberwolves’ number of 3-pointers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34260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10CE29F-4057-2290-E5B8-520C6CB33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Team Baskets</a:t>
            </a:r>
          </a:p>
        </p:txBody>
      </p:sp>
      <p:pic>
        <p:nvPicPr>
          <p:cNvPr id="5" name="Graphic 4" descr="Basketball Hoop outline">
            <a:extLst>
              <a:ext uri="{FF2B5EF4-FFF2-40B4-BE49-F238E27FC236}">
                <a16:creationId xmlns:a16="http://schemas.microsoft.com/office/drawing/2014/main" id="{20137525-4EF3-4FAC-F6EA-1ED3674AC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4370" y="274638"/>
            <a:ext cx="1245306" cy="1245306"/>
          </a:xfrm>
          <a:prstGeom prst="rect">
            <a:avLst/>
          </a:prstGeom>
        </p:spPr>
      </p:pic>
      <p:pic>
        <p:nvPicPr>
          <p:cNvPr id="6" name="Google Shape;29;p7" title="k20center-logo-variations_K20 - Bug Color.png">
            <a:extLst>
              <a:ext uri="{FF2B5EF4-FFF2-40B4-BE49-F238E27FC236}">
                <a16:creationId xmlns:a16="http://schemas.microsoft.com/office/drawing/2014/main" id="{D383335F-B992-19BA-169F-5227F6255C1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651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3A177-7BF3-75E9-96E5-B245D5292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F48F2-7FDC-D55D-45E2-8F13CA93D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Create Your Own Scenario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21F8AC3E-5323-606D-CCD9-E670887CCD3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buFont typeface="+mj-lt"/>
              <a:buAutoNum type="arabicParenR"/>
            </a:pPr>
            <a:r>
              <a:rPr lang="en" dirty="0"/>
              <a:t>It’s now your turn to create the</a:t>
            </a:r>
            <a:br>
              <a:rPr lang="en" dirty="0"/>
            </a:br>
            <a:r>
              <a:rPr lang="en" dirty="0"/>
              <a:t>math problem! Create your own</a:t>
            </a:r>
            <a:br>
              <a:rPr lang="en" dirty="0"/>
            </a:br>
            <a:r>
              <a:rPr lang="en" dirty="0"/>
              <a:t>scenario for a system of equations</a:t>
            </a:r>
            <a:br>
              <a:rPr lang="en" dirty="0"/>
            </a:br>
            <a:r>
              <a:rPr lang="en" dirty="0"/>
              <a:t>problem </a:t>
            </a:r>
            <a:r>
              <a:rPr lang="en" b="1" i="1" dirty="0">
                <a:solidFill>
                  <a:schemeClr val="accent2"/>
                </a:solidFill>
              </a:rPr>
              <a:t>that can be solved</a:t>
            </a:r>
            <a:r>
              <a:rPr lang="en" dirty="0"/>
              <a:t>.</a:t>
            </a:r>
          </a:p>
          <a:p>
            <a:pPr marL="578358" indent="-514350">
              <a:buFont typeface="+mj-lt"/>
              <a:buAutoNum type="arabicParenR"/>
            </a:pPr>
            <a:r>
              <a:rPr lang="en" dirty="0"/>
              <a:t>Complete the sections of your handout to create an answer key for your scenario.</a:t>
            </a:r>
          </a:p>
          <a:p>
            <a:pPr marL="578358" indent="-514350">
              <a:buFont typeface="+mj-lt"/>
              <a:buAutoNum type="arabicParenR"/>
            </a:pPr>
            <a:r>
              <a:rPr lang="en" dirty="0"/>
              <a:t>Then write the scenario only (not the equations or solution) on your poster paper.</a:t>
            </a:r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FF379A-1746-4C3A-C799-18C94E087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808" y="511175"/>
            <a:ext cx="2684542" cy="181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96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0503E-825B-14F2-5095-C234449A4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59130-721F-C8F0-8A4B-F912F2C66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Gallery Walk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609E85C-851C-6010-5652-BBA22137935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buFont typeface="+mj-lt"/>
              <a:buAutoNum type="arabicParenR"/>
            </a:pPr>
            <a:r>
              <a:rPr lang="en-US" altLang="en-US" dirty="0"/>
              <a:t>Take your notebook and visit</a:t>
            </a:r>
            <a:br>
              <a:rPr lang="en-US" altLang="en-US" dirty="0"/>
            </a:br>
            <a:r>
              <a:rPr lang="en-US" altLang="en-US" dirty="0"/>
              <a:t>your classmates’ problems.</a:t>
            </a:r>
          </a:p>
          <a:p>
            <a:pPr marL="578358" indent="-514350">
              <a:buFont typeface="+mj-lt"/>
              <a:buAutoNum type="arabicParenR"/>
            </a:pPr>
            <a:r>
              <a:rPr lang="en-US" altLang="en-US" dirty="0"/>
              <a:t>Write down the system of equations for each problem in your notebook.</a:t>
            </a:r>
          </a:p>
          <a:p>
            <a:pPr marL="578358" indent="-514350">
              <a:buFont typeface="+mj-lt"/>
              <a:buAutoNum type="arabicParenR"/>
            </a:pPr>
            <a:r>
              <a:rPr lang="en-US" altLang="en-US" dirty="0"/>
              <a:t>Solve each system of equations.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EF76BD-9DC6-A294-4FB5-8538A0927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205" y="511175"/>
            <a:ext cx="2731591" cy="138177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247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97E2-88CE-452F-3FF8-96EE085A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</a:t>
            </a:r>
            <a:br>
              <a:rPr lang="en-US" dirty="0"/>
            </a:br>
            <a:r>
              <a:rPr lang="en-US" dirty="0"/>
              <a:t>Numbers Game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F57AB-21DC-21E2-F0B4-543CF54F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Systems of Equations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A9CE501F-ECB1-9E90-9382-8F0363093F5F}"/>
              </a:ext>
            </a:extLst>
          </p:cNvPr>
          <p:cNvSpPr/>
          <p:nvPr/>
        </p:nvSpPr>
        <p:spPr>
          <a:xfrm>
            <a:off x="647355" y="1312133"/>
            <a:ext cx="2922311" cy="2519234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6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1C1DB67A-4418-8D73-6089-D989CE67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</a:t>
            </a:r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F01DC99E-0FC2-0634-50E3-61298274249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How can systems of equations be used in real-world situations?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 rtlCol="0">
            <a:normAutofit/>
          </a:bodyPr>
          <a:lstStyle/>
          <a:p>
            <a:pPr marL="64008" indent="0" fontAlgn="auto">
              <a:spcAft>
                <a:spcPts val="0"/>
              </a:spcAft>
              <a:buNone/>
              <a:defRPr/>
            </a:pPr>
            <a:r>
              <a:rPr lang="en-US" dirty="0"/>
              <a:t>Solve real-world problems using systems of equations.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822456" y="4688586"/>
            <a:ext cx="7499088" cy="454913"/>
          </a:xfrm>
        </p:spPr>
        <p:txBody>
          <a:bodyPr/>
          <a:lstStyle/>
          <a:p>
            <a:pPr marL="64008" indent="0" algn="ctr">
              <a:buNone/>
            </a:pPr>
            <a:r>
              <a:rPr lang="en-US" altLang="en-US" sz="1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Timberwolves vs OKC Thunder Full Game Highlights | 2021 NBA Season</a:t>
            </a:r>
            <a:endParaRPr lang="en-US" altLang="en-US" sz="1800" dirty="0">
              <a:solidFill>
                <a:schemeClr val="accent1"/>
              </a:solidFill>
            </a:endParaRPr>
          </a:p>
        </p:txBody>
      </p:sp>
      <p:pic>
        <p:nvPicPr>
          <p:cNvPr id="3" name="Online Media 2" title="TIMBERWOLVES vs OKC THUNDER FULL GAME HIGHLIGHTS | 2021 NBA SEASON">
            <a:hlinkClick r:id="" action="ppaction://media"/>
            <a:extLst>
              <a:ext uri="{FF2B5EF4-FFF2-40B4-BE49-F238E27FC236}">
                <a16:creationId xmlns:a16="http://schemas.microsoft.com/office/drawing/2014/main" id="{CEEA3F4B-E2C6-CE0A-8F1B-76509A083F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22456" y="454914"/>
            <a:ext cx="7499088" cy="4233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91BE4-A0B9-3F7C-AE55-C9C7553AD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185D-109B-5DE9-96A2-0AEC514A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Timberwolves vs. Thunder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B20C739-3B54-EC2B-87CF-75193A9BCF4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What did you notice about the game?</a:t>
            </a:r>
          </a:p>
          <a:p>
            <a:r>
              <a:rPr lang="en-US" altLang="en-US" dirty="0"/>
              <a:t>What statistics are measured in a basketball game?</a:t>
            </a:r>
          </a:p>
          <a:p>
            <a:r>
              <a:rPr lang="en-US" altLang="en-US" dirty="0"/>
              <a:t>If you did not know each team’s final score,</a:t>
            </a:r>
            <a:br>
              <a:rPr lang="en-US" altLang="en-US" dirty="0"/>
            </a:br>
            <a:r>
              <a:rPr lang="en-US" altLang="en-US" dirty="0"/>
              <a:t>what information or statistics could you use to</a:t>
            </a:r>
            <a:br>
              <a:rPr lang="en-US" altLang="en-US" dirty="0"/>
            </a:br>
            <a:r>
              <a:rPr lang="en-US" altLang="en-US" dirty="0"/>
              <a:t>figure it out?</a:t>
            </a:r>
          </a:p>
        </p:txBody>
      </p:sp>
    </p:spTree>
    <p:extLst>
      <p:ext uri="{BB962C8B-B14F-4D97-AF65-F5344CB8AC3E}">
        <p14:creationId xmlns:p14="http://schemas.microsoft.com/office/powerpoint/2010/main" val="88387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E8BBE-0362-083E-D498-28C1BDEA2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93A258-7E57-A9DF-65A8-B1CA5220AFA6}"/>
              </a:ext>
            </a:extLst>
          </p:cNvPr>
          <p:cNvSpPr/>
          <p:nvPr/>
        </p:nvSpPr>
        <p:spPr>
          <a:xfrm>
            <a:off x="1" y="3258341"/>
            <a:ext cx="9144000" cy="1892300"/>
          </a:xfrm>
          <a:prstGeom prst="rect">
            <a:avLst/>
          </a:prstGeom>
          <a:solidFill>
            <a:srgbClr val="CBDEE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32866-D131-B7A6-3974-93A811DA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Team Scores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144E9D9A-9718-B1E7-DF55-27F49A795B8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Together the Timberwolves and Thunder scored</a:t>
            </a:r>
            <a:br>
              <a:rPr lang="en-US" altLang="en-US" dirty="0"/>
            </a:br>
            <a:r>
              <a:rPr lang="en-US" altLang="en-US" dirty="0"/>
              <a:t>238 points.</a:t>
            </a:r>
          </a:p>
          <a:p>
            <a:r>
              <a:rPr lang="en-US" altLang="en-US" dirty="0"/>
              <a:t>The Thunder scored 2 more points than the</a:t>
            </a:r>
            <a:br>
              <a:rPr lang="en-US" altLang="en-US" dirty="0"/>
            </a:br>
            <a:r>
              <a:rPr lang="en-US" altLang="en-US" dirty="0"/>
              <a:t>Timberwolves did.</a:t>
            </a:r>
          </a:p>
          <a:p>
            <a:endParaRPr lang="en-US" altLang="en-US" dirty="0"/>
          </a:p>
          <a:p>
            <a:r>
              <a:rPr lang="en-US" altLang="en-US" dirty="0"/>
              <a:t>What was the final score for each team?</a:t>
            </a:r>
          </a:p>
          <a:p>
            <a:pPr lvl="1"/>
            <a:r>
              <a:rPr lang="en-US" altLang="en-US" dirty="0"/>
              <a:t>Thunder’s Score: ___</a:t>
            </a:r>
          </a:p>
          <a:p>
            <a:pPr lvl="1"/>
            <a:r>
              <a:rPr lang="en-US" altLang="en-US" dirty="0"/>
              <a:t>Timberwolves’ Score: ___</a:t>
            </a:r>
          </a:p>
        </p:txBody>
      </p:sp>
      <p:pic>
        <p:nvPicPr>
          <p:cNvPr id="9" name="Graphic 8" descr="Basketball Hoop outline">
            <a:extLst>
              <a:ext uri="{FF2B5EF4-FFF2-40B4-BE49-F238E27FC236}">
                <a16:creationId xmlns:a16="http://schemas.microsoft.com/office/drawing/2014/main" id="{B4E24B5F-0007-47B5-9135-CE7617DDB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4370" y="274638"/>
            <a:ext cx="1245306" cy="1245306"/>
          </a:xfrm>
          <a:prstGeom prst="rect">
            <a:avLst/>
          </a:prstGeom>
        </p:spPr>
      </p:pic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F3F09A3-E020-EA3F-AF0F-4759925B73B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3760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>
          <a:extLst>
            <a:ext uri="{FF2B5EF4-FFF2-40B4-BE49-F238E27FC236}">
              <a16:creationId xmlns:a16="http://schemas.microsoft.com/office/drawing/2014/main" id="{A8791430-3C94-4CE3-29B9-ADE8DE5E1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9F2005-C029-CBDC-A0B8-23E9FD28A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863219"/>
              </p:ext>
            </p:extLst>
          </p:nvPr>
        </p:nvGraphicFramePr>
        <p:xfrm>
          <a:off x="628650" y="1370013"/>
          <a:ext cx="7886700" cy="3262312"/>
        </p:xfrm>
        <a:graphic>
          <a:graphicData uri="http://schemas.openxmlformats.org/drawingml/2006/table">
            <a:tbl>
              <a:tblPr firstRow="1" bandRow="1">
                <a:tableStyleId>{BEDF182F-1DE7-4F13-8AA3-002D9E3B458A}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58303292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442961520"/>
                    </a:ext>
                  </a:extLst>
                </a:gridCol>
              </a:tblGrid>
              <a:tr h="1631156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3"/>
                          </a:solidFill>
                          <a:latin typeface="+mj-lt"/>
                        </a:rPr>
                        <a:t>Equations</a:t>
                      </a:r>
                    </a:p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238</a:t>
                      </a:r>
                    </a:p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+ 2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sz="2000" dirty="0">
                        <a:latin typeface="+mj-lt"/>
                      </a:endParaRPr>
                    </a:p>
                    <a:p>
                      <a:endParaRPr lang="en-US" sz="2000" dirty="0">
                        <a:latin typeface="+mj-lt"/>
                      </a:endParaRPr>
                    </a:p>
                    <a:p>
                      <a:pPr marL="457200" indent="-393192" algn="l" rtl="0" eaLnBrk="1" fontAlgn="base" hangingPunct="1">
                        <a:spcBef>
                          <a:spcPts val="520"/>
                        </a:spcBef>
                        <a:spcAft>
                          <a:spcPct val="0"/>
                        </a:spcAft>
                        <a:buClr>
                          <a:srgbClr val="971D20"/>
                        </a:buClr>
                        <a:buSzPct val="100000"/>
                        <a:buFont typeface="System Font Regular"/>
                        <a:buChar char="●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The Thunder scored a total of 120 points.</a:t>
                      </a:r>
                    </a:p>
                    <a:p>
                      <a:pPr marL="457200" indent="-393192" algn="l" rtl="0" eaLnBrk="1" fontAlgn="base" hangingPunct="1">
                        <a:spcBef>
                          <a:spcPts val="520"/>
                        </a:spcBef>
                        <a:spcAft>
                          <a:spcPct val="0"/>
                        </a:spcAft>
                        <a:buClr>
                          <a:srgbClr val="971D20"/>
                        </a:buClr>
                        <a:buSzPct val="100000"/>
                        <a:buFont typeface="System Font Regular"/>
                        <a:buChar char="●"/>
                      </a:pPr>
                      <a:endParaRPr lang="en-US" sz="20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457200" indent="-393192" algn="l" rtl="0" eaLnBrk="1" fontAlgn="base" hangingPunct="1">
                        <a:spcBef>
                          <a:spcPts val="520"/>
                        </a:spcBef>
                        <a:spcAft>
                          <a:spcPct val="0"/>
                        </a:spcAft>
                        <a:buClr>
                          <a:srgbClr val="971D20"/>
                        </a:buClr>
                        <a:buSzPct val="100000"/>
                        <a:buFont typeface="System Font Regular"/>
                        <a:buChar char="●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The Timberwolves scored a total of 118 points.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51140"/>
                  </a:ext>
                </a:extLst>
              </a:tr>
              <a:tr h="1631156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3"/>
                          </a:solidFill>
                          <a:latin typeface="+mj-lt"/>
                        </a:rPr>
                        <a:t>Variables</a:t>
                      </a:r>
                    </a:p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   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 Thunder’s point total</a:t>
                      </a:r>
                    </a:p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   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 Timberwolves’ point total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34260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AFD1C73-67C7-87F4-053F-4327837C7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Team Scores</a:t>
            </a:r>
          </a:p>
        </p:txBody>
      </p:sp>
      <p:pic>
        <p:nvPicPr>
          <p:cNvPr id="5" name="Graphic 4" descr="Basketball Hoop outline">
            <a:extLst>
              <a:ext uri="{FF2B5EF4-FFF2-40B4-BE49-F238E27FC236}">
                <a16:creationId xmlns:a16="http://schemas.microsoft.com/office/drawing/2014/main" id="{E8F2C01D-7772-C93C-DD2F-E2A0559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4370" y="274638"/>
            <a:ext cx="1245306" cy="1245306"/>
          </a:xfrm>
          <a:prstGeom prst="rect">
            <a:avLst/>
          </a:prstGeom>
        </p:spPr>
      </p:pic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FD27A48A-95F4-DDE4-2B33-BD8E0559268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036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30FAC8-BBB5-32AA-761D-4EB4D17C3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496" y="1620078"/>
            <a:ext cx="3867150" cy="3002020"/>
          </a:xfrm>
        </p:spPr>
        <p:txBody>
          <a:bodyPr/>
          <a:lstStyle/>
          <a:p>
            <a:pPr marL="64008" indent="0">
              <a:buNone/>
            </a:pPr>
            <a:r>
              <a:rPr lang="en-US" dirty="0"/>
              <a:t>What else could we consider related to these scores?</a:t>
            </a:r>
            <a:endParaRPr lang="en-US" altLang="en-US" dirty="0"/>
          </a:p>
          <a:p>
            <a:pPr marL="64008" indent="0">
              <a:buNone/>
            </a:pP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77ED4F8-28E1-DDCE-8C98-76C5EF7797DD}"/>
              </a:ext>
            </a:extLst>
          </p:cNvPr>
          <p:cNvSpPr txBox="1">
            <a:spLocks/>
          </p:cNvSpPr>
          <p:nvPr/>
        </p:nvSpPr>
        <p:spPr>
          <a:xfrm>
            <a:off x="351496" y="616226"/>
            <a:ext cx="3867150" cy="652187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3"/>
                </a:solidFill>
              </a:rPr>
              <a:t>More Details?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Graphic 3" descr="Thought bubble outline">
            <a:extLst>
              <a:ext uri="{FF2B5EF4-FFF2-40B4-BE49-F238E27FC236}">
                <a16:creationId xmlns:a16="http://schemas.microsoft.com/office/drawing/2014/main" id="{345E8A1B-E0DE-B7FD-6F75-C4A6FDED8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0724" y="285751"/>
            <a:ext cx="4571999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093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3F377CD-BD54-4EE9-85A1-05F829661E3A}" vid="{1F52D11C-0B83-441F-8FE4-01963291AE78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3F377CD-BD54-4EE9-85A1-05F829661E3A}" vid="{3AFB9D0B-173C-474D-83BC-832CCB8D2969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712</TotalTime>
  <Words>704</Words>
  <Application>Microsoft Office PowerPoint</Application>
  <PresentationFormat>On-screen Show (16:9)</PresentationFormat>
  <Paragraphs>97</Paragraphs>
  <Slides>17</Slides>
  <Notes>4</Notes>
  <HiddenSlides>3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Aptos Display</vt:lpstr>
      <vt:lpstr>Arial</vt:lpstr>
      <vt:lpstr>Calibri</vt:lpstr>
      <vt:lpstr>Courier New</vt:lpstr>
      <vt:lpstr>System Font Regular</vt:lpstr>
      <vt:lpstr>Times New Roman</vt:lpstr>
      <vt:lpstr>Wingdings</vt:lpstr>
      <vt:lpstr>Custom Design</vt:lpstr>
      <vt:lpstr>1_Custom Design</vt:lpstr>
      <vt:lpstr>PowerPoint Presentation</vt:lpstr>
      <vt:lpstr>It’s a Numbers Game</vt:lpstr>
      <vt:lpstr>Essential Question</vt:lpstr>
      <vt:lpstr>Learning Objective</vt:lpstr>
      <vt:lpstr>PowerPoint Presentation</vt:lpstr>
      <vt:lpstr>Timberwolves vs. Thunder</vt:lpstr>
      <vt:lpstr>Team Scores</vt:lpstr>
      <vt:lpstr>Team Scores</vt:lpstr>
      <vt:lpstr>PowerPoint Presentation</vt:lpstr>
      <vt:lpstr>Overall Shooting From the Field</vt:lpstr>
      <vt:lpstr>Overall Shooting From the Field</vt:lpstr>
      <vt:lpstr>Overall Shooting From the Field</vt:lpstr>
      <vt:lpstr>PowerPoint Presentation</vt:lpstr>
      <vt:lpstr>Team Baskets</vt:lpstr>
      <vt:lpstr>Team Baskets</vt:lpstr>
      <vt:lpstr>Create Your Own Scenario</vt:lpstr>
      <vt:lpstr>Gallery Walk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It's a Numbers Game</dc:title>
  <dc:subject/>
  <dc:creator>K20 Center</dc:creator>
  <cp:keywords/>
  <dc:description/>
  <cp:lastModifiedBy>Eike, Michell L.</cp:lastModifiedBy>
  <cp:revision>4</cp:revision>
  <dcterms:created xsi:type="dcterms:W3CDTF">2026-01-13T13:28:20Z</dcterms:created>
  <dcterms:modified xsi:type="dcterms:W3CDTF">2026-03-04T21:24:51Z</dcterms:modified>
  <cp:category/>
</cp:coreProperties>
</file>