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2A17F4-2F03-4342-B715-17B857407E47}" v="25" dt="2021-04-15T15:18:03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.edu/sidedoor/ep-9-confronting-past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c584a7b8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c584a7b8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edc184fdb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cedc184fdb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edc184fdb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edc184fdb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Note to students that, if one of these elements is taken away or changed, there won’t be a flash point.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edc184fdb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edc184fdb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Image source: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https://www.si.edu/sidedoor/ep-9-confronting-past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f39e001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f39e001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dirty="0"/>
              <a:t>Myers, A. (2018). </a:t>
            </a:r>
            <a:r>
              <a:rPr lang="en-US" i="1" dirty="0"/>
              <a:t>Tulsa burning</a:t>
            </a:r>
            <a:r>
              <a:rPr lang="en-US" dirty="0"/>
              <a:t>. Oklahoma City, OK: The </a:t>
            </a:r>
            <a:r>
              <a:rPr lang="en-US" dirty="0" err="1"/>
              <a:t>RoadRunner</a:t>
            </a:r>
            <a:r>
              <a:rPr lang="en-US" dirty="0"/>
              <a:t> Press.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edc184fdb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edc184fdb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c745f3d9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c745f3d9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Play from 7:18-7:40, during which there the fire flares up after a poke or stick falling in. Ask students, </a:t>
            </a:r>
            <a:r>
              <a:rPr lang="en" b="1" dirty="0"/>
              <a:t>“what caused this sudden flash where the fame grew larger?”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Source: 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EJ Travels. (November 2015). Campfire, Stoking the Flames. </a:t>
            </a:r>
            <a:r>
              <a:rPr lang="en-US" b="0" i="1" dirty="0">
                <a:solidFill>
                  <a:srgbClr val="444444"/>
                </a:solidFill>
                <a:effectLst/>
                <a:latin typeface="Helvetica Neue"/>
              </a:rPr>
              <a:t>YouTube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. https://www.youtube.com/watch?v=GteLCF_1Ipc</a:t>
            </a:r>
            <a:endParaRPr b="1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edc184fdb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edc184fdb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edc184fdb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edc184fdb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edc184fdb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edc184fdb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can be a homework assignment to research, or you can talk through it with the class and find examples together.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Current Events: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Racial Profiling etc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Historical Events:  All of these events are part of 4th/5th grade standards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Boston Massacre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Indian Removal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Civil Rights Movement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edc184fdb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cedc184fdb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34275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1800"/>
            </a:lvl3pPr>
            <a:lvl4pPr marL="1828800" lvl="3" indent="-292100" algn="l">
              <a:spcBef>
                <a:spcPts val="300"/>
              </a:spcBef>
              <a:spcAft>
                <a:spcPts val="0"/>
              </a:spcAft>
              <a:buSzPts val="1000"/>
              <a:buChar char="⚫"/>
              <a:defRPr sz="1500"/>
            </a:lvl4pPr>
            <a:lvl5pPr marL="2286000" lvl="4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 sz="1400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34275" anchor="t" anchorCtr="0">
            <a:noAutofit/>
          </a:bodyPr>
          <a:lstStyle>
            <a:lvl1pPr marL="457200" lvl="0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11150" algn="l">
              <a:spcBef>
                <a:spcPts val="300"/>
              </a:spcBef>
              <a:spcAft>
                <a:spcPts val="0"/>
              </a:spcAft>
              <a:buSzPts val="1300"/>
              <a:buChar char="⚫"/>
              <a:defRPr sz="1500"/>
            </a:lvl2pPr>
            <a:lvl3pPr marL="1371600" lvl="2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 sz="14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SzPts val="800"/>
              <a:buChar char="⚫"/>
              <a:defRPr sz="12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SzPts val="800"/>
              <a:buChar char="⚫"/>
              <a:defRPr sz="1200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93700" algn="l">
              <a:spcBef>
                <a:spcPts val="50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3850" algn="l">
              <a:spcBef>
                <a:spcPts val="400"/>
              </a:spcBef>
              <a:spcAft>
                <a:spcPts val="0"/>
              </a:spcAft>
              <a:buSzPts val="1500"/>
              <a:buChar char="⚫"/>
              <a:defRPr/>
            </a:lvl2pPr>
            <a:lvl3pPr marL="1371600" lvl="2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3pPr>
            <a:lvl4pPr marL="1828800" lvl="3" indent="-292100" algn="l">
              <a:spcBef>
                <a:spcPts val="300"/>
              </a:spcBef>
              <a:spcAft>
                <a:spcPts val="0"/>
              </a:spcAft>
              <a:buSzPts val="1000"/>
              <a:buChar char="⚫"/>
              <a:defRPr/>
            </a:lvl4pPr>
            <a:lvl5pPr marL="2286000" lvl="4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 sz="1400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2"/>
          </p:nvPr>
        </p:nvSpPr>
        <p:spPr>
          <a:xfrm>
            <a:off x="4692274" y="1200151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93700" algn="l">
              <a:spcBef>
                <a:spcPts val="50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3850" algn="l">
              <a:spcBef>
                <a:spcPts val="400"/>
              </a:spcBef>
              <a:spcAft>
                <a:spcPts val="0"/>
              </a:spcAft>
              <a:buSzPts val="1500"/>
              <a:buChar char="⚫"/>
              <a:defRPr/>
            </a:lvl2pPr>
            <a:lvl3pPr marL="1371600" lvl="2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3pPr>
            <a:lvl4pPr marL="1828800" lvl="3" indent="-292100" algn="l">
              <a:spcBef>
                <a:spcPts val="300"/>
              </a:spcBef>
              <a:spcAft>
                <a:spcPts val="0"/>
              </a:spcAft>
              <a:buSzPts val="1000"/>
              <a:buChar char="⚫"/>
              <a:defRPr/>
            </a:lvl4pPr>
            <a:lvl5pPr marL="2286000" lvl="4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 sz="1400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3850" algn="l">
              <a:spcBef>
                <a:spcPts val="0"/>
              </a:spcBef>
              <a:spcAft>
                <a:spcPts val="0"/>
              </a:spcAft>
              <a:buSzPts val="1500"/>
              <a:buChar char="⚫"/>
              <a:defRPr/>
            </a:lvl2pPr>
            <a:lvl3pPr marL="1371600" lvl="2" indent="-298450" algn="l">
              <a:spcBef>
                <a:spcPts val="0"/>
              </a:spcBef>
              <a:spcAft>
                <a:spcPts val="0"/>
              </a:spcAft>
              <a:buSzPts val="1100"/>
              <a:buChar char="⚫"/>
              <a:defRPr/>
            </a:lvl3pPr>
            <a:lvl4pPr marL="1828800" lvl="3" indent="-292100" algn="l">
              <a:spcBef>
                <a:spcPts val="0"/>
              </a:spcBef>
              <a:spcAft>
                <a:spcPts val="0"/>
              </a:spcAft>
              <a:buSzPts val="1000"/>
              <a:buChar char="⚫"/>
              <a:defRPr/>
            </a:lvl4pPr>
            <a:lvl5pPr marL="2286000" lvl="4" indent="-292100" algn="l">
              <a:spcBef>
                <a:spcPts val="0"/>
              </a:spcBef>
              <a:spcAft>
                <a:spcPts val="0"/>
              </a:spcAft>
              <a:buSzPts val="1000"/>
              <a:buChar char="⚫"/>
              <a:defRPr/>
            </a:lvl5pPr>
            <a:lvl6pPr marL="2743200" lvl="5" indent="-298450" algn="l">
              <a:spcBef>
                <a:spcPts val="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2100" algn="l">
              <a:spcBef>
                <a:spcPts val="0"/>
              </a:spcBef>
              <a:spcAft>
                <a:spcPts val="0"/>
              </a:spcAft>
              <a:buSzPts val="100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8450" algn="l">
              <a:spcBef>
                <a:spcPts val="0"/>
              </a:spcBef>
              <a:spcAft>
                <a:spcPts val="0"/>
              </a:spcAft>
              <a:buSzPts val="110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3850" algn="l">
              <a:spcBef>
                <a:spcPts val="0"/>
              </a:spcBef>
              <a:spcAft>
                <a:spcPts val="0"/>
              </a:spcAft>
              <a:buSzPts val="1500"/>
              <a:buChar char="⚫"/>
              <a:defRPr/>
            </a:lvl2pPr>
            <a:lvl3pPr marL="1371600" lvl="2" indent="-298450" algn="l">
              <a:spcBef>
                <a:spcPts val="0"/>
              </a:spcBef>
              <a:spcAft>
                <a:spcPts val="0"/>
              </a:spcAft>
              <a:buSzPts val="1100"/>
              <a:buChar char="⚫"/>
              <a:defRPr/>
            </a:lvl3pPr>
            <a:lvl4pPr marL="1828800" lvl="3" indent="-292100" algn="l">
              <a:spcBef>
                <a:spcPts val="0"/>
              </a:spcBef>
              <a:spcAft>
                <a:spcPts val="0"/>
              </a:spcAft>
              <a:buSzPts val="1000"/>
              <a:buChar char="⚫"/>
              <a:defRPr/>
            </a:lvl4pPr>
            <a:lvl5pPr marL="2286000" lvl="4" indent="-292100" algn="l">
              <a:spcBef>
                <a:spcPts val="0"/>
              </a:spcBef>
              <a:spcAft>
                <a:spcPts val="0"/>
              </a:spcAft>
              <a:buSzPts val="1000"/>
              <a:buChar char="⚫"/>
              <a:defRPr/>
            </a:lvl5pPr>
            <a:lvl6pPr marL="2743200" lvl="5" indent="-298450" algn="l">
              <a:spcBef>
                <a:spcPts val="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2100" algn="l">
              <a:spcBef>
                <a:spcPts val="0"/>
              </a:spcBef>
              <a:spcAft>
                <a:spcPts val="0"/>
              </a:spcAft>
              <a:buSzPts val="100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8450" algn="l">
              <a:spcBef>
                <a:spcPts val="0"/>
              </a:spcBef>
              <a:spcAft>
                <a:spcPts val="0"/>
              </a:spcAft>
              <a:buSzPts val="110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3850" algn="l">
              <a:spcBef>
                <a:spcPts val="0"/>
              </a:spcBef>
              <a:spcAft>
                <a:spcPts val="0"/>
              </a:spcAft>
              <a:buSzPts val="1500"/>
              <a:buChar char="⚫"/>
              <a:defRPr/>
            </a:lvl2pPr>
            <a:lvl3pPr marL="1371600" lvl="2" indent="-298450" algn="l">
              <a:spcBef>
                <a:spcPts val="0"/>
              </a:spcBef>
              <a:spcAft>
                <a:spcPts val="0"/>
              </a:spcAft>
              <a:buSzPts val="1100"/>
              <a:buChar char="⚫"/>
              <a:defRPr/>
            </a:lvl3pPr>
            <a:lvl4pPr marL="1828800" lvl="3" indent="-292100" algn="l">
              <a:spcBef>
                <a:spcPts val="0"/>
              </a:spcBef>
              <a:spcAft>
                <a:spcPts val="0"/>
              </a:spcAft>
              <a:buSzPts val="1000"/>
              <a:buChar char="⚫"/>
              <a:defRPr/>
            </a:lvl4pPr>
            <a:lvl5pPr marL="2286000" lvl="4" indent="-292100" algn="l">
              <a:spcBef>
                <a:spcPts val="0"/>
              </a:spcBef>
              <a:spcAft>
                <a:spcPts val="0"/>
              </a:spcAft>
              <a:buSzPts val="1000"/>
              <a:buChar char="⚫"/>
              <a:defRPr/>
            </a:lvl5pPr>
            <a:lvl6pPr marL="2743200" lvl="5" indent="-298450" algn="l">
              <a:spcBef>
                <a:spcPts val="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2100" algn="l">
              <a:spcBef>
                <a:spcPts val="0"/>
              </a:spcBef>
              <a:spcAft>
                <a:spcPts val="0"/>
              </a:spcAft>
              <a:buSzPts val="100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8450" algn="l">
              <a:spcBef>
                <a:spcPts val="0"/>
              </a:spcBef>
              <a:spcAft>
                <a:spcPts val="0"/>
              </a:spcAft>
              <a:buSzPts val="110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34275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93700" rtl="0">
              <a:spcBef>
                <a:spcPts val="50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3850" rtl="0">
              <a:spcBef>
                <a:spcPts val="400"/>
              </a:spcBef>
              <a:spcAft>
                <a:spcPts val="0"/>
              </a:spcAft>
              <a:buSzPts val="1500"/>
              <a:buChar char="⚫"/>
              <a:defRPr/>
            </a:lvl2pPr>
            <a:lvl3pPr marL="1371600" lvl="2" indent="-298450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3pPr>
            <a:lvl4pPr marL="1828800" lvl="3" indent="-292100" rtl="0">
              <a:spcBef>
                <a:spcPts val="300"/>
              </a:spcBef>
              <a:spcAft>
                <a:spcPts val="0"/>
              </a:spcAft>
              <a:buSzPts val="1000"/>
              <a:buChar char="⚫"/>
              <a:defRPr/>
            </a:lvl4pPr>
            <a:lvl5pPr marL="2286000" lvl="4" indent="-292100" rtl="0">
              <a:spcBef>
                <a:spcPts val="300"/>
              </a:spcBef>
              <a:spcAft>
                <a:spcPts val="0"/>
              </a:spcAft>
              <a:buSzPts val="1000"/>
              <a:buChar char="⚫"/>
              <a:defRPr/>
            </a:lvl5pPr>
            <a:lvl6pPr marL="2743200" lvl="5" indent="-298450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2100" rtl="0">
              <a:spcBef>
                <a:spcPts val="200"/>
              </a:spcBef>
              <a:spcAft>
                <a:spcPts val="0"/>
              </a:spcAft>
              <a:buSzPts val="1000"/>
              <a:buChar char="⚫"/>
              <a:defRPr/>
            </a:lvl7pPr>
            <a:lvl8pPr marL="3657600" lvl="7" indent="-304800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298450" rtl="0">
              <a:spcBef>
                <a:spcPts val="2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93700" algn="l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2pPr>
            <a:lvl3pPr marL="1371600" lvl="2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/>
            </a:lvl3pPr>
            <a:lvl4pPr marL="1828800" lvl="3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/>
            </a:lvl4pPr>
            <a:lvl5pPr marL="2286000" lvl="4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0" rIns="34275" bIns="0" anchor="ctr" anchorCtr="0">
            <a:no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5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14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0" rIns="34275" bIns="0" anchor="ctr" anchorCtr="0">
            <a:no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5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14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34275" anchor="t" anchorCtr="0">
            <a:noAutofit/>
          </a:bodyPr>
          <a:lstStyle>
            <a:lvl1pPr marL="457200" lvl="0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11150" algn="l">
              <a:spcBef>
                <a:spcPts val="300"/>
              </a:spcBef>
              <a:spcAft>
                <a:spcPts val="0"/>
              </a:spcAft>
              <a:buSzPts val="1300"/>
              <a:buChar char="⚫"/>
              <a:defRPr sz="1500"/>
            </a:lvl2pPr>
            <a:lvl3pPr marL="1371600" lvl="2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 sz="14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SzPts val="800"/>
              <a:buChar char="⚫"/>
              <a:defRPr sz="12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SzPts val="800"/>
              <a:buChar char="⚫"/>
              <a:defRPr sz="1200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34275" anchor="t" anchorCtr="0">
            <a:noAutofit/>
          </a:bodyPr>
          <a:lstStyle>
            <a:lvl1pPr marL="457200" lvl="0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11150" algn="l">
              <a:spcBef>
                <a:spcPts val="300"/>
              </a:spcBef>
              <a:spcAft>
                <a:spcPts val="0"/>
              </a:spcAft>
              <a:buSzPts val="1300"/>
              <a:buChar char="⚫"/>
              <a:defRPr sz="1500"/>
            </a:lvl2pPr>
            <a:lvl3pPr marL="1371600" lvl="2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 sz="14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SzPts val="800"/>
              <a:buChar char="⚫"/>
              <a:defRPr sz="12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SzPts val="800"/>
              <a:buChar char="⚫"/>
              <a:defRPr sz="1200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3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13700" bIns="34275" anchor="t" anchorCtr="0">
            <a:noAutofit/>
          </a:bodyPr>
          <a:lstStyle>
            <a:lvl1pPr marR="38100" lvl="0" algn="l">
              <a:spcBef>
                <a:spcPts val="50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100">
                <a:solidFill>
                  <a:schemeClr val="lt1"/>
                </a:solidFill>
              </a:defRPr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2" name="Google Shape;3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3850" algn="l">
              <a:spcBef>
                <a:spcPts val="400"/>
              </a:spcBef>
              <a:spcAft>
                <a:spcPts val="0"/>
              </a:spcAft>
              <a:buSzPts val="1500"/>
              <a:buChar char="⚫"/>
              <a:defRPr sz="1800"/>
            </a:lvl2pPr>
            <a:lvl3pPr marL="1371600" lvl="2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500"/>
            </a:lvl3pPr>
            <a:lvl4pPr marL="1828800" lvl="3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 sz="1400"/>
            </a:lvl4pPr>
            <a:lvl5pPr marL="2286000" lvl="4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 sz="1400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3850" algn="l">
              <a:spcBef>
                <a:spcPts val="400"/>
              </a:spcBef>
              <a:spcAft>
                <a:spcPts val="0"/>
              </a:spcAft>
              <a:buSzPts val="1500"/>
              <a:buChar char="⚫"/>
              <a:defRPr sz="1800"/>
            </a:lvl2pPr>
            <a:lvl3pPr marL="1371600" lvl="2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500"/>
            </a:lvl3pPr>
            <a:lvl4pPr marL="1828800" lvl="3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 sz="1400"/>
            </a:lvl4pPr>
            <a:lvl5pPr marL="2286000" lvl="4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 sz="1400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9370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845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nstantia"/>
              <a:buChar char="•"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teLCF_1Ipc?t=43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34275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</a:t>
            </a:r>
            <a:endParaRPr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5DBCDD4-EA0D-4338-9A9C-295FB333B2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do we keep history from repeating itself?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>
            <a:spLocks noGrp="1"/>
          </p:cNvSpPr>
          <p:nvPr>
            <p:ph type="title"/>
          </p:nvPr>
        </p:nvSpPr>
        <p:spPr>
          <a:xfrm>
            <a:off x="311700" y="347066"/>
            <a:ext cx="8520600" cy="1504805"/>
          </a:xfrm>
          <a:prstGeom prst="rect">
            <a:avLst/>
          </a:prstGeom>
        </p:spPr>
        <p:txBody>
          <a:bodyPr spcFirstLastPara="1" wrap="square" lIns="0" tIns="34275" rIns="0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200" dirty="0"/>
              <a:t>Why is it important to identify flash points? What contributed to flash points in historical events?</a:t>
            </a:r>
            <a:endParaRPr sz="3200" dirty="0"/>
          </a:p>
        </p:txBody>
      </p:sp>
      <p:sp>
        <p:nvSpPr>
          <p:cNvPr id="140" name="Google Shape;140;p28"/>
          <p:cNvSpPr txBox="1"/>
          <p:nvPr/>
        </p:nvSpPr>
        <p:spPr>
          <a:xfrm>
            <a:off x="4163875" y="2658631"/>
            <a:ext cx="4223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 in time of perfect conditions = flash point of violence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8"/>
          <p:cNvSpPr/>
          <p:nvPr/>
        </p:nvSpPr>
        <p:spPr>
          <a:xfrm>
            <a:off x="4531591" y="2332650"/>
            <a:ext cx="597600" cy="4782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1B8B72E-AB04-4B14-90EB-AB29A5EA1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57" y="2110050"/>
            <a:ext cx="2363261" cy="236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141;p28">
            <a:extLst>
              <a:ext uri="{FF2B5EF4-FFF2-40B4-BE49-F238E27FC236}">
                <a16:creationId xmlns:a16="http://schemas.microsoft.com/office/drawing/2014/main" id="{EF63C063-C240-4F73-BF8D-746FDC6BE901}"/>
              </a:ext>
            </a:extLst>
          </p:cNvPr>
          <p:cNvSpPr/>
          <p:nvPr/>
        </p:nvSpPr>
        <p:spPr>
          <a:xfrm>
            <a:off x="1938987" y="4297117"/>
            <a:ext cx="597600" cy="4782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sp>
        <p:nvSpPr>
          <p:cNvPr id="14" name="Google Shape;141;p28">
            <a:extLst>
              <a:ext uri="{FF2B5EF4-FFF2-40B4-BE49-F238E27FC236}">
                <a16:creationId xmlns:a16="http://schemas.microsoft.com/office/drawing/2014/main" id="{1622936D-C884-4D1B-94D6-A3BD47238F6A}"/>
              </a:ext>
            </a:extLst>
          </p:cNvPr>
          <p:cNvSpPr/>
          <p:nvPr/>
        </p:nvSpPr>
        <p:spPr>
          <a:xfrm>
            <a:off x="910101" y="2608026"/>
            <a:ext cx="597600" cy="4782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sp>
        <p:nvSpPr>
          <p:cNvPr id="15" name="Google Shape;141;p28">
            <a:extLst>
              <a:ext uri="{FF2B5EF4-FFF2-40B4-BE49-F238E27FC236}">
                <a16:creationId xmlns:a16="http://schemas.microsoft.com/office/drawing/2014/main" id="{09371BE2-F21B-4287-B89B-C0D67004299E}"/>
              </a:ext>
            </a:extLst>
          </p:cNvPr>
          <p:cNvSpPr/>
          <p:nvPr/>
        </p:nvSpPr>
        <p:spPr>
          <a:xfrm>
            <a:off x="2933182" y="2608026"/>
            <a:ext cx="597600" cy="4782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ctrTitle"/>
          </p:nvPr>
        </p:nvSpPr>
        <p:spPr>
          <a:xfrm>
            <a:off x="547048" y="1534868"/>
            <a:ext cx="7197522" cy="2073764"/>
          </a:xfrm>
          <a:prstGeom prst="rect">
            <a:avLst/>
          </a:prstGeom>
        </p:spPr>
        <p:txBody>
          <a:bodyPr spcFirstLastPara="1" wrap="square" lIns="0" tIns="0" rIns="13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i="1" dirty="0"/>
              <a:t>Tulsa Burning:</a:t>
            </a:r>
            <a:br>
              <a:rPr lang="en" sz="4700" i="1" dirty="0"/>
            </a:br>
            <a:r>
              <a:rPr lang="en" sz="4700" dirty="0"/>
              <a:t>Flash Points of Change </a:t>
            </a:r>
            <a:endParaRPr sz="4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/>
              <a:t>The Tulsa Race Massacre</a:t>
            </a:r>
            <a:endParaRPr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34275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Notice, I Wonder</a:t>
            </a:r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</p:spPr>
        <p:txBody>
          <a:bodyPr spcFirstLastPara="1" wrap="square" lIns="68575" tIns="0" rIns="68575" bIns="34275" anchor="t" anchorCtr="0">
            <a:noAutofit/>
          </a:bodyPr>
          <a:lstStyle/>
          <a:p>
            <a:pPr marL="285750" indent="-285750">
              <a:lnSpc>
                <a:spcPct val="115000"/>
              </a:lnSpc>
              <a:spcBef>
                <a:spcPts val="1200"/>
              </a:spcBef>
              <a:buSzPct val="100000"/>
            </a:pPr>
            <a:r>
              <a:rPr lang="en-US" dirty="0"/>
              <a:t>Record in the “I Notice” column your observations about the cover.</a:t>
            </a:r>
          </a:p>
          <a:p>
            <a:pPr marL="285750" indent="-285750">
              <a:lnSpc>
                <a:spcPct val="115000"/>
              </a:lnSpc>
              <a:spcBef>
                <a:spcPts val="1200"/>
              </a:spcBef>
              <a:buSzPct val="100000"/>
            </a:pPr>
            <a:r>
              <a:rPr lang="en-US" dirty="0"/>
              <a:t>Record in the “I Wonder” column any questions you have about the cover.</a:t>
            </a:r>
            <a:endParaRPr dirty="0"/>
          </a:p>
        </p:txBody>
      </p:sp>
      <p:pic>
        <p:nvPicPr>
          <p:cNvPr id="3" name="Picture 2" descr="The cover of &quot;Tulsa Burning&quot; by Anna Myers">
            <a:extLst>
              <a:ext uri="{FF2B5EF4-FFF2-40B4-BE49-F238E27FC236}">
                <a16:creationId xmlns:a16="http://schemas.microsoft.com/office/drawing/2014/main" id="{DEA8CA60-1DD2-494B-B65F-B67C9C9AC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580" y="706196"/>
            <a:ext cx="2524451" cy="37311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13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</a:t>
            </a:r>
            <a:endParaRPr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ADD01200-4292-418D-BBF2-00903377B4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en-US" dirty="0"/>
              <a:t>What roles do </a:t>
            </a:r>
            <a:r>
              <a:rPr lang="en-US" b="1" dirty="0"/>
              <a:t>people</a:t>
            </a:r>
            <a:r>
              <a:rPr lang="en-US" dirty="0"/>
              <a:t>, </a:t>
            </a:r>
            <a:r>
              <a:rPr lang="en-US" b="1" dirty="0"/>
              <a:t>places</a:t>
            </a:r>
            <a:r>
              <a:rPr lang="en-US" dirty="0"/>
              <a:t>, and </a:t>
            </a:r>
            <a:r>
              <a:rPr lang="en-US" b="1" dirty="0"/>
              <a:t>power</a:t>
            </a:r>
            <a:r>
              <a:rPr lang="en-US" dirty="0"/>
              <a:t> play in historical events?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2" descr="IMG 7440&#10;11/15/15" title="Campfire, Stoking the Flam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6400" y="367050"/>
            <a:ext cx="5632000" cy="42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311700" y="945290"/>
            <a:ext cx="8520600" cy="572700"/>
          </a:xfrm>
          <a:prstGeom prst="rect">
            <a:avLst/>
          </a:prstGeom>
        </p:spPr>
        <p:txBody>
          <a:bodyPr spcFirstLastPara="1" wrap="square" lIns="0" tIns="34275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flash point is a moment in time when there is a rapid rise in the intensity of a fire.</a:t>
            </a:r>
            <a:endParaRPr dirty="0"/>
          </a:p>
        </p:txBody>
      </p:sp>
      <p:sp>
        <p:nvSpPr>
          <p:cNvPr id="100" name="Google Shape;100;p23"/>
          <p:cNvSpPr txBox="1"/>
          <p:nvPr/>
        </p:nvSpPr>
        <p:spPr>
          <a:xfrm>
            <a:off x="425400" y="1224650"/>
            <a:ext cx="80571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3"/>
          <p:cNvSpPr txBox="1"/>
          <p:nvPr/>
        </p:nvSpPr>
        <p:spPr>
          <a:xfrm>
            <a:off x="4163875" y="2467100"/>
            <a:ext cx="42234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 in time of perfect conditions = flash point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16FB406-7A0B-41F2-B58A-EF3800B1C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50" y="1722800"/>
            <a:ext cx="25685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34275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Tulsa Burning</a:t>
            </a:r>
            <a:r>
              <a:rPr lang="en" dirty="0"/>
              <a:t>: Flash Points of Change 3-2-1</a:t>
            </a:r>
            <a:endParaRPr dirty="0"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dirty="0"/>
              <a:t>A flash point is a rapid rise in the intensity of a fire.</a:t>
            </a:r>
            <a:endParaRPr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b="1" dirty="0"/>
              <a:t>3-2-1: How can the three Ps may cause a rapid change?</a:t>
            </a:r>
            <a:endParaRPr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3 emotions that might cause </a:t>
            </a:r>
            <a:r>
              <a:rPr lang="en-US" b="1" dirty="0"/>
              <a:t>people</a:t>
            </a:r>
            <a:r>
              <a:rPr lang="en-US" dirty="0"/>
              <a:t> to make a rapid change.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 events that might cause </a:t>
            </a:r>
            <a:r>
              <a:rPr lang="en-US" b="1" dirty="0"/>
              <a:t>places </a:t>
            </a:r>
            <a:r>
              <a:rPr lang="en-US" dirty="0"/>
              <a:t>to change rapidly.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 way/reason </a:t>
            </a:r>
            <a:r>
              <a:rPr lang="en-US" b="1" dirty="0"/>
              <a:t>power </a:t>
            </a:r>
            <a:r>
              <a:rPr lang="en-US" dirty="0"/>
              <a:t>may make a rapid change.</a:t>
            </a: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34275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620" i="1" dirty="0"/>
              <a:t>Tulsa Burning</a:t>
            </a:r>
            <a:r>
              <a:rPr lang="en" sz="3620" dirty="0"/>
              <a:t>: Flash Points of Change</a:t>
            </a:r>
            <a:endParaRPr sz="3620" dirty="0"/>
          </a:p>
        </p:txBody>
      </p:sp>
      <p:sp>
        <p:nvSpPr>
          <p:cNvPr id="116" name="Google Shape;116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What are some historical events that you have learned about where these conditions of people, places, and power built up to a sudden outburst like the flash point of a fire?</a:t>
            </a:r>
            <a:endParaRPr dirty="0"/>
          </a:p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People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Places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Power</a:t>
            </a:r>
            <a:endParaRPr dirty="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>
            <a:spLocks noGrp="1"/>
          </p:cNvSpPr>
          <p:nvPr>
            <p:ph type="title"/>
          </p:nvPr>
        </p:nvSpPr>
        <p:spPr>
          <a:xfrm>
            <a:off x="311700" y="1588025"/>
            <a:ext cx="8520600" cy="572700"/>
          </a:xfrm>
          <a:prstGeom prst="rect">
            <a:avLst/>
          </a:prstGeom>
        </p:spPr>
        <p:txBody>
          <a:bodyPr spcFirstLastPara="1" wrap="square" lIns="0" tIns="34275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/>
              <a:t>A flash point is also a serious situation or area that has the potential of erupting into sudden violence.</a:t>
            </a:r>
            <a:endParaRPr dirty="0"/>
          </a:p>
        </p:txBody>
      </p:sp>
      <p:sp>
        <p:nvSpPr>
          <p:cNvPr id="125" name="Google Shape;125;p26"/>
          <p:cNvSpPr txBox="1"/>
          <p:nvPr/>
        </p:nvSpPr>
        <p:spPr>
          <a:xfrm>
            <a:off x="4163875" y="2290076"/>
            <a:ext cx="4223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 in time of perfect conditions = flash point of violence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411EB7F-68D9-4F75-B6E7-E2CB98C7E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57" y="2110050"/>
            <a:ext cx="2363261" cy="236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5E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449</Words>
  <Application>Microsoft Macintosh PowerPoint</Application>
  <PresentationFormat>On-screen Show (16:9)</PresentationFormat>
  <Paragraphs>44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Noto Sans Symbols</vt:lpstr>
      <vt:lpstr>Calibri</vt:lpstr>
      <vt:lpstr>Arial</vt:lpstr>
      <vt:lpstr>Helvetica Neue</vt:lpstr>
      <vt:lpstr>Constantia</vt:lpstr>
      <vt:lpstr>Georgia</vt:lpstr>
      <vt:lpstr>5E theme</vt:lpstr>
      <vt:lpstr>PowerPoint Presentation</vt:lpstr>
      <vt:lpstr>Tulsa Burning: Flash Points of Change  The Tulsa Race Massacre</vt:lpstr>
      <vt:lpstr>I Notice, I Wonder</vt:lpstr>
      <vt:lpstr>Essential Question</vt:lpstr>
      <vt:lpstr>PowerPoint Presentation</vt:lpstr>
      <vt:lpstr>A flash point is a moment in time when there is a rapid rise in the intensity of a fire.</vt:lpstr>
      <vt:lpstr>Tulsa Burning: Flash Points of Change 3-2-1</vt:lpstr>
      <vt:lpstr>Tulsa Burning: Flash Points of Change</vt:lpstr>
      <vt:lpstr>A flash point is also a serious situation or area that has the potential of erupting into sudden violence.</vt:lpstr>
      <vt:lpstr>Essential Question</vt:lpstr>
      <vt:lpstr>Why is it important to identify flash points? What contributed to flash points in historical events?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Tulsa Burning: Flash Points of Change</dc:title>
  <dc:creator>k20center@ou.edu</dc:creator>
  <cp:lastModifiedBy>Hoang, Ada C.</cp:lastModifiedBy>
  <cp:revision>3</cp:revision>
  <dcterms:modified xsi:type="dcterms:W3CDTF">2021-04-15T19:17:13Z</dcterms:modified>
</cp:coreProperties>
</file>