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35"/>
  </p:notesMasterIdLst>
  <p:sldIdLst>
    <p:sldId id="256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83" r:id="rId26"/>
    <p:sldId id="278" r:id="rId27"/>
    <p:sldId id="286" r:id="rId28"/>
    <p:sldId id="287" r:id="rId29"/>
    <p:sldId id="288" r:id="rId30"/>
    <p:sldId id="289" r:id="rId31"/>
    <p:sldId id="291" r:id="rId32"/>
    <p:sldId id="292" r:id="rId33"/>
    <p:sldId id="293" r:id="rId3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iMEqY6iemMtdtXC3mXi4ZqgRT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6A9F6-799E-944B-8B8A-5C0D70EF69E2}" v="4" dt="2024-07-22T16:17:51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1"/>
    <p:restoredTop sz="70204" autoAdjust="0"/>
  </p:normalViewPr>
  <p:slideViewPr>
    <p:cSldViewPr snapToGrid="0">
      <p:cViewPr varScale="1">
        <p:scale>
          <a:sx n="117" d="100"/>
          <a:sy n="117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20" Type="http://schemas.openxmlformats.org/officeDocument/2006/relationships/slide" Target="slides/slide15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CE36A9F6-799E-944B-8B8A-5C0D70EF69E2}"/>
    <pc:docChg chg="undo custSel modSld">
      <pc:chgData name="Moharram, Jehanne" userId="85e21374-e6a7-4794-bfaa-d28b9d520c64" providerId="ADAL" clId="{CE36A9F6-799E-944B-8B8A-5C0D70EF69E2}" dt="2024-08-29T17:00:27.899" v="48" actId="20577"/>
      <pc:docMkLst>
        <pc:docMk/>
      </pc:docMkLst>
      <pc:sldChg chg="modSp mod">
        <pc:chgData name="Moharram, Jehanne" userId="85e21374-e6a7-4794-bfaa-d28b9d520c64" providerId="ADAL" clId="{CE36A9F6-799E-944B-8B8A-5C0D70EF69E2}" dt="2024-08-29T17:00:27.899" v="48" actId="20577"/>
        <pc:sldMkLst>
          <pc:docMk/>
          <pc:sldMk cId="1362057893" sldId="266"/>
        </pc:sldMkLst>
        <pc:spChg chg="mod">
          <ac:chgData name="Moharram, Jehanne" userId="85e21374-e6a7-4794-bfaa-d28b9d520c64" providerId="ADAL" clId="{CE36A9F6-799E-944B-8B8A-5C0D70EF69E2}" dt="2024-08-29T17:00:27.899" v="48" actId="20577"/>
          <ac:spMkLst>
            <pc:docMk/>
            <pc:sldMk cId="1362057893" sldId="266"/>
            <ac:spMk id="2" creationId="{954F8510-27AF-4C86-8624-96F2727E90B8}"/>
          </ac:spMkLst>
        </pc:spChg>
      </pc:sldChg>
      <pc:sldChg chg="addSp delSp modSp mod">
        <pc:chgData name="Moharram, Jehanne" userId="85e21374-e6a7-4794-bfaa-d28b9d520c64" providerId="ADAL" clId="{CE36A9F6-799E-944B-8B8A-5C0D70EF69E2}" dt="2024-07-22T16:18:03.760" v="40" actId="14100"/>
        <pc:sldMkLst>
          <pc:docMk/>
          <pc:sldMk cId="2600396520" sldId="289"/>
        </pc:sldMkLst>
        <pc:spChg chg="mod">
          <ac:chgData name="Moharram, Jehanne" userId="85e21374-e6a7-4794-bfaa-d28b9d520c64" providerId="ADAL" clId="{CE36A9F6-799E-944B-8B8A-5C0D70EF69E2}" dt="2024-07-22T16:10:27.847" v="15" actId="20577"/>
          <ac:spMkLst>
            <pc:docMk/>
            <pc:sldMk cId="2600396520" sldId="289"/>
            <ac:spMk id="2" creationId="{A6496D95-C5F7-483B-9B42-D58D5C4239A4}"/>
          </ac:spMkLst>
        </pc:spChg>
        <pc:spChg chg="mod">
          <ac:chgData name="Moharram, Jehanne" userId="85e21374-e6a7-4794-bfaa-d28b9d520c64" providerId="ADAL" clId="{CE36A9F6-799E-944B-8B8A-5C0D70EF69E2}" dt="2024-07-22T16:10:34.093" v="35" actId="20577"/>
          <ac:spMkLst>
            <pc:docMk/>
            <pc:sldMk cId="2600396520" sldId="289"/>
            <ac:spMk id="3" creationId="{5F0AC42F-9DC7-48B7-AA99-BCEB35196C8E}"/>
          </ac:spMkLst>
        </pc:spChg>
        <pc:picChg chg="add mod">
          <ac:chgData name="Moharram, Jehanne" userId="85e21374-e6a7-4794-bfaa-d28b9d520c64" providerId="ADAL" clId="{CE36A9F6-799E-944B-8B8A-5C0D70EF69E2}" dt="2024-07-22T16:18:03.760" v="40" actId="14100"/>
          <ac:picMkLst>
            <pc:docMk/>
            <pc:sldMk cId="2600396520" sldId="289"/>
            <ac:picMk id="5" creationId="{3735602F-8C49-9DE6-7C66-538B020EF61E}"/>
          </ac:picMkLst>
        </pc:picChg>
        <pc:picChg chg="del">
          <ac:chgData name="Moharram, Jehanne" userId="85e21374-e6a7-4794-bfaa-d28b9d520c64" providerId="ADAL" clId="{CE36A9F6-799E-944B-8B8A-5C0D70EF69E2}" dt="2024-07-22T16:16:53.173" v="36" actId="478"/>
          <ac:picMkLst>
            <pc:docMk/>
            <pc:sldMk cId="2600396520" sldId="289"/>
            <ac:picMk id="2050" creationId="{F399C5FF-41CB-48FB-9F1E-4FC092F306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2081.org/watch-the-fil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urt_Vonnegut_1972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Tuttle, C. &amp; </a:t>
            </a:r>
            <a:r>
              <a:rPr lang="en-US" dirty="0" err="1"/>
              <a:t>Halvorssen</a:t>
            </a:r>
            <a:r>
              <a:rPr lang="en-US" dirty="0"/>
              <a:t>, T. (2009). </a:t>
            </a:r>
            <a:r>
              <a:rPr lang="en-US" i="1" dirty="0"/>
              <a:t>2081 </a:t>
            </a:r>
            <a:r>
              <a:rPr lang="en-US" dirty="0"/>
              <a:t>[Video]. Moving Picture Institute and Passing Lane Films. </a:t>
            </a:r>
            <a:r>
              <a:rPr lang="en-US" dirty="0">
                <a:hlinkClick r:id="rId3"/>
              </a:rPr>
              <a:t>https://www.teaching2081.org/watch-the-film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8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WNET-TV/PBS. (2018, July 28).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Kurt Vonnegut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[Photograph].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https://commons.wikimedia.org/wiki/File:Kurt_Vonnegut_1972.jpg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JedmondFish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(2019, July 26). "Harrison Bergeron" Audiobook - Kurt Vonnegut Jr. [Audio]. YouTube. </a:t>
            </a:r>
            <a:r>
              <a:rPr lang="en-US" dirty="0"/>
              <a:t>https://www.youtube.com/watch?v=uP_YwwwIScU&amp;t=11s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0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n.d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 Why-lighting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Strategies.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https://learn.k20center.ou.edu/strategy/128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2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n.d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). Claim cards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</a:t>
            </a:r>
            <a:r>
              <a:rPr lang="en-US" dirty="0"/>
              <a:t> https://learn.k20center.ou.edu/strategy/160</a:t>
            </a:r>
          </a:p>
        </p:txBody>
      </p:sp>
    </p:spTree>
    <p:extLst>
      <p:ext uri="{BB962C8B-B14F-4D97-AF65-F5344CB8AC3E}">
        <p14:creationId xmlns:p14="http://schemas.microsoft.com/office/powerpoint/2010/main" val="149380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 Claim, evidence, reasoning. Strategies. </a:t>
            </a:r>
            <a:r>
              <a:rPr lang="en-US" b="0" i="0" u="none" strike="noStrike">
                <a:solidFill>
                  <a:srgbClr val="000000"/>
                </a:solidFill>
                <a:effectLst/>
                <a:hlinkClick r:id="rId3"/>
              </a:rPr>
              <a:t>https://learn.k20center.ou.edu/strategy/156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4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Commonlit</a:t>
            </a:r>
            <a:r>
              <a:rPr lang="en-US" dirty="0"/>
              <a:t> Inc. (2018, Mar 23). </a:t>
            </a:r>
            <a:r>
              <a:rPr lang="en-US" i="0" dirty="0"/>
              <a:t>What is equality? </a:t>
            </a:r>
            <a:r>
              <a:rPr lang="en-US" dirty="0"/>
              <a:t>[Video].YouTube. https://www.youtube.com/watch?v=z0sCJdhW5tU</a:t>
            </a:r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Four corners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 </a:t>
            </a:r>
            <a:r>
              <a:rPr lang="en-US" dirty="0"/>
              <a:t>https://learn.k20center.ou.edu/strategy/138</a:t>
            </a:r>
          </a:p>
        </p:txBody>
      </p:sp>
    </p:spTree>
    <p:extLst>
      <p:ext uri="{BB962C8B-B14F-4D97-AF65-F5344CB8AC3E}">
        <p14:creationId xmlns:p14="http://schemas.microsoft.com/office/powerpoint/2010/main" val="329560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I notice, I wonder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Strategies. </a:t>
            </a:r>
            <a:r>
              <a:rPr lang="en-US" dirty="0"/>
              <a:t>https://learn.k20center.ou.edu/strategy/180</a:t>
            </a:r>
          </a:p>
        </p:txBody>
      </p:sp>
    </p:spTree>
    <p:extLst>
      <p:ext uri="{BB962C8B-B14F-4D97-AF65-F5344CB8AC3E}">
        <p14:creationId xmlns:p14="http://schemas.microsoft.com/office/powerpoint/2010/main" val="124639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FindLaw. (n.d.). U. S. Constitutional amendments. </a:t>
            </a:r>
            <a:r>
              <a:rPr lang="en-US" dirty="0"/>
              <a:t>https://constitution.findlaw.com/amendments.html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_YwwwIScU&amp;t=11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uP_YwwwIScU&amp;t=11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084E-868F-4885-AB7D-146FE221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984BC-A134-49C7-BF29-FD314A76E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536219" cy="3231708"/>
          </a:xfrm>
        </p:spPr>
        <p:txBody>
          <a:bodyPr/>
          <a:lstStyle/>
          <a:p>
            <a:pPr marL="6350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your partner:</a:t>
            </a:r>
            <a:endParaRPr lang="en-US" b="0" dirty="0">
              <a:effectLst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through the current Amendments to the Constitution.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notice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yo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wonder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about the structure of the Amendments?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D8A5DC-D742-4BDB-AF79-24DABC93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1" y="1025211"/>
            <a:ext cx="3590223" cy="35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8510-27AF-4C86-8624-96F2727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</a:t>
            </a:r>
            <a:r>
              <a:rPr lang="en-US" b="1"/>
              <a:t>Wonder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0274-27BF-4916-877D-90907C40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26000" cy="3291840"/>
          </a:xfrm>
        </p:spPr>
        <p:txBody>
          <a:bodyPr>
            <a:normAutofit/>
          </a:bodyPr>
          <a:lstStyle/>
          <a:p>
            <a:r>
              <a:rPr lang="en-US" dirty="0"/>
              <a:t>Examine the structure of the 27 Amendments.  </a:t>
            </a:r>
          </a:p>
          <a:p>
            <a:r>
              <a:rPr lang="en-US" dirty="0"/>
              <a:t>What do you </a:t>
            </a:r>
            <a:r>
              <a:rPr lang="en-US" b="1" dirty="0"/>
              <a:t>notice</a:t>
            </a:r>
            <a:r>
              <a:rPr lang="en-US" dirty="0"/>
              <a:t>? </a:t>
            </a:r>
          </a:p>
          <a:p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  <a:p>
            <a:r>
              <a:rPr lang="en-US" dirty="0"/>
              <a:t>With your partner, write your responses on sticky notes.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7A02-3673-439D-8993-1F88326B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026" y="2843909"/>
            <a:ext cx="1306011" cy="1370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8A047-7CE4-48A7-8C44-1FC00D26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823" y="2158523"/>
            <a:ext cx="1306011" cy="13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635E-5455-4294-B00E-DF701B49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2081, An Adaptation of “Harrison Bergeron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6A135-61B0-4CB1-AFDF-16B61D31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57" y="1645920"/>
            <a:ext cx="7179739" cy="32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7D18-F448-4577-BDF4-6DA667EC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Kurt Vonnegut, Jr.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BC87-FCA1-4815-8FE1-7501B87A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876800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Born in Indiana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Studied chemistry, engineering, and anthropology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Fought in WWII and was taken prisoner by the Germans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Wrote </a:t>
            </a:r>
            <a:r>
              <a:rPr lang="en-US" sz="1800" b="0" i="1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Slaughterhouse-Five</a:t>
            </a:r>
            <a:endParaRPr lang="en-US" sz="1800" b="0" i="1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Known for dark humor, satire, and science fiction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1F3791D-D2BB-4A93-8B47-C52A9CC6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98" y="528066"/>
            <a:ext cx="233815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D2F4-EEDF-42C2-89D1-F9908C7A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“Harrison Bergeron” by Kurt Vonnegut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F881-F12D-4ECF-9EDE-B9172D70F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3975102" cy="3291840"/>
          </a:xfrm>
        </p:spPr>
        <p:txBody>
          <a:bodyPr/>
          <a:lstStyle/>
          <a:p>
            <a:r>
              <a:rPr lang="en-US" dirty="0"/>
              <a:t>Read the first few paragraphs of the text as you listen to the audio.  </a:t>
            </a:r>
          </a:p>
          <a:p>
            <a:r>
              <a:rPr lang="en-US" dirty="0"/>
              <a:t>Notice the sound effects used in this audio version.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7DA5D5-FCEB-48BB-88A4-0259E19CC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99" y="1694129"/>
            <a:ext cx="3051349" cy="28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816D94CE-0852-4139-AE6D-163A1BAF5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129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D44DE-C09F-4AB6-9410-269646DBDB03}"/>
              </a:ext>
            </a:extLst>
          </p:cNvPr>
          <p:cNvSpPr txBox="1"/>
          <p:nvPr/>
        </p:nvSpPr>
        <p:spPr>
          <a:xfrm>
            <a:off x="3146425" y="2417862"/>
            <a:ext cx="6292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9D2D8B-2D20-40DC-9715-76EE8AA8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606993"/>
            <a:ext cx="6924862" cy="39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0CFD-1300-4DE3-85F4-C776EF41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C2D52-BB0A-4DD5-B50F-0215A6C4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377267" cy="3291840"/>
          </a:xfrm>
        </p:spPr>
        <p:txBody>
          <a:bodyPr/>
          <a:lstStyle/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Highlight instances of unfairness and violations of rights in the story.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the margin include: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rights are specifically being taken away?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Is it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unfair for a government to take away citizen rights?</a:t>
            </a:r>
          </a:p>
          <a:p>
            <a:pPr marL="742950" lvl="1" indent="-285750" rtl="0" fontAlgn="base">
              <a:spcBef>
                <a:spcPts val="36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Why or why not?</a:t>
            </a:r>
            <a:endParaRPr lang="en-US" sz="900" b="0" i="0" u="none" strike="noStrike" dirty="0">
              <a:solidFill>
                <a:srgbClr val="DCBA25"/>
              </a:solidFill>
              <a:effectLst/>
              <a:latin typeface="Noto Sans Symbol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D239C7B-2928-40A8-866C-67B9B296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1495425"/>
            <a:ext cx="3386138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7B94-40CB-4125-84C1-1AC0DD66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Violations of rights?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E58E-9BC9-4EFB-A95D-02DE6FFFE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594600" cy="3291840"/>
          </a:xfrm>
        </p:spPr>
        <p:txBody>
          <a:bodyPr/>
          <a:lstStyle/>
          <a:p>
            <a:r>
              <a:rPr lang="en-US" dirty="0"/>
              <a:t>Resume audio presentation. </a:t>
            </a:r>
          </a:p>
          <a:p>
            <a:r>
              <a:rPr lang="en-US" dirty="0"/>
              <a:t>As you listen, think about the concept of “fairness.”</a:t>
            </a:r>
          </a:p>
          <a:p>
            <a:r>
              <a:rPr lang="en-US" dirty="0"/>
              <a:t>When you’ve completed the story, discuss the following questions: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Were the amendments good for the citizens?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basic human rights were violated to create a “truly equal” society?</a:t>
            </a:r>
          </a:p>
        </p:txBody>
      </p:sp>
    </p:spTree>
    <p:extLst>
      <p:ext uri="{BB962C8B-B14F-4D97-AF65-F5344CB8AC3E}">
        <p14:creationId xmlns:p14="http://schemas.microsoft.com/office/powerpoint/2010/main" val="455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C4E7-251F-4051-8150-95F13C68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Rights and Fairness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C90B-7306-4E0E-9EA8-4D58006F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51610"/>
            <a:ext cx="5240866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your copy of the story, highlight examples of unfairness and violations in the story.</a:t>
            </a:r>
          </a:p>
          <a:p>
            <a:r>
              <a:rPr lang="en-US" dirty="0"/>
              <a:t>Write in the margin your feelings about the two questions below: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rights are specifically being taken away?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Why is it unfair to take away rights in the effort to make everyone “equal?”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60889BF-D115-4FC3-808E-98B2A300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45" y="1451610"/>
            <a:ext cx="2731721" cy="251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 the amendments to the U.S. Constitution ensure all </a:t>
            </a:r>
          </a:p>
          <a:p>
            <a:r>
              <a:rPr lang="en-US" dirty="0"/>
              <a:t>people living in America are given the basic rights of </a:t>
            </a:r>
          </a:p>
          <a:p>
            <a:r>
              <a:rPr lang="en-US" dirty="0"/>
              <a:t>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Equally Unequal: “Harrison Bergeron” by Kurt Vonnegut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Equality, Fairness, and the Amendments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AC77-BFC5-4591-B29D-46B7DFA3F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en-US" b="1" dirty="0"/>
              <a:t>Claim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C30A-14CB-4B28-BD7F-3968A4A2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5698067" cy="3291840"/>
          </a:xfrm>
        </p:spPr>
        <p:txBody>
          <a:bodyPr>
            <a:normAutofit fontScale="92500" lnSpcReduction="10000"/>
          </a:bodyPr>
          <a:lstStyle/>
          <a:p>
            <a:pPr marL="63500" indent="0">
              <a:buNone/>
            </a:pPr>
            <a:r>
              <a:rPr lang="en-US" dirty="0"/>
              <a:t>In your group, complete the following:</a:t>
            </a:r>
          </a:p>
          <a:p>
            <a:r>
              <a:rPr lang="en-US" dirty="0"/>
              <a:t>Read each Claim Card, one at a time.</a:t>
            </a:r>
          </a:p>
          <a:p>
            <a:r>
              <a:rPr lang="en-US" dirty="0"/>
              <a:t>Discuss the evidence that supports or refutes the claim.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Use prior knowledge and reliable sites to search for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all Claim Cards have been discussed, choose the “best claim” to represent the essential question.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9DAE3-47F9-4D67-93E3-D05A4829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10" y="1083733"/>
            <a:ext cx="2409797" cy="2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9110E4-7108-46BB-812C-9E616D833E64}"/>
              </a:ext>
            </a:extLst>
          </p:cNvPr>
          <p:cNvSpPr txBox="1"/>
          <p:nvPr/>
        </p:nvSpPr>
        <p:spPr>
          <a:xfrm>
            <a:off x="1342103" y="1150374"/>
            <a:ext cx="654091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Peacefully protesting in America is legal and safe.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FB9095-9498-469A-865E-3D4845EC1A6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States in America  provide all people with the same rights.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1092200" y="1150374"/>
            <a:ext cx="6900333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People in America have a voice regarding political decisions.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163121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 Constitution is not used against people.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2051-3342-45BD-839D-BB21163B6C4F}"/>
              </a:ext>
            </a:extLst>
          </p:cNvPr>
          <p:cNvSpPr txBox="1"/>
          <p:nvPr/>
        </p:nvSpPr>
        <p:spPr>
          <a:xfrm>
            <a:off x="762001" y="1184240"/>
            <a:ext cx="7442200" cy="2400657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Citizens are protected from cruel and unusual punishment.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6D95-C5F7-483B-9B42-D58D5C42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Padlet</a:t>
            </a:r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C42F-9DC7-48B7-AA99-BCEB35196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749800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a 90-second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Padlet video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include the following: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 chosen claim statement; 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you thought it was the best claim for the essential question;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 supporting the claim.</a:t>
            </a:r>
            <a:endParaRPr lang="en-US" sz="20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735602F-8C49-9DE6-7C66-538B020EF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9282" y="566679"/>
            <a:ext cx="2858189" cy="28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64E1-7B24-4079-B263-C0EB1DA60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 Notice, I Wonder Review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185D11-6160-47BE-8A93-2CB40244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49" y="1364150"/>
            <a:ext cx="2487084" cy="24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1D301-39DB-4347-B795-A4281D72A9CC}"/>
              </a:ext>
            </a:extLst>
          </p:cNvPr>
          <p:cNvSpPr txBox="1"/>
          <p:nvPr/>
        </p:nvSpPr>
        <p:spPr>
          <a:xfrm>
            <a:off x="550333" y="1564374"/>
            <a:ext cx="4572000" cy="298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520"/>
              </a:spcBef>
              <a:spcAft>
                <a:spcPts val="0"/>
              </a:spcAft>
            </a:pPr>
            <a:endParaRPr lang="en-US" sz="2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52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 to your sticky notes from earlier in the lesson and read through the observations you made </a:t>
            </a:r>
            <a:r>
              <a:rPr lang="en-US" sz="2600" dirty="0">
                <a:latin typeface="Calibri" panose="020F0502020204030204" pitchFamily="34" charset="0"/>
              </a:rPr>
              <a:t>about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structure of the amendments.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2A3-F3CD-4F3C-B55A-595BF1E7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008"/>
            <a:ext cx="8229600" cy="857250"/>
          </a:xfrm>
        </p:spPr>
        <p:txBody>
          <a:bodyPr/>
          <a:lstStyle/>
          <a:p>
            <a:r>
              <a:rPr lang="en-US" b="1" dirty="0"/>
              <a:t>Brainstorm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139B1-941F-4FDC-ACA6-9C3A2CF8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45" y="1556046"/>
            <a:ext cx="4478867" cy="2536190"/>
          </a:xfrm>
        </p:spPr>
        <p:txBody>
          <a:bodyPr>
            <a:normAutofit fontScale="85000" lnSpcReduction="20000"/>
          </a:bodyPr>
          <a:lstStyle/>
          <a:p>
            <a:pPr marL="63500" indent="0">
              <a:buNone/>
            </a:pPr>
            <a:r>
              <a:rPr lang="en-US" dirty="0"/>
              <a:t>How can the US Constitution be improved?</a:t>
            </a:r>
          </a:p>
          <a:p>
            <a:r>
              <a:rPr lang="en-US" dirty="0"/>
              <a:t>Brainstorm in groups.</a:t>
            </a:r>
          </a:p>
          <a:p>
            <a:r>
              <a:rPr lang="en-US" dirty="0"/>
              <a:t>Choose a change you feel is important.</a:t>
            </a:r>
          </a:p>
          <a:p>
            <a:r>
              <a:rPr lang="en-US" dirty="0"/>
              <a:t>Draft an amendment you would like to see added to the Constitution.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B9F45C-7D3D-476A-8FED-87307B2C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956691"/>
            <a:ext cx="3471333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0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A85A-8220-4838-A66B-4D511647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the 28th Amendment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A64D0-F75B-4C2F-A31C-939881E34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/>
              <a:t>Option 1: C-E-R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evidence that this amendment is necessary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reasoning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explaining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the amendment is fair and will help society.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C87E7-EC60-46D5-8B22-4A2AC2110E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440064"/>
            <a:ext cx="3293533" cy="3242003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Option 2: Multimedia</a:t>
            </a: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Include new amendment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Create a sixty-second presentation that includes pictures, artwork, music, text, or video that shows why this amendment is needed and how it will help society. </a:t>
            </a:r>
            <a:endParaRPr lang="en-US" sz="18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marL="762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48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7DEE2B-A376-46B7-84C9-7C7F2547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C4932-56F7-4F40-84A8-BFDA376C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81" y="2009394"/>
            <a:ext cx="7772400" cy="2036726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/>
              <a:t>Do the amendments to the U.S. Constitution ensure all </a:t>
            </a:r>
          </a:p>
          <a:p>
            <a:r>
              <a:rPr lang="en-US" sz="3700" dirty="0"/>
              <a:t>people living in America are given the basic rights of </a:t>
            </a:r>
          </a:p>
          <a:p>
            <a:r>
              <a:rPr lang="en-US" sz="3700" dirty="0"/>
              <a:t>equality?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e52f4b48_0_0"/>
          <p:cNvSpPr txBox="1">
            <a:spLocks noGrp="1"/>
          </p:cNvSpPr>
          <p:nvPr>
            <p:ph type="title"/>
          </p:nvPr>
        </p:nvSpPr>
        <p:spPr>
          <a:xfrm>
            <a:off x="477836" y="30793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86" name="Google Shape;86;g71e52f4b48_0_0"/>
          <p:cNvSpPr txBox="1">
            <a:spLocks noGrp="1"/>
          </p:cNvSpPr>
          <p:nvPr>
            <p:ph type="body" idx="1"/>
          </p:nvPr>
        </p:nvSpPr>
        <p:spPr>
          <a:xfrm>
            <a:off x="477836" y="1439550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Read and analyze “Harrison Bergeron” for examples of fairness/unfairness.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Examine the structure of the Amendments to the U.S. Constitution.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Write claims and provide evidence supporting them in the form of new amendments.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3CFA92-1BE5-402B-A9A4-AC023FA2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equality?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D0FDA-A21D-4B1F-86D5-4804FA4CB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712" y="1337912"/>
            <a:ext cx="7458260" cy="3609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D212-52AE-43F2-ADEA-F6B6EE70C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  </a:t>
            </a:r>
            <a:r>
              <a:rPr lang="en-US" b="1" i="0" u="none" strike="noStrike" dirty="0">
                <a:solidFill>
                  <a:srgbClr val="991B1E"/>
                </a:solidFill>
                <a:effectLst/>
                <a:latin typeface="Calibri" panose="020F0502020204030204" pitchFamily="34" charset="0"/>
              </a:rPr>
              <a:t>Four Corners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87521-A13A-47AC-87FF-6C4AA906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4345807" cy="3291840"/>
          </a:xfrm>
        </p:spPr>
        <p:txBody>
          <a:bodyPr/>
          <a:lstStyle/>
          <a:p>
            <a:pPr marL="63500" indent="0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 the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statement on the next slide and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decide whether you:</a:t>
            </a:r>
            <a:endParaRPr lang="en-US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Strongly Disagree</a:t>
            </a:r>
            <a:endParaRPr lang="en-US" sz="2600" b="0" i="0" u="none" strike="noStrike" dirty="0">
              <a:solidFill>
                <a:srgbClr val="991B1E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5FCC7F-0290-4D87-9636-F95C8FB1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36" y="827773"/>
            <a:ext cx="353872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FF4-1352-4A1C-9D27-D2C9960F6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5" y="-115503"/>
            <a:ext cx="7663153" cy="3272590"/>
          </a:xfrm>
        </p:spPr>
        <p:txBody>
          <a:bodyPr/>
          <a:lstStyle/>
          <a:p>
            <a:pPr algn="ctr"/>
            <a:r>
              <a:rPr lang="en-US" b="1" dirty="0"/>
              <a:t>Fairness is more important than freedom.</a:t>
            </a:r>
          </a:p>
        </p:txBody>
      </p:sp>
    </p:spTree>
    <p:extLst>
      <p:ext uri="{BB962C8B-B14F-4D97-AF65-F5344CB8AC3E}">
        <p14:creationId xmlns:p14="http://schemas.microsoft.com/office/powerpoint/2010/main" val="34985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1D33-4F1E-4A9D-9EB7-3AED4DCE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Is Fairness More Important Than Freedom?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FFC4-A93F-4411-8452-58381A5B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297680" cy="2822007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In your groups, discuss your thoughts on the statement, keeping in mind that everyone should get an opportunity to share their opinions.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CC31E2-A6B1-4610-8F40-11473B7B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669195"/>
            <a:ext cx="3022333" cy="28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B2E2-E22E-43C0-B32C-14976C70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5291593" cy="857250"/>
          </a:xfrm>
        </p:spPr>
        <p:txBody>
          <a:bodyPr/>
          <a:lstStyle/>
          <a:p>
            <a:r>
              <a:rPr lang="en-US" b="1" dirty="0"/>
              <a:t>Where Do You Stand?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11F08-EBA3-4C86-B08E-3FD8259E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664467" cy="3291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your groups have shared initial opinions, decide if you still support your initial stance.</a:t>
            </a:r>
          </a:p>
          <a:p>
            <a:r>
              <a:rPr lang="en-US" dirty="0"/>
              <a:t>Anyone who feels differently after groups have shared their opinions may change their groups.</a:t>
            </a:r>
          </a:p>
          <a:p>
            <a:r>
              <a:rPr lang="en-US" dirty="0"/>
              <a:t>If you feel differently, explain your reasons for changing.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73D243-F509-406F-8783-0BD2267E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33" y="1434374"/>
            <a:ext cx="2669567" cy="24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4C38725F-B7FE-4AA9-A34F-C6CCBC5E8E0F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93CBE370-C1D9-486B-A3B5-87AAFDD793BA}" vid="{6441CD87-25E3-451F-9FFF-DC72AD32DCB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3AE93-C9FA-4C5F-A3D9-B38B6376E73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d06b737b-b789-4524-96b5-d3d460658ae2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66e68ee-ec3c-4f12-bd4f-fedbbec8de0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8A776C-F8A8-4541-A825-40798706D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9E62D-F26E-4C15-BD14-6F4482A4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1106</Words>
  <Application>Microsoft Macintosh PowerPoint</Application>
  <PresentationFormat>On-screen Show (16:9)</PresentationFormat>
  <Paragraphs>109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Georgia</vt:lpstr>
      <vt:lpstr>Calibri</vt:lpstr>
      <vt:lpstr>Noto Sans Symbols</vt:lpstr>
      <vt:lpstr>Wingdings</vt:lpstr>
      <vt:lpstr>Arial</vt:lpstr>
      <vt:lpstr>Constantia</vt:lpstr>
      <vt:lpstr>LEARN theme</vt:lpstr>
      <vt:lpstr>LEARN theme</vt:lpstr>
      <vt:lpstr>PowerPoint Presentation</vt:lpstr>
      <vt:lpstr>Equally Unequal: “Harrison Bergeron” by Kurt Vonnegut</vt:lpstr>
      <vt:lpstr>Essential Question</vt:lpstr>
      <vt:lpstr>Learning Objectives</vt:lpstr>
      <vt:lpstr>What is equality?</vt:lpstr>
      <vt:lpstr>  Four Corners</vt:lpstr>
      <vt:lpstr>Fairness is more important than freedom.</vt:lpstr>
      <vt:lpstr>Is Fairness More Important Than Freedom?</vt:lpstr>
      <vt:lpstr>Where Do You Stand?</vt:lpstr>
      <vt:lpstr>I Notice, I Wonder</vt:lpstr>
      <vt:lpstr>I Notice, I Wonder </vt:lpstr>
      <vt:lpstr>2081, An Adaptation of “Harrison Bergeron</vt:lpstr>
      <vt:lpstr>Kurt Vonnegut, Jr. </vt:lpstr>
      <vt:lpstr>“Harrison Bergeron” by Kurt Vonnegut</vt:lpstr>
      <vt:lpstr>PowerPoint Presentation</vt:lpstr>
      <vt:lpstr>Why-Lighting</vt:lpstr>
      <vt:lpstr>Violations of rights? </vt:lpstr>
      <vt:lpstr>Rights and Fairness</vt:lpstr>
      <vt:lpstr>Essential Question</vt:lpstr>
      <vt:lpstr>Claim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Padlet </vt:lpstr>
      <vt:lpstr>I Notice, I Wonder Review</vt:lpstr>
      <vt:lpstr>Brainstorm</vt:lpstr>
      <vt:lpstr>Writing the 28th Amendment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Equally Unequal</dc:title>
  <dc:subject/>
  <dc:creator>K20 Center</dc:creator>
  <cp:keywords/>
  <dc:description/>
  <cp:lastModifiedBy>Moharram, Jehanne</cp:lastModifiedBy>
  <cp:revision>16</cp:revision>
  <dcterms:modified xsi:type="dcterms:W3CDTF">2024-08-29T17:00:38Z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