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2F57D2-1138-4A5C-B8FA-55435338DE62}" v="5" dt="2026-03-30T18:34:08.126"/>
  </p1510:revLst>
</p1510:revInfo>
</file>

<file path=ppt/tableStyles.xml><?xml version="1.0" encoding="utf-8"?>
<a:tblStyleLst xmlns:a="http://schemas.openxmlformats.org/drawingml/2006/main" def="{EC5FBDCF-313B-483E-A529-34D5E2D28B74}">
  <a:tblStyle styleId="{EC5FBDCF-313B-483E-A529-34D5E2D28B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6" y="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titution.findlaw.com/amendment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urt_Vonnegut_1972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uP_YwwwIScU&amp;t=11s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titution.findlaw.com/amendments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4077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z0sCJdhW5tU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Remind students to take a picture of their I Notice, I Wonder or keep their sticky notes for a later activity.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notice, I wonder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/>
          </a:p>
        </p:txBody>
      </p:sp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db67f83c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cdb67f83c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FindLaw. (n.d.). U. S. Constitutional amendments.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https://constitution.findlaw.com/amendments.html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d2d59c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7d2d59c8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think / we think.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https://learn.k20center.ou.edu/strategy/141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db67f83c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cdb67f83c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WNET-TV/PBS. (2018, July 28).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Kurt Vonnegut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[Photograph].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https://commons.wikimedia.org/wiki/File:Kurt_Vonnegut_1972.jpg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db67f83c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db67f83c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JedmondFish. (2019, July 26). "Harrison Bergeron" Audiobook - Kurt Vonnegut Jr. [Audio]. YouTube.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?v=uP_YwwwIScU&amp;t=11s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db67f83c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cdb67f83c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FindLaw. (n.d.). U. S. Constitutional amendments.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https://constitution.findlaw.com/amendments.html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db67f83c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cdb67f83c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(n.d). Why-lighting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Strategies.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cdb67f83c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cdb67f83c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7d2d59c8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d7d2d59c8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(n.d). Why-lighting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Strategies.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db67f83c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cdb67f83c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7d2d59c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If society enforced total social balance, what would we lose — and would it be worth it?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g3d7d2d59c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db67f83c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cdb67f83c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(n.d). Claim cards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https://learn.k20center.ou.edu/strategy/160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db67f83c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cdb67f83c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Video in Padlet. Tech Tools.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https://learn.k20center.ou.edu/tech-tool/4077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db67f83c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cdb67f83c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notice, I wonder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db67f83c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cdb67f83c9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db67f83c9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cdb67f83c9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 Claim, evidence, reasoning. Strategies.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15cdc27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d15cdc27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7d2d59c8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d7d2d59c8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7d2d59c8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d7d2d59c8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Do the amendments to the Constitution ensure that all people living in America are given “socially balanced basic rights?”</a:t>
            </a:r>
            <a:endParaRPr dirty="0"/>
          </a:p>
        </p:txBody>
      </p:sp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CommonLit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Inc. (2018, Mar. 23). What is equality? [Video]. YouTube.</a:t>
            </a:r>
            <a:r>
              <a:rPr lang="en-US" sz="1200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?v=z0sCJdhW5tU</a:t>
            </a:r>
            <a:endParaRPr dirty="0"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Four corners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i="1" dirty="0"/>
              <a:t>“Fairness </a:t>
            </a:r>
            <a:r>
              <a:rPr lang="en-US" dirty="0"/>
              <a:t>is defined as "treating people according to their needs, free from self-interest, prejudice, or favoritism."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Four corners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Strategies.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cdb67f83c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cdb67f83c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P_YwwwISc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uP_YwwwIScU&amp;t=11s" TargetMode="Externa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z0sCJdhW5tU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991B1E"/>
                </a:solidFill>
              </a:rPr>
              <a:t>I Notice/I Wonder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5766600" cy="3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/>
              <a:t>With your partner: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1B1E"/>
              </a:buClr>
              <a:buSzPts val="2400"/>
              <a:buFont typeface="Arial"/>
              <a:buAutoNum type="arabicPeriod"/>
            </a:pPr>
            <a:r>
              <a:rPr lang="en-US" sz="2400"/>
              <a:t>Read through the current amendments to the Constitution.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400"/>
              <a:buFont typeface="Arial"/>
              <a:buAutoNum type="arabicPeriod"/>
            </a:pPr>
            <a:r>
              <a:rPr lang="en-US" sz="2400"/>
              <a:t>Write on a sticky note: What do you </a:t>
            </a:r>
            <a:r>
              <a:rPr lang="en-US" sz="2400" i="1"/>
              <a:t>notice </a:t>
            </a:r>
            <a:r>
              <a:rPr lang="en-US" sz="2400"/>
              <a:t>about the structure of the amendments?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400"/>
              <a:buFont typeface="Arial"/>
              <a:buAutoNum type="arabicPeriod"/>
            </a:pPr>
            <a:r>
              <a:rPr lang="en-US" sz="2400"/>
              <a:t>Write on a sticky note: What do you </a:t>
            </a:r>
            <a:r>
              <a:rPr lang="en-US" sz="2400" i="1"/>
              <a:t>wonder </a:t>
            </a:r>
            <a:r>
              <a:rPr lang="en-US" sz="2400"/>
              <a:t>about the structure of the amendments?</a:t>
            </a:r>
            <a:endParaRPr sz="24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/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028" y="966951"/>
            <a:ext cx="2525399" cy="252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23"/>
          <p:cNvGraphicFramePr/>
          <p:nvPr>
            <p:extLst>
              <p:ext uri="{D42A27DB-BD31-4B8C-83A1-F6EECF244321}">
                <p14:modId xmlns:p14="http://schemas.microsoft.com/office/powerpoint/2010/main" val="2124362938"/>
              </p:ext>
            </p:extLst>
          </p:nvPr>
        </p:nvGraphicFramePr>
        <p:xfrm>
          <a:off x="731520" y="81983"/>
          <a:ext cx="7532765" cy="4725576"/>
        </p:xfrm>
        <a:graphic>
          <a:graphicData uri="http://schemas.openxmlformats.org/drawingml/2006/table">
            <a:tbl>
              <a:tblPr bandRow="1">
                <a:noFill/>
                <a:tableStyleId>{EC5FBDCF-313B-483E-A529-34D5E2D28B74}</a:tableStyleId>
              </a:tblPr>
              <a:tblGrid>
                <a:gridCol w="86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2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816">
                <a:tc grid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AMENDMENTS TO THE U.S. CONSTITUTION</a:t>
                      </a:r>
                      <a:endParaRPr sz="18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6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Amendment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Amendment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Amendment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Freedom of religion, speech, petition, and assembly.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Reserved powers to the states.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Women have the right to vote.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2nd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 to bear arms.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States are protected from being sued by citizens of another state.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President and vice-president’s term of office begins on January 20th, and no longer in March.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3rd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quartering of soldiers.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Separated balloting procedures for president and vice-president (they are a team).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21st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Repeal of prohibition.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against illegal search and seizure.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Abolition of slavery.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22nd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President is limited to two (2) terms.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9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against self-incrimination, double-jeopardy.  Protection of due process and the right to a grand jury.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Granted former slaves citizenship and equal protection, established principle of selective incorporation.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23rd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D.C. is given presidential electors.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9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 to a speedy and public trial, impartial jury, and right to counsel.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African-American men could vote.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Poll tax is illegal.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2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 to a trial by jury in common-law cases.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Established federal income tax.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Established the vice-president as the successor if the president is unable to serve.  The president can nominate a vice-president if there is a vacancy.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7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against cruel and unusual punishment.  No excessive bail imposed.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election of US Senators.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18-year olds have the right to vote.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7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enumeration of rights in the Constitution won’t be used against the people.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Prohibition.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Congressional pay raises will only take effect after the next election.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005A8D-5305-A0E8-A8B4-B4C883E8603C}"/>
              </a:ext>
            </a:extLst>
          </p:cNvPr>
          <p:cNvSpPr/>
          <p:nvPr/>
        </p:nvSpPr>
        <p:spPr>
          <a:xfrm>
            <a:off x="5919952" y="2230821"/>
            <a:ext cx="2869324" cy="13637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459300" y="0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Think/We Think </a:t>
            </a:r>
            <a:endParaRPr dirty="0"/>
          </a:p>
        </p:txBody>
      </p:sp>
      <p:pic>
        <p:nvPicPr>
          <p:cNvPr id="117" name="Google Shape;1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325" y="116700"/>
            <a:ext cx="144780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456300" y="907275"/>
            <a:ext cx="5369059" cy="4027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Use the handout to guide the activity.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Write what </a:t>
            </a:r>
            <a:r>
              <a:rPr lang="en-US" sz="2400" i="1" dirty="0"/>
              <a:t>you </a:t>
            </a:r>
            <a:r>
              <a:rPr lang="en-US" sz="2400" dirty="0"/>
              <a:t>think in the left column.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Then, discuss your answer with a small group of three.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Write notes about what your </a:t>
            </a:r>
            <a:r>
              <a:rPr lang="en-US" sz="2400" i="1" dirty="0"/>
              <a:t>group </a:t>
            </a:r>
            <a:r>
              <a:rPr lang="en-US" sz="2400" dirty="0"/>
              <a:t>thinks in the right column.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Choose a spokesperson to speak for your group.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F7281-FF23-59FC-3B6F-E551BBFC9445}"/>
              </a:ext>
            </a:extLst>
          </p:cNvPr>
          <p:cNvSpPr txBox="1"/>
          <p:nvPr/>
        </p:nvSpPr>
        <p:spPr>
          <a:xfrm>
            <a:off x="5990897" y="2320776"/>
            <a:ext cx="269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being the same as other people good or bad?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Kurt Vonnegut, Jr. </a:t>
            </a:r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955700" cy="3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/>
              <a:t>Born in Indiana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/>
              <a:t>Studied chemistry, engineering, and anthropology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/>
              <a:t>Fought in WWII and was taken prisoner by the Germans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/>
              <a:t>Wrote </a:t>
            </a:r>
            <a:r>
              <a:rPr lang="en-US" u="sng"/>
              <a:t>Slaughterhouse-Five</a:t>
            </a:r>
            <a:endParaRPr u="sng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/>
              <a:t>Known for dark humor, satire, and science fiction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275" y="852901"/>
            <a:ext cx="2757675" cy="40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“Harrison Bergeron” by Kurt Vonnegut, Jr.</a:t>
            </a:r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2309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Read the first section of the text as you listen to the audio. Notice the sound effects used in this audio version.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6" title="&quot;Harrison Bergeron&quot; Audiobook - Kurt Vonnegut Jr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200" y="1263101"/>
            <a:ext cx="3994500" cy="3049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4759400" y="4432200"/>
            <a:ext cx="3492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Audiobook </a:t>
            </a:r>
            <a:endParaRPr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27"/>
          <p:cNvGraphicFramePr/>
          <p:nvPr>
            <p:extLst>
              <p:ext uri="{D42A27DB-BD31-4B8C-83A1-F6EECF244321}">
                <p14:modId xmlns:p14="http://schemas.microsoft.com/office/powerpoint/2010/main" val="168774403"/>
              </p:ext>
            </p:extLst>
          </p:nvPr>
        </p:nvGraphicFramePr>
        <p:xfrm>
          <a:off x="299545" y="513956"/>
          <a:ext cx="8403021" cy="3878685"/>
        </p:xfrm>
        <a:graphic>
          <a:graphicData uri="http://schemas.openxmlformats.org/drawingml/2006/table">
            <a:tbl>
              <a:tblPr bandRow="1">
                <a:noFill/>
                <a:tableStyleId>{EC5FBDCF-313B-483E-A529-34D5E2D28B74}</a:tableStyleId>
              </a:tblPr>
              <a:tblGrid>
                <a:gridCol w="950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7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602">
                <a:tc grid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AMENDMENTS TO THE U.S. CONSTITUTION</a:t>
                      </a:r>
                      <a:endParaRPr sz="1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Amendment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Amendment</a:t>
                      </a:r>
                      <a:endParaRPr sz="9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Amendment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9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Freedom of religion, speech, petition, and assembly.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Reserved powers to the states.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Women have the right to vote.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2nd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 to bear arms.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States are protected from being sued by citizens of another state.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President and vice-president’s term of office begins on January 20th, and no longer in March.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3rd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quartering of soldiers.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Separated balloting procedures for president and vice-president (they are a team).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21st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Repeal of prohibition.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against illegal search and seizure.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Abolition of slavery.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22nd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President is limited to two (2) terms.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against self-incrimination, double-jeopardy.  Protection of due process and the right to a grand jury.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Granted former slaves citizenship and equal protection, established principle of selective incorporation.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23rd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D.C. is given presidential electors.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 to a speedy and public trial, impartial jury, and right to counsel.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African-American men could vote.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Poll tax is illegal.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 to a trial by jury in common-law cases.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Established federal income tax.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Established the vice-president as the successor if the president is unable to serve.  The president can nominate a vice-president if there is a vacancy.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against cruel and unusual punishment.  No excessive bail imposed.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election of US Senators.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18-year-olds have the right to vote.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enumeration of rights in the Constitution won’t be used against the people.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18th Amendment</a:t>
                      </a:r>
                      <a:endParaRPr sz="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Prohibition.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27th Amendment</a:t>
                      </a:r>
                      <a:endParaRPr sz="800" b="1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Congressional pay raises will only take effect after the next election.</a:t>
                      </a:r>
                      <a:endParaRPr sz="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Why-Lighting</a:t>
            </a: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456300" y="1562724"/>
            <a:ext cx="8225400" cy="32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AutoNum type="arabicPeriod"/>
            </a:pPr>
            <a:r>
              <a:rPr lang="en-US" dirty="0"/>
              <a:t>Highlight instances of unfairness and violations of rights in the story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AutoNum type="arabicPeriod"/>
            </a:pPr>
            <a:r>
              <a:rPr lang="en-US" dirty="0"/>
              <a:t>In the margin include:</a:t>
            </a:r>
            <a:endParaRPr dirty="0"/>
          </a:p>
          <a:p>
            <a:pPr marL="1060450" lvl="1" indent="-457200">
              <a:lnSpc>
                <a:spcPct val="100000"/>
              </a:lnSpc>
              <a:buClr>
                <a:srgbClr val="DCBA25"/>
              </a:buClr>
              <a:buSzPct val="100000"/>
              <a:buFont typeface="+mj-lt"/>
              <a:buAutoNum type="alphaLcPeriod"/>
            </a:pPr>
            <a:r>
              <a:rPr lang="en-US" sz="2200" dirty="0"/>
              <a:t>Which rights are specifically being taken away.</a:t>
            </a:r>
          </a:p>
          <a:p>
            <a:pPr marL="1060450" lvl="1" indent="-457200">
              <a:lnSpc>
                <a:spcPct val="100000"/>
              </a:lnSpc>
              <a:buClr>
                <a:srgbClr val="DCBA25"/>
              </a:buClr>
              <a:buSzPct val="100000"/>
              <a:buFont typeface="+mj-lt"/>
              <a:buAutoNum type="alphaLcPeriod"/>
            </a:pPr>
            <a:r>
              <a:rPr lang="en-US" sz="2200" dirty="0"/>
              <a:t>Why is this unfair?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425" y="199350"/>
            <a:ext cx="2835351" cy="14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Fairness</a:t>
            </a:r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6472324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Fairness means treating people according to their needs, free from self-interest or favoritism.</a:t>
            </a:r>
            <a:endParaRPr dirty="0"/>
          </a:p>
        </p:txBody>
      </p:sp>
      <p:pic>
        <p:nvPicPr>
          <p:cNvPr id="2" name="Google Shape;93;p20">
            <a:extLst>
              <a:ext uri="{FF2B5EF4-FFF2-40B4-BE49-F238E27FC236}">
                <a16:creationId xmlns:a16="http://schemas.microsoft.com/office/drawing/2014/main" id="{618C1AF6-E724-3A70-DC1B-859DA93BD4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044" y="621307"/>
            <a:ext cx="1784789" cy="196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Why-Lighting Continued</a:t>
            </a:r>
            <a:endParaRPr dirty="0"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456300" y="1562724"/>
            <a:ext cx="8225400" cy="32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AutoNum type="arabicPeriod"/>
            </a:pPr>
            <a:r>
              <a:rPr lang="en-US" dirty="0"/>
              <a:t>Highlight instances of unfairness and violations of rights in the story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AutoNum type="arabicPeriod"/>
            </a:pPr>
            <a:r>
              <a:rPr lang="en-US" dirty="0"/>
              <a:t>In the margin include:</a:t>
            </a:r>
            <a:endParaRPr dirty="0"/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1300"/>
              <a:buFont typeface="Noto Sans Symbols"/>
              <a:buAutoNum type="alphaLcPeriod"/>
            </a:pPr>
            <a:r>
              <a:rPr lang="en-US" sz="2200" dirty="0"/>
              <a:t>Which rights are specifically being taken away.</a:t>
            </a:r>
            <a:endParaRPr sz="2200" dirty="0"/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1300"/>
              <a:buFont typeface="Noto Sans Symbols"/>
              <a:buAutoNum type="alphaLcPeriod"/>
            </a:pPr>
            <a:r>
              <a:rPr lang="en-US" sz="2200" dirty="0"/>
              <a:t>Why is this unfair?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425" y="199350"/>
            <a:ext cx="2835351" cy="14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you think?</a:t>
            </a:r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7003943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12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Were the amendments good for the people?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basic human rights were violated to create a "truly uniform" society?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oogle Shape;93;p20">
            <a:extLst>
              <a:ext uri="{FF2B5EF4-FFF2-40B4-BE49-F238E27FC236}">
                <a16:creationId xmlns:a16="http://schemas.microsoft.com/office/drawing/2014/main" id="{CE802D12-8889-6FAC-6B2B-4674333CB2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8820" y="445024"/>
            <a:ext cx="1056243" cy="131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Price of Sameness</a:t>
            </a:r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3843650" y="3220225"/>
            <a:ext cx="517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/>
              <a:t>“Harrison Bergeron” by Kurt Vonnegut</a:t>
            </a:r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645325" y="1377750"/>
            <a:ext cx="3117300" cy="27003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9FFED-A7BF-7EB0-9B8C-561AA1BD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5324" y="1377750"/>
            <a:ext cx="3117300" cy="2700300"/>
          </a:xfrm>
          <a:prstGeom prst="hexagon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Question: </a:t>
            </a:r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2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>
              <a:lnSpc>
                <a:spcPct val="100000"/>
              </a:lnSpc>
              <a:buNone/>
            </a:pPr>
            <a:r>
              <a:rPr lang="en-US" dirty="0"/>
              <a:t>“If society enforced total social balance, what would we lose — and would it be worth it?”</a:t>
            </a:r>
          </a:p>
          <a:p>
            <a:pPr marL="571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Claim Cards</a:t>
            </a:r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785000" cy="3204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In your group: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 dirty="0"/>
              <a:t>Read each claim one at a time. 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Arial"/>
              <a:buAutoNum type="arabicPeriod"/>
            </a:pPr>
            <a:r>
              <a:rPr lang="en-US" sz="2200" dirty="0"/>
              <a:t>Discuss the evidence that supports or refutes the claim.</a:t>
            </a:r>
            <a:endParaRPr sz="2200" dirty="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Noto Sans Symbols"/>
              <a:buAutoNum type="alphaLcPeriod"/>
            </a:pPr>
            <a:r>
              <a:rPr lang="en-US" sz="1900" dirty="0"/>
              <a:t>Use prior knowledge as well as reliable sites to search for evidence.</a:t>
            </a:r>
            <a:r>
              <a:rPr lang="en-US" sz="2300" dirty="0"/>
              <a:t> </a:t>
            </a:r>
            <a:endParaRPr sz="2300" dirty="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700"/>
              <a:buFont typeface="Arial"/>
              <a:buAutoNum type="arabicPeriod"/>
            </a:pPr>
            <a:r>
              <a:rPr lang="en-US" sz="2200" dirty="0"/>
              <a:t>After all Claim Cards have been discussed, choose the “best claim” to represent the essential question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500" y="1175341"/>
            <a:ext cx="3057009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in Padlet</a:t>
            </a:r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13200" cy="3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 a 90-second Padlet video include the following: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Your chosen claim statement.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 brief explanation of why you thought it was the best claim for the essential question.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Evidence supporting the claim.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9542" y="445025"/>
            <a:ext cx="1144858" cy="109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Return to I Notice/I Wonder</a:t>
            </a:r>
            <a:endParaRPr dirty="0"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402750" y="1263125"/>
            <a:ext cx="7136467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Return to your I Notice/I Wonder from earlier in the lesson and read through the observations you made about the structure of the amendments.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/>
              <a:t>Write a summary statement of your observations.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/>
              <a:t>Share with the class.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1" name="Google Shape;1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3417" y="208157"/>
            <a:ext cx="1910583" cy="1776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Brainstorm</a:t>
            </a: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456175" y="1263124"/>
            <a:ext cx="45876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can the U.S. Constitution be improved?</a:t>
            </a:r>
            <a:endParaRPr/>
          </a:p>
        </p:txBody>
      </p:sp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072" y="1008443"/>
            <a:ext cx="3701074" cy="3355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the 28th Amendment</a:t>
            </a:r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37737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1" dirty="0"/>
              <a:t>Option 1: CER</a:t>
            </a:r>
            <a:endParaRPr sz="2400" b="1" dirty="0"/>
          </a:p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1B1E"/>
              </a:buClr>
              <a:buSzPts val="2000"/>
              <a:buFont typeface="Arial"/>
              <a:buAutoNum type="arabicPeriod"/>
            </a:pPr>
            <a:r>
              <a:rPr lang="en-US" sz="2000" dirty="0"/>
              <a:t>Include new amendment.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000"/>
              <a:buFont typeface="Arial"/>
              <a:buAutoNum type="arabicPeriod"/>
            </a:pPr>
            <a:r>
              <a:rPr lang="en-US" sz="2000" dirty="0"/>
              <a:t>Include evidence that this amendment is necessary.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000"/>
              <a:buFont typeface="Arial"/>
              <a:buAutoNum type="arabicPeriod"/>
            </a:pPr>
            <a:r>
              <a:rPr lang="en-US" sz="2000" dirty="0"/>
              <a:t>Include reasoning for how the amendment is fair and will help society.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2"/>
          </p:nvPr>
        </p:nvSpPr>
        <p:spPr>
          <a:xfrm>
            <a:off x="4354850" y="1263100"/>
            <a:ext cx="4326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1" dirty="0"/>
              <a:t>Option 2: Multimedia Presentation</a:t>
            </a:r>
            <a:endParaRPr sz="2400" b="1" dirty="0"/>
          </a:p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1B1E"/>
              </a:buClr>
              <a:buSzPts val="2000"/>
              <a:buFont typeface="Arial"/>
              <a:buAutoNum type="arabicPeriod"/>
            </a:pPr>
            <a:r>
              <a:rPr lang="en-US" sz="2000" dirty="0"/>
              <a:t>Include new amendment.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000"/>
              <a:buFont typeface="Arial"/>
              <a:buAutoNum type="arabicPeriod"/>
            </a:pPr>
            <a:r>
              <a:rPr lang="en-US" sz="2000" dirty="0"/>
              <a:t>Create a sixty second presentation that includes pictures, artwork, music, text or video that shows why this amendment is needed and how it will help society. 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9338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Share your project with your group of four.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Listen carefully.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Within your group, vote on the best project.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Your group will present the best project to the class.  </a:t>
            </a:r>
            <a:endParaRPr dirty="0"/>
          </a:p>
        </p:txBody>
      </p:sp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 Your Projects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xfrm>
            <a:off x="456175" y="214847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Story Extension &amp; Multimodal Presentation </a:t>
            </a:r>
            <a:endParaRPr dirty="0"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>
            <a:off x="467762" y="988771"/>
            <a:ext cx="8225400" cy="3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the Extension Project handout as a guide.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Part 1: Write your own original extension to the story. 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AutoNum type="alphaLcPeriod"/>
            </a:pPr>
            <a:r>
              <a:rPr lang="en-US" dirty="0"/>
              <a:t>What do you want to see happen next?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Part 2: Create a multimedia presentation. 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AutoNum type="alphaLcPeriod"/>
            </a:pPr>
            <a:r>
              <a:rPr lang="en-US" dirty="0"/>
              <a:t>illustrated narrative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AutoNum type="alphaLcPeriod"/>
            </a:pPr>
            <a:r>
              <a:rPr lang="en-US" dirty="0"/>
              <a:t>digital slideshow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AutoNum type="alphaLcPeriod"/>
            </a:pPr>
            <a:r>
              <a:rPr lang="en-US" dirty="0"/>
              <a:t>audio story/podcast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AutoNum type="alphaLcPeriod"/>
            </a:pPr>
            <a:r>
              <a:rPr lang="en-US" dirty="0"/>
              <a:t>short video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9338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Share your project with your group of four.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Listen carefully.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/>
              <a:t>Within </a:t>
            </a:r>
            <a:r>
              <a:rPr lang="en-US" dirty="0"/>
              <a:t>your group, vote on the best project.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Your group will present the best project to the class.  </a:t>
            </a:r>
            <a:endParaRPr dirty="0"/>
          </a:p>
        </p:txBody>
      </p:sp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 Your Projects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455850" y="489174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Question: </a:t>
            </a:r>
            <a:endParaRPr dirty="0"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455850" y="2541774"/>
            <a:ext cx="8232300" cy="2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If society enforced total social balance, what would we lose – and would it be worth it? </a:t>
            </a:r>
          </a:p>
          <a:p>
            <a:pPr marL="571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Objectives: </a:t>
            </a:r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456175" y="2250625"/>
            <a:ext cx="82323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 panose="020B0604020202020204" pitchFamily="34" charset="0"/>
              <a:buChar char="•"/>
            </a:pPr>
            <a:r>
              <a:rPr lang="en-US" dirty="0"/>
              <a:t>Examine the structure of the amendments. </a:t>
            </a:r>
            <a:endParaRPr dirty="0"/>
          </a:p>
          <a:p>
            <a:pPr marL="5715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 panose="020B0604020202020204" pitchFamily="34" charset="0"/>
              <a:buChar char="•"/>
            </a:pPr>
            <a:r>
              <a:rPr lang="en-US" dirty="0"/>
              <a:t>Read and analyze “Harrison Bergeron” for examples of fairness/unfairness. </a:t>
            </a:r>
            <a:endParaRPr dirty="0"/>
          </a:p>
          <a:p>
            <a:pPr marL="5715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 panose="020B0604020202020204" pitchFamily="34" charset="0"/>
              <a:buChar char="•"/>
            </a:pPr>
            <a:r>
              <a:rPr lang="en-US" dirty="0"/>
              <a:t>Write claims and provide supporting evidence for the creation of new amendments.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/>
        </p:nvSpPr>
        <p:spPr>
          <a:xfrm>
            <a:off x="2004900" y="4634475"/>
            <a:ext cx="52710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27578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social balance?</a:t>
            </a:r>
            <a:r>
              <a:rPr lang="en-US" sz="1600">
                <a:solidFill>
                  <a:srgbClr val="275781"/>
                </a:solidFill>
              </a:rPr>
              <a:t> </a:t>
            </a:r>
            <a:endParaRPr sz="1600">
              <a:solidFill>
                <a:srgbClr val="275781"/>
              </a:solidFill>
            </a:endParaRPr>
          </a:p>
        </p:txBody>
      </p:sp>
      <p:pic>
        <p:nvPicPr>
          <p:cNvPr id="2" name="Online Media 1" title="Harrison Bergeron Pre-Reading Video">
            <a:hlinkClick r:id="" action="ppaction://media"/>
            <a:extLst>
              <a:ext uri="{FF2B5EF4-FFF2-40B4-BE49-F238E27FC236}">
                <a16:creationId xmlns:a16="http://schemas.microsoft.com/office/drawing/2014/main" id="{0AB0E3B0-8272-51EC-9FD0-7552062AE0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0785" y="978803"/>
            <a:ext cx="5639230" cy="3185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Four Corners</a:t>
            </a:r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1844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Read the statement and decide whether you: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/>
              <a:t>Strongly Agree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/>
              <a:t>Agree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/>
              <a:t>Disagree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</a:pPr>
            <a:r>
              <a:rPr lang="en-US"/>
              <a:t>Strongly Disagree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375" y="1728712"/>
            <a:ext cx="2868676" cy="266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ctrTitle"/>
          </p:nvPr>
        </p:nvSpPr>
        <p:spPr>
          <a:xfrm>
            <a:off x="1184325" y="1130675"/>
            <a:ext cx="7561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Fairness is more important than freedom.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</a:t>
            </a:r>
            <a:r>
              <a:rPr lang="en-US" i="1"/>
              <a:t>your</a:t>
            </a:r>
            <a:r>
              <a:rPr lang="en-US"/>
              <a:t> opinion.</a:t>
            </a:r>
            <a:endParaRPr/>
          </a:p>
          <a:p>
            <a:pPr marL="13716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Fairness is more important than freedom.</a:t>
            </a: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6299" y="1263094"/>
            <a:ext cx="5036407" cy="356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 your group, discuss your thoughts on the statement, “Fairness is more important than freedom.” 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Keep in mind that everyone should get an opportunity to share their opinions.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982" y="1498536"/>
            <a:ext cx="2474397" cy="240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Listen…change your mind???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Each group has a representative who shares their group’s thoughts.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If you want to change your corner, move.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Be prepared to explain your choice.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2024</Words>
  <Application>Microsoft Office PowerPoint</Application>
  <PresentationFormat>On-screen Show (16:9)</PresentationFormat>
  <Paragraphs>250</Paragraphs>
  <Slides>28</Slides>
  <Notes>28</Notes>
  <HiddenSlides>4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The Price of Sameness</vt:lpstr>
      <vt:lpstr>Essential Question: </vt:lpstr>
      <vt:lpstr>Objectives: </vt:lpstr>
      <vt:lpstr>PowerPoint Presentation</vt:lpstr>
      <vt:lpstr>Four Corners</vt:lpstr>
      <vt:lpstr>Fairness is more important than freedom. </vt:lpstr>
      <vt:lpstr>Fairness is more important than freedom.</vt:lpstr>
      <vt:lpstr>Listen…change your mind???</vt:lpstr>
      <vt:lpstr>I Notice/I Wonder</vt:lpstr>
      <vt:lpstr>PowerPoint Presentation</vt:lpstr>
      <vt:lpstr>I Think/We Think </vt:lpstr>
      <vt:lpstr>Kurt Vonnegut, Jr. </vt:lpstr>
      <vt:lpstr>“Harrison Bergeron” by Kurt Vonnegut, Jr.</vt:lpstr>
      <vt:lpstr>PowerPoint Presentation</vt:lpstr>
      <vt:lpstr>Why-Lighting</vt:lpstr>
      <vt:lpstr>Fairness</vt:lpstr>
      <vt:lpstr>Why-Lighting Continued</vt:lpstr>
      <vt:lpstr>What do you think?</vt:lpstr>
      <vt:lpstr>Essential Question: </vt:lpstr>
      <vt:lpstr>Claim Cards</vt:lpstr>
      <vt:lpstr>Video in Padlet</vt:lpstr>
      <vt:lpstr>Return to I Notice/I Wonder</vt:lpstr>
      <vt:lpstr>Brainstorm</vt:lpstr>
      <vt:lpstr>Write the 28th Amendment</vt:lpstr>
      <vt:lpstr>Present Your Projects</vt:lpstr>
      <vt:lpstr>Story Extension &amp; Multimodal Presentation </vt:lpstr>
      <vt:lpstr>Present Your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Willems, Kelsey</cp:lastModifiedBy>
  <cp:revision>5</cp:revision>
  <dcterms:modified xsi:type="dcterms:W3CDTF">2026-04-21T13:38:42Z</dcterms:modified>
</cp:coreProperties>
</file>