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62F57D2-1138-4A5C-B8FA-55435338DE62}" v="5" dt="2026-03-30T18:34:08.126"/>
  </p1510:revLst>
</p1510:revInfo>
</file>

<file path=ppt/tableStyles.xml><?xml version="1.0" encoding="utf-8"?>
<a:tblStyleLst xmlns:a="http://schemas.openxmlformats.org/drawingml/2006/main" def="{EC5FBDCF-313B-483E-A529-34D5E2D28B74}">
  <a:tblStyle styleId="{EC5FBDCF-313B-483E-A529-34D5E2D28B7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 cmpd="sng">
              <a:solidFill>
                <a:srgbClr val="BED7D3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BED7D3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BED7D3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BED7D3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BED7D3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BED7D3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29" d="100"/>
          <a:sy n="129" d="100"/>
        </p:scale>
        <p:origin x="1104" y="1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youtube.com/watch?v=z0sCJdhW5tU" TargetMode="Externa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38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38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80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constitution.findlaw.com/amendments.html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41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Kurt_Vonnegut_1972.jpg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youtube.com/watch?v=uP_YwwwIScU&amp;t=11s" TargetMode="Externa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constitution.findlaw.com/amendments.html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28" TargetMode="External"/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28" TargetMode="External"/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60" TargetMode="External"/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tech-tool/4077" TargetMode="External"/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80" TargetMode="External"/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56" TargetMode="External"/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" name="Google Shape;47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g37836a1c378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" name="Google Shape;51;g37836a1c378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/>
              <a:t>Do the amendments to the Constitution ensure that all people living in America are given “socially balanced basic rights?”</a:t>
            </a:r>
            <a:endParaRPr dirty="0"/>
          </a:p>
        </p:txBody>
      </p:sp>
      <p:sp>
        <p:nvSpPr>
          <p:cNvPr id="58" name="Google Shape;5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CommonLit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Inc. (2018, Mar. 23). What is equality? [Video]. YouTube.</a:t>
            </a:r>
            <a:r>
              <a:rPr lang="en-US" sz="1200" dirty="0">
                <a:solidFill>
                  <a:schemeClr val="dk1"/>
                </a:solidFill>
                <a:uFill>
                  <a:noFill/>
                </a:u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1200" u="sng" dirty="0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</a:t>
            </a:r>
            <a:r>
              <a:rPr lang="en-US" sz="1200" u="sng" dirty="0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?v=z0sCJdhW5tU</a:t>
            </a:r>
            <a:endParaRPr dirty="0"/>
          </a:p>
        </p:txBody>
      </p:sp>
      <p:sp>
        <p:nvSpPr>
          <p:cNvPr id="70" name="Google Shape;7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K20 Center. (n.d.). Four corners</a:t>
            </a:r>
            <a:r>
              <a:rPr lang="en-US" sz="12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Strategies.</a:t>
            </a:r>
            <a:r>
              <a:rPr lang="en-US" sz="1200">
                <a:solidFill>
                  <a:schemeClr val="dk1"/>
                </a:solidFill>
                <a:uFill>
                  <a:noFill/>
                </a:u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1200" u="sng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https://learn.k20center.ou.edu/strategy/138</a:t>
            </a:r>
            <a:endParaRPr/>
          </a:p>
        </p:txBody>
      </p:sp>
      <p:sp>
        <p:nvSpPr>
          <p:cNvPr id="76" name="Google Shape;7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i="1" dirty="0"/>
              <a:t>“Fairness </a:t>
            </a:r>
            <a:r>
              <a:rPr lang="en-US" dirty="0"/>
              <a:t>is defined as "treating people according to their needs, free from self-interest, prejudice, or favoritism."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3" name="Google Shape;8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K20 Center. (n.d.). Four corners</a:t>
            </a:r>
            <a:r>
              <a:rPr lang="en-US" sz="12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Strategies.</a:t>
            </a:r>
            <a:r>
              <a:rPr lang="en-US" sz="1200">
                <a:solidFill>
                  <a:schemeClr val="dk1"/>
                </a:solidFill>
                <a:uFill>
                  <a:noFill/>
                </a:u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1200" u="sng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https://learn.k20center.ou.edu/strategy/138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cdb67f83c9_0_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3cdb67f83c9_0_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Remind students to take a picture of their I Notice, I Wonder or keep their sticky notes for a later activity. 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K20 Center. (n.d.). I notice, I wonder</a:t>
            </a:r>
            <a:r>
              <a:rPr lang="en-US" sz="12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Strategies.</a:t>
            </a:r>
            <a:r>
              <a:rPr lang="en-US" sz="1200">
                <a:solidFill>
                  <a:schemeClr val="dk1"/>
                </a:solidFill>
                <a:uFill>
                  <a:noFill/>
                </a:u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1200" u="sng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https://learn.k20center.ou.edu/strategy/180</a:t>
            </a:r>
            <a:endParaRPr/>
          </a:p>
        </p:txBody>
      </p:sp>
      <p:sp>
        <p:nvSpPr>
          <p:cNvPr id="102" name="Google Shape;10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cdb67f83c9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3cdb67f83c9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FindLaw. (n.d.). U. S. Constitutional amendments.</a:t>
            </a:r>
            <a:r>
              <a:rPr lang="en-US" sz="1200">
                <a:solidFill>
                  <a:schemeClr val="dk1"/>
                </a:solidFill>
                <a:uFill>
                  <a:noFill/>
                </a:u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1200" u="sng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https://constitution.findlaw.com/amendments.html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d7d2d59c87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d7d2d59c87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K20 Center. (n.d.). I think / we think. Strategies. </a:t>
            </a:r>
            <a:r>
              <a:rPr lang="en-US" u="sng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https://learn.k20center.ou.edu/strategy/141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cdb67f83c9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3cdb67f83c9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WNET-TV/PBS. (2018, July 28). </a:t>
            </a:r>
            <a:r>
              <a:rPr lang="en-US" sz="12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Kurt Vonnegut</a:t>
            </a: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[Photograph].</a:t>
            </a:r>
            <a:r>
              <a:rPr lang="en-US" sz="1200">
                <a:solidFill>
                  <a:schemeClr val="dk1"/>
                </a:solidFill>
                <a:uFill>
                  <a:noFill/>
                </a:u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1200" u="sng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https://commons.wikimedia.org/wiki/File:Kurt_Vonnegut_1972.jpg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cdb67f83c9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3cdb67f83c9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JedmondFish. (2019, July 26). "Harrison Bergeron" Audiobook - Kurt Vonnegut Jr. [Audio]. YouTube.</a:t>
            </a:r>
            <a:r>
              <a:rPr lang="en-US" sz="1200">
                <a:solidFill>
                  <a:schemeClr val="dk1"/>
                </a:solidFill>
                <a:uFill>
                  <a:noFill/>
                </a:u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1200" u="sng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</a:t>
            </a:r>
            <a:r>
              <a:rPr lang="en-US" sz="1200" u="sng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?v=uP_YwwwIScU&amp;t=11s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cdb67f83c9_0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3cdb67f83c9_0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FindLaw. (n.d.). U. S. Constitutional amendments.</a:t>
            </a:r>
            <a:r>
              <a:rPr lang="en-US" sz="1200">
                <a:solidFill>
                  <a:schemeClr val="dk1"/>
                </a:solidFill>
                <a:uFill>
                  <a:noFill/>
                </a:u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1200" u="sng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https://constitution.findlaw.com/amendments.html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cdb67f83c9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3cdb67f83c9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K20 Center. (n.d). Why-lighting</a:t>
            </a:r>
            <a:r>
              <a:rPr lang="en-US" sz="12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Strategies.</a:t>
            </a:r>
            <a:r>
              <a:rPr lang="en-US" sz="1200">
                <a:solidFill>
                  <a:schemeClr val="dk1"/>
                </a:solidFill>
                <a:uFill>
                  <a:noFill/>
                </a:u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1200" u="sng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https://learn.k20center.ou.edu/strategy/128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cdb67f83c9_0_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3cdb67f83c9_0_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d7d2d59c87_0_1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3d7d2d59c87_0_1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K20 Center. (n.d). Why-lighting</a:t>
            </a:r>
            <a:r>
              <a:rPr lang="en-US" sz="12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Strategies.</a:t>
            </a:r>
            <a:r>
              <a:rPr lang="en-US" sz="1200">
                <a:solidFill>
                  <a:schemeClr val="dk1"/>
                </a:solidFill>
                <a:uFill>
                  <a:noFill/>
                </a:u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1200" u="sng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https://learn.k20center.ou.edu/strategy/128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cdb67f83c9_0_1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3cdb67f83c9_0_1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d7d2d59c87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/>
              <a:t>If society enforced total social balance, what would we lose — and would it be worth it?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67" name="Google Shape;167;g3d7d2d59c87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cdb67f83c9_0_1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3cdb67f83c9_0_1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K20 Center. (n.d). Claim cards</a:t>
            </a:r>
            <a:r>
              <a:rPr lang="en-US" sz="12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Strategies.</a:t>
            </a:r>
            <a:r>
              <a:rPr lang="en-US" sz="1200">
                <a:solidFill>
                  <a:schemeClr val="dk1"/>
                </a:solidFill>
                <a:uFill>
                  <a:noFill/>
                </a:u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1200" u="sng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https://learn.k20center.ou.edu/strategy/160</a:t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cdb67f83c9_0_1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3cdb67f83c9_0_1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K20 Center. (n.d.). Video in Padlet. Tech Tools. </a:t>
            </a:r>
            <a:r>
              <a:rPr lang="en-US" u="sng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https://learn.k20center.ou.edu/tech-tool/4077</a:t>
            </a: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cdb67f83c9_0_1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cdb67f83c9_0_1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K20 Center. (n.d.). I notice, I wonder</a:t>
            </a:r>
            <a:r>
              <a:rPr lang="en-US" sz="12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Strategies.</a:t>
            </a:r>
            <a:r>
              <a:rPr lang="en-US" sz="1200">
                <a:solidFill>
                  <a:schemeClr val="dk1"/>
                </a:solidFill>
                <a:uFill>
                  <a:noFill/>
                </a:u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1200" u="sng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https://learn.k20center.ou.edu/strategy/180</a:t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cdb67f83c9_0_1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3cdb67f83c9_0_1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3cdb67f83c9_0_2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3cdb67f83c9_0_2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K20 Center. (n.d.) Claim, evidence, reasoning. Strategies.</a:t>
            </a:r>
            <a:r>
              <a:rPr lang="en-US" sz="1200">
                <a:solidFill>
                  <a:schemeClr val="dk1"/>
                </a:solidFill>
                <a:uFill>
                  <a:noFill/>
                </a:u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1200" u="sng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https://learn.k20center.ou.edu/strategy/156</a:t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3d15cdc278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3d15cdc278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3d7d2d59c87_0_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3d7d2d59c87_0_1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3d7d2d59c87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3d7d2d59c87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1">
  <p:cSld name="SECTION_HEADER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8;p3" title="k20center-logo-variations_K20 Bug - Whit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8801" y="4450849"/>
            <a:ext cx="510701" cy="51070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9;p3"/>
          <p:cNvSpPr txBox="1">
            <a:spLocks noGrp="1"/>
          </p:cNvSpPr>
          <p:nvPr>
            <p:ph type="subTitle" idx="1"/>
          </p:nvPr>
        </p:nvSpPr>
        <p:spPr>
          <a:xfrm>
            <a:off x="3843644" y="3220225"/>
            <a:ext cx="49020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Calibri"/>
              <a:buNone/>
              <a:defRPr sz="2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3"/>
          <p:cNvSpPr txBox="1">
            <a:spLocks noGrp="1"/>
          </p:cNvSpPr>
          <p:nvPr>
            <p:ph type="ctrTitle"/>
          </p:nvPr>
        </p:nvSpPr>
        <p:spPr>
          <a:xfrm>
            <a:off x="3843451" y="1130675"/>
            <a:ext cx="49020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  <a:defRPr sz="5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estion/Objective">
  <p:cSld name="Objectiv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4" title="k20center-logo-variations_K20 Bug - Whit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8801" y="4450849"/>
            <a:ext cx="510701" cy="510702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4"/>
          <p:cNvSpPr txBox="1">
            <a:spLocks noGrp="1"/>
          </p:cNvSpPr>
          <p:nvPr>
            <p:ph type="ctrTitle"/>
          </p:nvPr>
        </p:nvSpPr>
        <p:spPr>
          <a:xfrm>
            <a:off x="456175" y="744575"/>
            <a:ext cx="82323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  <a:defRPr sz="5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4"/>
          <p:cNvSpPr txBox="1">
            <a:spLocks noGrp="1"/>
          </p:cNvSpPr>
          <p:nvPr>
            <p:ph type="subTitle" idx="1"/>
          </p:nvPr>
        </p:nvSpPr>
        <p:spPr>
          <a:xfrm>
            <a:off x="456175" y="2834125"/>
            <a:ext cx="82323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NTR"/>
              <a:buChar char="●"/>
              <a:defRPr sz="2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estion/Objective">
  <p:cSld name="Essential Question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5" title="k20center-logo-variations_K20 Bug - Whit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8801" y="4450849"/>
            <a:ext cx="510701" cy="510702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5"/>
          <p:cNvSpPr txBox="1">
            <a:spLocks noGrp="1"/>
          </p:cNvSpPr>
          <p:nvPr>
            <p:ph type="ctrTitle"/>
          </p:nvPr>
        </p:nvSpPr>
        <p:spPr>
          <a:xfrm>
            <a:off x="456175" y="744575"/>
            <a:ext cx="82323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  <a:defRPr sz="5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Google Shape;18;p5"/>
          <p:cNvSpPr txBox="1">
            <a:spLocks noGrp="1"/>
          </p:cNvSpPr>
          <p:nvPr>
            <p:ph type="subTitle" idx="1"/>
          </p:nvPr>
        </p:nvSpPr>
        <p:spPr>
          <a:xfrm>
            <a:off x="456175" y="2834125"/>
            <a:ext cx="82323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NTR"/>
              <a:buChar char="●"/>
              <a:defRPr sz="2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6" title="k20center-logo-variations_K20 - Bug Color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8800" y="4450850"/>
            <a:ext cx="510701" cy="510702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6"/>
          <p:cNvSpPr txBox="1">
            <a:spLocks noGrp="1"/>
          </p:cNvSpPr>
          <p:nvPr>
            <p:ph type="title"/>
          </p:nvPr>
        </p:nvSpPr>
        <p:spPr>
          <a:xfrm>
            <a:off x="1483050" y="1515775"/>
            <a:ext cx="6177900" cy="909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Calibri"/>
              <a:buNone/>
              <a:defRPr sz="3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" name="Google Shape;22;p6"/>
          <p:cNvSpPr txBox="1">
            <a:spLocks noGrp="1"/>
          </p:cNvSpPr>
          <p:nvPr>
            <p:ph type="title" idx="2"/>
          </p:nvPr>
        </p:nvSpPr>
        <p:spPr>
          <a:xfrm>
            <a:off x="1483050" y="3100738"/>
            <a:ext cx="6177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Calibri"/>
              <a:buNone/>
              <a:defRPr sz="2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Layout">
  <p:cSld name="Content - 1 Column">
    <p:bg>
      <p:bgPr>
        <a:solidFill>
          <a:schemeClr val="lt1"/>
        </a:solidFill>
        <a:effectLst/>
      </p:bgPr>
    </p:bg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Google Shape;24;p7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800" y="4450850"/>
            <a:ext cx="510701" cy="510702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5;p7"/>
          <p:cNvSpPr txBox="1">
            <a:spLocks noGrp="1"/>
          </p:cNvSpPr>
          <p:nvPr>
            <p:ph type="title"/>
          </p:nvPr>
        </p:nvSpPr>
        <p:spPr>
          <a:xfrm>
            <a:off x="456175" y="445024"/>
            <a:ext cx="8225400" cy="818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Google Shape;26;p7"/>
          <p:cNvSpPr txBox="1">
            <a:spLocks noGrp="1"/>
          </p:cNvSpPr>
          <p:nvPr>
            <p:ph type="body" idx="1"/>
          </p:nvPr>
        </p:nvSpPr>
        <p:spPr>
          <a:xfrm>
            <a:off x="456300" y="1263111"/>
            <a:ext cx="8225400" cy="1968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600"/>
              <a:buFont typeface="NTR"/>
              <a:buChar char="●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600"/>
              <a:buFont typeface="Courier New"/>
              <a:buChar char="o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Noto Sans Symbols"/>
              <a:buChar char="▪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Font typeface="Calibri"/>
              <a:buChar char="●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2600"/>
              <a:buFont typeface="Calibri"/>
              <a:buChar char="○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5BB38"/>
              </a:buClr>
              <a:buSzPts val="2600"/>
              <a:buFont typeface="Calibri"/>
              <a:buChar char="■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Font typeface="Calibri"/>
              <a:buChar char="●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2600"/>
              <a:buFont typeface="Calibri"/>
              <a:buChar char="○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5BB38"/>
              </a:buClr>
              <a:buSzPts val="2600"/>
              <a:buFont typeface="Calibri"/>
              <a:buChar char="■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lumn Layout">
  <p:cSld name="Content - 2 column">
    <p:bg>
      <p:bgPr>
        <a:solidFill>
          <a:schemeClr val="lt1"/>
        </a:solid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8"/>
          <p:cNvSpPr txBox="1">
            <a:spLocks noGrp="1"/>
          </p:cNvSpPr>
          <p:nvPr>
            <p:ph type="body" idx="1"/>
          </p:nvPr>
        </p:nvSpPr>
        <p:spPr>
          <a:xfrm>
            <a:off x="456300" y="1263111"/>
            <a:ext cx="3993900" cy="3251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600"/>
              <a:buFont typeface="NTR"/>
              <a:buChar char="●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600"/>
              <a:buFont typeface="Courier New"/>
              <a:buChar char="o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Noto Sans Symbols"/>
              <a:buChar char="▪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Font typeface="Calibri"/>
              <a:buChar char="●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2600"/>
              <a:buFont typeface="Calibri"/>
              <a:buChar char="○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5BB38"/>
              </a:buClr>
              <a:buSzPts val="2600"/>
              <a:buFont typeface="Calibri"/>
              <a:buChar char="■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Font typeface="Calibri"/>
              <a:buChar char="●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2600"/>
              <a:buFont typeface="Calibri"/>
              <a:buChar char="○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5BB38"/>
              </a:buClr>
              <a:buSzPts val="2600"/>
              <a:buFont typeface="Calibri"/>
              <a:buChar char="■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" name="Google Shape;29;p8"/>
          <p:cNvSpPr txBox="1">
            <a:spLocks noGrp="1"/>
          </p:cNvSpPr>
          <p:nvPr>
            <p:ph type="body" idx="2"/>
          </p:nvPr>
        </p:nvSpPr>
        <p:spPr>
          <a:xfrm>
            <a:off x="4687932" y="1263111"/>
            <a:ext cx="3993900" cy="3251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600"/>
              <a:buFont typeface="Calibri"/>
              <a:buAutoNum type="arabicPeriod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600"/>
              <a:buFont typeface="Calibri"/>
              <a:buAutoNum type="alphaLcPeriod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Calibri"/>
              <a:buAutoNum type="romanLcPeriod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Font typeface="Calibri"/>
              <a:buChar char="●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2600"/>
              <a:buFont typeface="Calibri"/>
              <a:buChar char="○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5BB38"/>
              </a:buClr>
              <a:buSzPts val="2600"/>
              <a:buFont typeface="Calibri"/>
              <a:buChar char="■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Font typeface="Calibri"/>
              <a:buChar char="●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2600"/>
              <a:buFont typeface="Calibri"/>
              <a:buChar char="○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5BB38"/>
              </a:buClr>
              <a:buSzPts val="2600"/>
              <a:buFont typeface="Calibri"/>
              <a:buChar char="■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30" name="Google Shape;30;p8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800" y="4450850"/>
            <a:ext cx="510701" cy="510702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31;p8"/>
          <p:cNvSpPr txBox="1">
            <a:spLocks noGrp="1"/>
          </p:cNvSpPr>
          <p:nvPr>
            <p:ph type="title"/>
          </p:nvPr>
        </p:nvSpPr>
        <p:spPr>
          <a:xfrm>
            <a:off x="456175" y="445024"/>
            <a:ext cx="8225400" cy="818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deo Option 1">
  <p:cSld name="Video">
    <p:bg>
      <p:bgPr>
        <a:solidFill>
          <a:schemeClr val="lt1"/>
        </a:solidFill>
        <a:effectLst/>
      </p:bgPr>
    </p:bg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oogle Shape;33;p9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800" y="4450850"/>
            <a:ext cx="510701" cy="510702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9"/>
          <p:cNvSpPr txBox="1">
            <a:spLocks noGrp="1"/>
          </p:cNvSpPr>
          <p:nvPr>
            <p:ph type="title"/>
          </p:nvPr>
        </p:nvSpPr>
        <p:spPr>
          <a:xfrm>
            <a:off x="754050" y="4329575"/>
            <a:ext cx="7635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27578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bg>
      <p:bgPr>
        <a:solidFill>
          <a:schemeClr val="lt1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oogle Shape;36;p10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800" y="4450850"/>
            <a:ext cx="510701" cy="510702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title"/>
          </p:nvPr>
        </p:nvSpPr>
        <p:spPr>
          <a:xfrm>
            <a:off x="456175" y="445024"/>
            <a:ext cx="8225400" cy="818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 type="titleOnly">
  <p:cSld name="TITLE_ONLY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1"/>
          <p:cNvSpPr txBox="1">
            <a:spLocks noGrp="1"/>
          </p:cNvSpPr>
          <p:nvPr>
            <p:ph type="title"/>
          </p:nvPr>
        </p:nvSpPr>
        <p:spPr>
          <a:xfrm>
            <a:off x="457200" y="528066"/>
            <a:ext cx="83058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 sz="3600" b="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40" name="Google Shape;40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_1">
    <p:bg>
      <p:bgPr>
        <a:gradFill>
          <a:gsLst>
            <a:gs pos="0">
              <a:schemeClr val="accent4"/>
            </a:gs>
            <a:gs pos="85000">
              <a:schemeClr val="accent6"/>
            </a:gs>
            <a:gs pos="100000">
              <a:schemeClr val="accent6"/>
            </a:gs>
          </a:gsLst>
          <a:lin ang="16200038" scaled="0"/>
        </a:gradFill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2"/>
          <p:cNvSpPr txBox="1">
            <a:spLocks noGrp="1"/>
          </p:cNvSpPr>
          <p:nvPr>
            <p:ph type="ctrTitle"/>
          </p:nvPr>
        </p:nvSpPr>
        <p:spPr>
          <a:xfrm>
            <a:off x="533400" y="1028700"/>
            <a:ext cx="78516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75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  <a:defRPr sz="5000" b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2"/>
          <p:cNvSpPr txBox="1">
            <a:spLocks noGrp="1"/>
          </p:cNvSpPr>
          <p:nvPr>
            <p:ph type="subTitle" idx="1"/>
          </p:nvPr>
        </p:nvSpPr>
        <p:spPr>
          <a:xfrm>
            <a:off x="533400" y="2421402"/>
            <a:ext cx="7854600" cy="13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18275" bIns="45700" anchor="t" anchorCtr="0">
            <a:noAutofit/>
          </a:bodyPr>
          <a:lstStyle>
            <a:lvl1pPr marR="34288" lvl="0" algn="l">
              <a:spcBef>
                <a:spcPts val="520"/>
              </a:spcBef>
              <a:spcAft>
                <a:spcPts val="0"/>
              </a:spcAft>
              <a:buSzPts val="2600"/>
              <a:buNone/>
              <a:defRPr sz="2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spcBef>
                <a:spcPts val="36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spcBef>
                <a:spcPts val="360"/>
              </a:spcBef>
              <a:spcAft>
                <a:spcPts val="0"/>
              </a:spcAft>
              <a:buSzPts val="1260"/>
              <a:buNone/>
              <a:defRPr/>
            </a:lvl3pPr>
            <a:lvl4pPr lvl="3" algn="ctr">
              <a:spcBef>
                <a:spcPts val="360"/>
              </a:spcBef>
              <a:spcAft>
                <a:spcPts val="0"/>
              </a:spcAft>
              <a:buSzPts val="1170"/>
              <a:buNone/>
              <a:defRPr/>
            </a:lvl4pPr>
            <a:lvl5pPr lvl="4" algn="ctr">
              <a:spcBef>
                <a:spcPts val="36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7pPr>
            <a:lvl8pPr lvl="7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pic>
        <p:nvPicPr>
          <p:cNvPr id="44" name="Google Shape;44;p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9.xml"/><Relationship Id="rId1" Type="http://schemas.openxmlformats.org/officeDocument/2006/relationships/video" Target="https://www.youtube.com/embed/z0sCJdhW5tU?feature=oembed" TargetMode="External"/><Relationship Id="rId5" Type="http://schemas.openxmlformats.org/officeDocument/2006/relationships/image" Target="../media/image12.jpeg"/><Relationship Id="rId4" Type="http://schemas.openxmlformats.org/officeDocument/2006/relationships/hyperlink" Target="https://www.youtube.com/watch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uP_YwwwIScU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www.youtube.com/watch?v=uP_YwwwIScU&amp;t=11s" TargetMode="External"/><Relationship Id="rId4" Type="http://schemas.openxmlformats.org/officeDocument/2006/relationships/image" Target="../media/image17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4"/>
          <p:cNvSpPr txBox="1">
            <a:spLocks noGrp="1"/>
          </p:cNvSpPr>
          <p:nvPr>
            <p:ph type="ctrTitle"/>
          </p:nvPr>
        </p:nvSpPr>
        <p:spPr>
          <a:xfrm>
            <a:off x="3843451" y="1130675"/>
            <a:ext cx="49020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The Price of Sameness</a:t>
            </a:r>
            <a:endParaRPr/>
          </a:p>
        </p:txBody>
      </p:sp>
      <p:sp>
        <p:nvSpPr>
          <p:cNvPr id="54" name="Google Shape;54;p14"/>
          <p:cNvSpPr txBox="1">
            <a:spLocks noGrp="1"/>
          </p:cNvSpPr>
          <p:nvPr>
            <p:ph type="subTitle" idx="1"/>
          </p:nvPr>
        </p:nvSpPr>
        <p:spPr>
          <a:xfrm>
            <a:off x="3843650" y="3220225"/>
            <a:ext cx="51765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/>
          </a:bodyPr>
          <a:lstStyle/>
          <a:p>
            <a:pPr marL="0" marR="34288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rPr lang="en-US"/>
              <a:t>“Harrison Bergeron” by Kurt Vonnegut</a:t>
            </a:r>
            <a:endParaRPr/>
          </a:p>
        </p:txBody>
      </p:sp>
      <p:sp>
        <p:nvSpPr>
          <p:cNvPr id="55" name="Google Shape;55;p14"/>
          <p:cNvSpPr/>
          <p:nvPr/>
        </p:nvSpPr>
        <p:spPr>
          <a:xfrm>
            <a:off x="645325" y="1377750"/>
            <a:ext cx="3117300" cy="2700300"/>
          </a:xfrm>
          <a:prstGeom prst="hexagon">
            <a:avLst>
              <a:gd name="adj" fmla="val 28852"/>
              <a:gd name="vf" fmla="val 115470"/>
            </a:avLst>
          </a:prstGeom>
          <a:solidFill>
            <a:schemeClr val="accent2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109FFED-A7BF-7EB0-9B8C-561AA1BD57B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645324" y="1377750"/>
            <a:ext cx="3117300" cy="2700300"/>
          </a:xfrm>
          <a:prstGeom prst="hexagon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5"/>
          <p:cNvSpPr txBox="1">
            <a:spLocks noGrp="1"/>
          </p:cNvSpPr>
          <p:nvPr>
            <p:ph type="ctrTitle"/>
          </p:nvPr>
        </p:nvSpPr>
        <p:spPr>
          <a:xfrm>
            <a:off x="455850" y="489174"/>
            <a:ext cx="82323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</a:pPr>
            <a:r>
              <a:rPr lang="en-US" dirty="0"/>
              <a:t>Essential Question: </a:t>
            </a:r>
            <a:endParaRPr dirty="0"/>
          </a:p>
        </p:txBody>
      </p:sp>
      <p:sp>
        <p:nvSpPr>
          <p:cNvPr id="61" name="Google Shape;61;p15"/>
          <p:cNvSpPr txBox="1">
            <a:spLocks noGrp="1"/>
          </p:cNvSpPr>
          <p:nvPr>
            <p:ph type="subTitle" idx="1"/>
          </p:nvPr>
        </p:nvSpPr>
        <p:spPr>
          <a:xfrm>
            <a:off x="455850" y="2541774"/>
            <a:ext cx="8232300" cy="20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5715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/>
              <a:t>If society enforced total social balance, what would we lose – and would it be worth it? </a:t>
            </a:r>
          </a:p>
          <a:p>
            <a:pPr marL="5715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571500" marR="0" lvl="0" indent="-292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NTR"/>
              <a:buNone/>
            </a:pP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6"/>
          <p:cNvSpPr txBox="1">
            <a:spLocks noGrp="1"/>
          </p:cNvSpPr>
          <p:nvPr>
            <p:ph type="ctrTitle"/>
          </p:nvPr>
        </p:nvSpPr>
        <p:spPr>
          <a:xfrm>
            <a:off x="456175" y="744575"/>
            <a:ext cx="8232300" cy="137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</a:pPr>
            <a:r>
              <a:rPr lang="en-US"/>
              <a:t>Objectives: </a:t>
            </a:r>
            <a:endParaRPr/>
          </a:p>
        </p:txBody>
      </p:sp>
      <p:sp>
        <p:nvSpPr>
          <p:cNvPr id="67" name="Google Shape;67;p16"/>
          <p:cNvSpPr txBox="1">
            <a:spLocks noGrp="1"/>
          </p:cNvSpPr>
          <p:nvPr>
            <p:ph type="subTitle" idx="1"/>
          </p:nvPr>
        </p:nvSpPr>
        <p:spPr>
          <a:xfrm>
            <a:off x="456175" y="2250625"/>
            <a:ext cx="8232300" cy="263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571500" lvl="0" indent="-463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Arial" panose="020B0604020202020204" pitchFamily="34" charset="0"/>
              <a:buChar char="•"/>
            </a:pPr>
            <a:r>
              <a:rPr lang="en-US" dirty="0"/>
              <a:t>Examine the structure of the amendments. </a:t>
            </a:r>
            <a:endParaRPr dirty="0"/>
          </a:p>
          <a:p>
            <a:pPr marL="571500" lvl="0" indent="-463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Arial" panose="020B0604020202020204" pitchFamily="34" charset="0"/>
              <a:buChar char="•"/>
            </a:pPr>
            <a:r>
              <a:rPr lang="en-US" dirty="0"/>
              <a:t>Read and analyze “Harrison Bergeron” for examples of fairness/unfairness. </a:t>
            </a:r>
            <a:endParaRPr dirty="0"/>
          </a:p>
          <a:p>
            <a:pPr marL="571500" lvl="0" indent="-463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Arial" panose="020B0604020202020204" pitchFamily="34" charset="0"/>
              <a:buChar char="•"/>
            </a:pPr>
            <a:r>
              <a:rPr lang="en-US" dirty="0"/>
              <a:t>Write claims and provide supporting evidence for the creation of new amendments.</a:t>
            </a: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/>
          <p:nvPr/>
        </p:nvSpPr>
        <p:spPr>
          <a:xfrm>
            <a:off x="2004900" y="4634475"/>
            <a:ext cx="5271000" cy="3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u="sng">
                <a:solidFill>
                  <a:srgbClr val="27578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What is social balance?</a:t>
            </a:r>
            <a:r>
              <a:rPr lang="en-US" sz="1600">
                <a:solidFill>
                  <a:srgbClr val="275781"/>
                </a:solidFill>
              </a:rPr>
              <a:t> </a:t>
            </a:r>
            <a:endParaRPr sz="1600">
              <a:solidFill>
                <a:srgbClr val="275781"/>
              </a:solidFill>
            </a:endParaRPr>
          </a:p>
        </p:txBody>
      </p:sp>
      <p:pic>
        <p:nvPicPr>
          <p:cNvPr id="2" name="Online Media 1" title="Harrison Bergeron Pre-Reading Video">
            <a:hlinkClick r:id="" action="ppaction://media"/>
            <a:extLst>
              <a:ext uri="{FF2B5EF4-FFF2-40B4-BE49-F238E27FC236}">
                <a16:creationId xmlns:a16="http://schemas.microsoft.com/office/drawing/2014/main" id="{0AB0E3B0-8272-51EC-9FD0-7552062AE0A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820785" y="978803"/>
            <a:ext cx="5639230" cy="31858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8"/>
          <p:cNvSpPr txBox="1">
            <a:spLocks noGrp="1"/>
          </p:cNvSpPr>
          <p:nvPr>
            <p:ph type="title"/>
          </p:nvPr>
        </p:nvSpPr>
        <p:spPr>
          <a:xfrm>
            <a:off x="456175" y="445024"/>
            <a:ext cx="8225400" cy="818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3600"/>
              <a:buFont typeface="Calibri"/>
              <a:buNone/>
            </a:pPr>
            <a:r>
              <a:rPr lang="en-US"/>
              <a:t>Four Corners</a:t>
            </a:r>
            <a:endParaRPr/>
          </a:p>
        </p:txBody>
      </p:sp>
      <p:sp>
        <p:nvSpPr>
          <p:cNvPr id="79" name="Google Shape;79;p18"/>
          <p:cNvSpPr txBox="1">
            <a:spLocks noGrp="1"/>
          </p:cNvSpPr>
          <p:nvPr>
            <p:ph type="body" idx="1"/>
          </p:nvPr>
        </p:nvSpPr>
        <p:spPr>
          <a:xfrm>
            <a:off x="456300" y="1263100"/>
            <a:ext cx="4184400" cy="19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None/>
            </a:pPr>
            <a:r>
              <a:rPr lang="en-US"/>
              <a:t>Read the statement and decide whether you:</a:t>
            </a:r>
            <a:endParaRPr/>
          </a:p>
          <a:p>
            <a:pPr marL="457200" lvl="0" indent="-39370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991B1E"/>
              </a:buClr>
              <a:buSzPts val="2600"/>
              <a:buFont typeface="Arial"/>
              <a:buChar char="•"/>
            </a:pPr>
            <a:r>
              <a:rPr lang="en-US"/>
              <a:t>Strongly Agree</a:t>
            </a:r>
            <a:endParaRPr/>
          </a:p>
          <a:p>
            <a:pPr marL="45720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1B1E"/>
              </a:buClr>
              <a:buSzPts val="2600"/>
              <a:buFont typeface="Arial"/>
              <a:buChar char="•"/>
            </a:pPr>
            <a:r>
              <a:rPr lang="en-US"/>
              <a:t>Agree</a:t>
            </a:r>
            <a:endParaRPr/>
          </a:p>
          <a:p>
            <a:pPr marL="45720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1B1E"/>
              </a:buClr>
              <a:buSzPts val="2600"/>
              <a:buFont typeface="Arial"/>
              <a:buChar char="•"/>
            </a:pPr>
            <a:r>
              <a:rPr lang="en-US"/>
              <a:t>Disagree</a:t>
            </a:r>
            <a:endParaRPr/>
          </a:p>
          <a:p>
            <a:pPr marL="45720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1B1E"/>
              </a:buClr>
              <a:buSzPts val="2600"/>
              <a:buFont typeface="Arial"/>
              <a:buChar char="•"/>
            </a:pPr>
            <a:r>
              <a:rPr lang="en-US"/>
              <a:t>Strongly Disagree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None/>
            </a:pPr>
            <a:endParaRPr/>
          </a:p>
          <a:p>
            <a:pPr marL="4572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635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endParaRPr/>
          </a:p>
        </p:txBody>
      </p:sp>
      <p:pic>
        <p:nvPicPr>
          <p:cNvPr id="80" name="Google Shape;8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94375" y="1728712"/>
            <a:ext cx="2868676" cy="2668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9"/>
          <p:cNvSpPr txBox="1">
            <a:spLocks noGrp="1"/>
          </p:cNvSpPr>
          <p:nvPr>
            <p:ph type="ctrTitle"/>
          </p:nvPr>
        </p:nvSpPr>
        <p:spPr>
          <a:xfrm>
            <a:off x="1184325" y="1130675"/>
            <a:ext cx="75612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Fairness is more important than freedom.</a:t>
            </a:r>
            <a:endParaRPr/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3600"/>
              <a:buFont typeface="Calibri"/>
              <a:buNone/>
            </a:pPr>
            <a:endParaRPr/>
          </a:p>
        </p:txBody>
      </p:sp>
      <p:sp>
        <p:nvSpPr>
          <p:cNvPr id="86" name="Google Shape;86;p19"/>
          <p:cNvSpPr txBox="1">
            <a:spLocks noGrp="1"/>
          </p:cNvSpPr>
          <p:nvPr>
            <p:ph type="subTitle" idx="1"/>
          </p:nvPr>
        </p:nvSpPr>
        <p:spPr>
          <a:xfrm>
            <a:off x="3843644" y="3220225"/>
            <a:ext cx="49020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Write </a:t>
            </a:r>
            <a:r>
              <a:rPr lang="en-US" i="1"/>
              <a:t>your</a:t>
            </a:r>
            <a:r>
              <a:rPr lang="en-US"/>
              <a:t> opinion.</a:t>
            </a:r>
            <a:endParaRPr/>
          </a:p>
          <a:p>
            <a:pPr marL="1371600" lvl="2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0"/>
          <p:cNvSpPr txBox="1">
            <a:spLocks noGrp="1"/>
          </p:cNvSpPr>
          <p:nvPr>
            <p:ph type="title"/>
          </p:nvPr>
        </p:nvSpPr>
        <p:spPr>
          <a:xfrm>
            <a:off x="456175" y="445024"/>
            <a:ext cx="8225400" cy="818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3600"/>
              <a:buFont typeface="Calibri"/>
              <a:buNone/>
            </a:pPr>
            <a:r>
              <a:rPr lang="en-US"/>
              <a:t>Fairness is more important than freedom.</a:t>
            </a:r>
            <a:endParaRPr/>
          </a:p>
        </p:txBody>
      </p:sp>
      <p:sp>
        <p:nvSpPr>
          <p:cNvPr id="92" name="Google Shape;92;p20"/>
          <p:cNvSpPr txBox="1">
            <a:spLocks noGrp="1"/>
          </p:cNvSpPr>
          <p:nvPr>
            <p:ph type="body" idx="1"/>
          </p:nvPr>
        </p:nvSpPr>
        <p:spPr>
          <a:xfrm>
            <a:off x="456299" y="1263094"/>
            <a:ext cx="5036407" cy="35611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/>
              <a:t>In your group, discuss your thoughts on the statement, “Fairness is more important than freedom.”  </a:t>
            </a:r>
          </a:p>
          <a:p>
            <a:pPr marL="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dirty="0"/>
          </a:p>
          <a:p>
            <a:pPr marL="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/>
              <a:t>Keep in mind that everyone should get an opportunity to share their opinions.</a:t>
            </a:r>
            <a:endParaRPr dirty="0"/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93" name="Google Shape;9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21982" y="1498536"/>
            <a:ext cx="2474397" cy="24026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1"/>
          <p:cNvSpPr txBox="1">
            <a:spLocks noGrp="1"/>
          </p:cNvSpPr>
          <p:nvPr>
            <p:ph type="title"/>
          </p:nvPr>
        </p:nvSpPr>
        <p:spPr>
          <a:xfrm>
            <a:off x="456175" y="445024"/>
            <a:ext cx="8225400" cy="81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Listen…change your mind???</a:t>
            </a:r>
            <a:endParaRPr/>
          </a:p>
        </p:txBody>
      </p:sp>
      <p:sp>
        <p:nvSpPr>
          <p:cNvPr id="99" name="Google Shape;99;p21"/>
          <p:cNvSpPr txBox="1">
            <a:spLocks noGrp="1"/>
          </p:cNvSpPr>
          <p:nvPr>
            <p:ph type="body" idx="1"/>
          </p:nvPr>
        </p:nvSpPr>
        <p:spPr>
          <a:xfrm>
            <a:off x="456300" y="1263111"/>
            <a:ext cx="8225400" cy="196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l" rtl="0">
              <a:spcBef>
                <a:spcPts val="0"/>
              </a:spcBef>
              <a:spcAft>
                <a:spcPts val="0"/>
              </a:spcAft>
              <a:buSzPts val="2600"/>
              <a:buFont typeface="Arial" panose="020B0604020202020204" pitchFamily="34" charset="0"/>
              <a:buChar char="•"/>
            </a:pPr>
            <a:r>
              <a:rPr lang="en-US" dirty="0"/>
              <a:t>Each group has a representative who shares their group’s thoughts.</a:t>
            </a:r>
            <a:endParaRPr dirty="0"/>
          </a:p>
          <a:p>
            <a:pPr lvl="0" algn="l" rtl="0">
              <a:spcBef>
                <a:spcPts val="0"/>
              </a:spcBef>
              <a:spcAft>
                <a:spcPts val="0"/>
              </a:spcAft>
              <a:buSzPts val="2600"/>
              <a:buFont typeface="Arial" panose="020B0604020202020204" pitchFamily="34" charset="0"/>
              <a:buChar char="•"/>
            </a:pPr>
            <a:r>
              <a:rPr lang="en-US" dirty="0"/>
              <a:t>If you want to change your corner, move. </a:t>
            </a:r>
            <a:endParaRPr dirty="0"/>
          </a:p>
          <a:p>
            <a:pPr lvl="0" algn="l" rtl="0">
              <a:spcBef>
                <a:spcPts val="0"/>
              </a:spcBef>
              <a:spcAft>
                <a:spcPts val="0"/>
              </a:spcAft>
              <a:buSzPts val="2600"/>
              <a:buFont typeface="Arial" panose="020B0604020202020204" pitchFamily="34" charset="0"/>
              <a:buChar char="•"/>
            </a:pPr>
            <a:r>
              <a:rPr lang="en-US" dirty="0"/>
              <a:t>Be prepared to explain your choice. </a:t>
            </a:r>
            <a:endParaRPr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2"/>
          <p:cNvSpPr txBox="1">
            <a:spLocks noGrp="1"/>
          </p:cNvSpPr>
          <p:nvPr>
            <p:ph type="title"/>
          </p:nvPr>
        </p:nvSpPr>
        <p:spPr>
          <a:xfrm>
            <a:off x="456175" y="445024"/>
            <a:ext cx="8225400" cy="818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rgbClr val="991B1E"/>
                </a:solidFill>
              </a:rPr>
              <a:t>I Notice/I Wonder</a:t>
            </a:r>
            <a:endParaRPr/>
          </a:p>
        </p:txBody>
      </p:sp>
      <p:sp>
        <p:nvSpPr>
          <p:cNvPr id="105" name="Google Shape;105;p22"/>
          <p:cNvSpPr txBox="1">
            <a:spLocks noGrp="1"/>
          </p:cNvSpPr>
          <p:nvPr>
            <p:ph type="body" idx="1"/>
          </p:nvPr>
        </p:nvSpPr>
        <p:spPr>
          <a:xfrm>
            <a:off x="456300" y="1263100"/>
            <a:ext cx="5766600" cy="378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None/>
            </a:pPr>
            <a:r>
              <a:rPr lang="en-US" sz="2400"/>
              <a:t>With your partner:</a:t>
            </a:r>
            <a:endParaRPr sz="2400"/>
          </a:p>
          <a:p>
            <a:pPr marL="457200" lvl="0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991B1E"/>
              </a:buClr>
              <a:buSzPts val="2400"/>
              <a:buFont typeface="Arial"/>
              <a:buAutoNum type="arabicPeriod"/>
            </a:pPr>
            <a:r>
              <a:rPr lang="en-US" sz="2400"/>
              <a:t>Read through the current amendments to the Constitution.</a:t>
            </a:r>
            <a:endParaRPr sz="2400"/>
          </a:p>
          <a:p>
            <a:pPr marL="45720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1B1E"/>
              </a:buClr>
              <a:buSzPts val="2400"/>
              <a:buFont typeface="Arial"/>
              <a:buAutoNum type="arabicPeriod"/>
            </a:pPr>
            <a:r>
              <a:rPr lang="en-US" sz="2400"/>
              <a:t>Write on a sticky note: What do you </a:t>
            </a:r>
            <a:r>
              <a:rPr lang="en-US" sz="2400" i="1"/>
              <a:t>notice </a:t>
            </a:r>
            <a:r>
              <a:rPr lang="en-US" sz="2400"/>
              <a:t>about the structure of the amendments?</a:t>
            </a:r>
            <a:endParaRPr sz="2400"/>
          </a:p>
          <a:p>
            <a:pPr marL="45720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1B1E"/>
              </a:buClr>
              <a:buSzPts val="2400"/>
              <a:buFont typeface="Arial"/>
              <a:buAutoNum type="arabicPeriod"/>
            </a:pPr>
            <a:r>
              <a:rPr lang="en-US" sz="2400"/>
              <a:t>Write on a sticky note: What do you </a:t>
            </a:r>
            <a:r>
              <a:rPr lang="en-US" sz="2400" i="1"/>
              <a:t>wonder </a:t>
            </a:r>
            <a:r>
              <a:rPr lang="en-US" sz="2400"/>
              <a:t>about the structure of the amendments?</a:t>
            </a:r>
            <a:endParaRPr sz="2400"/>
          </a:p>
          <a:p>
            <a:pPr marL="4572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600"/>
              <a:buFont typeface="NTR"/>
              <a:buNone/>
            </a:pPr>
            <a:endParaRPr/>
          </a:p>
        </p:txBody>
      </p:sp>
      <p:pic>
        <p:nvPicPr>
          <p:cNvPr id="106" name="Google Shape;106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92028" y="966951"/>
            <a:ext cx="2525399" cy="25254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1" name="Google Shape;111;p23"/>
          <p:cNvGraphicFramePr/>
          <p:nvPr>
            <p:extLst>
              <p:ext uri="{D42A27DB-BD31-4B8C-83A1-F6EECF244321}">
                <p14:modId xmlns:p14="http://schemas.microsoft.com/office/powerpoint/2010/main" val="2124362938"/>
              </p:ext>
            </p:extLst>
          </p:nvPr>
        </p:nvGraphicFramePr>
        <p:xfrm>
          <a:off x="731520" y="81983"/>
          <a:ext cx="7532765" cy="4725576"/>
        </p:xfrm>
        <a:graphic>
          <a:graphicData uri="http://schemas.openxmlformats.org/drawingml/2006/table">
            <a:tbl>
              <a:tblPr bandRow="1">
                <a:noFill/>
                <a:tableStyleId>{EC5FBDCF-313B-483E-A529-34D5E2D28B74}</a:tableStyleId>
              </a:tblPr>
              <a:tblGrid>
                <a:gridCol w="8667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66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81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003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787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2204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40816">
                <a:tc gridSpan="6"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CURRENT AMENDMENTS TO THE U.S. CONSTITUTION</a:t>
                      </a:r>
                      <a:endParaRPr sz="1800" b="1" dirty="0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7578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0364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Amendment</a:t>
                      </a:r>
                      <a:endParaRPr sz="900" b="1" dirty="0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7578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Explanation</a:t>
                      </a:r>
                      <a:endParaRPr sz="900" b="1" dirty="0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7578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Amendment</a:t>
                      </a:r>
                      <a:endParaRPr sz="900" b="1" dirty="0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7578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Explanation</a:t>
                      </a:r>
                      <a:endParaRPr sz="900" b="1" dirty="0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7578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Amendment</a:t>
                      </a:r>
                      <a:endParaRPr sz="900" b="1" dirty="0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7578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Explanation</a:t>
                      </a:r>
                      <a:endParaRPr sz="900" b="1" dirty="0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7578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246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10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1" dirty="0">
                          <a:solidFill>
                            <a:srgbClr val="910D2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1st Amendment</a:t>
                      </a:r>
                      <a:endParaRPr sz="800" b="1" dirty="0">
                        <a:solidFill>
                          <a:srgbClr val="910D28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Freedom of religion, speech, petition, and assembly.</a:t>
                      </a:r>
                      <a:endParaRPr sz="8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1">
                          <a:solidFill>
                            <a:srgbClr val="910D2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10th Amendment</a:t>
                      </a:r>
                      <a:endParaRPr sz="800" b="1">
                        <a:solidFill>
                          <a:srgbClr val="910D28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Reserved powers to the states.</a:t>
                      </a:r>
                      <a:endParaRPr sz="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1" dirty="0">
                          <a:solidFill>
                            <a:srgbClr val="910D2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19th Amendment</a:t>
                      </a:r>
                      <a:endParaRPr sz="800" b="1" dirty="0">
                        <a:solidFill>
                          <a:srgbClr val="910D28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Women have the right to vote.</a:t>
                      </a:r>
                      <a:endParaRPr sz="8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874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10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1" dirty="0">
                          <a:solidFill>
                            <a:srgbClr val="910D2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2nd Amendment</a:t>
                      </a:r>
                      <a:endParaRPr sz="800" b="1" dirty="0">
                        <a:solidFill>
                          <a:srgbClr val="910D28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Right to bear arms.</a:t>
                      </a:r>
                      <a:endParaRPr sz="8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1">
                          <a:solidFill>
                            <a:srgbClr val="910D2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11th Amendment</a:t>
                      </a:r>
                      <a:endParaRPr sz="800" b="1">
                        <a:solidFill>
                          <a:srgbClr val="910D28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States are protected from being sued by citizens of another state.</a:t>
                      </a:r>
                      <a:endParaRPr sz="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1">
                          <a:solidFill>
                            <a:srgbClr val="910D2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20th Amendment</a:t>
                      </a:r>
                      <a:endParaRPr sz="800" b="1">
                        <a:solidFill>
                          <a:srgbClr val="910D28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President and vice-president’s term of office begins on January 20th, and no longer in March.</a:t>
                      </a:r>
                      <a:endParaRPr sz="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4376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10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1" dirty="0">
                          <a:solidFill>
                            <a:srgbClr val="910D2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3rd Amendment</a:t>
                      </a:r>
                      <a:endParaRPr sz="800" b="1" dirty="0">
                        <a:solidFill>
                          <a:srgbClr val="910D28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No quartering of soldiers.</a:t>
                      </a:r>
                      <a:endParaRPr sz="8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1" dirty="0">
                          <a:solidFill>
                            <a:srgbClr val="910D2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12th Amendment</a:t>
                      </a:r>
                      <a:endParaRPr sz="800" b="1" dirty="0">
                        <a:solidFill>
                          <a:srgbClr val="910D28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Separated balloting procedures for president and vice-president (they are a team).</a:t>
                      </a:r>
                      <a:endParaRPr sz="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1">
                          <a:solidFill>
                            <a:srgbClr val="910D2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21st Amendment</a:t>
                      </a:r>
                      <a:endParaRPr sz="800" b="1">
                        <a:solidFill>
                          <a:srgbClr val="910D28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Repeal of prohibition.</a:t>
                      </a:r>
                      <a:endParaRPr sz="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9246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10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1">
                          <a:solidFill>
                            <a:srgbClr val="910D2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4th Amendment</a:t>
                      </a:r>
                      <a:endParaRPr sz="800" b="1">
                        <a:solidFill>
                          <a:srgbClr val="910D28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Protection against illegal search and seizure.</a:t>
                      </a:r>
                      <a:endParaRPr sz="8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1" dirty="0">
                          <a:solidFill>
                            <a:srgbClr val="910D2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13th Amendment</a:t>
                      </a:r>
                      <a:endParaRPr sz="800" b="1" dirty="0">
                        <a:solidFill>
                          <a:srgbClr val="910D28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Abolition of slavery.</a:t>
                      </a:r>
                      <a:endParaRPr sz="8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1">
                          <a:solidFill>
                            <a:srgbClr val="910D2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22nd Amendment</a:t>
                      </a:r>
                      <a:endParaRPr sz="800" b="1">
                        <a:solidFill>
                          <a:srgbClr val="910D28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President is limited to two (2) terms.</a:t>
                      </a:r>
                      <a:endParaRPr sz="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1799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10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1" dirty="0">
                          <a:solidFill>
                            <a:srgbClr val="910D2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5th Amendment</a:t>
                      </a:r>
                      <a:endParaRPr sz="800" b="1" dirty="0">
                        <a:solidFill>
                          <a:srgbClr val="910D28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Protection against self-incrimination, double-jeopardy.  Protection of due process and the right to a grand jury.</a:t>
                      </a:r>
                      <a:endParaRPr sz="8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1" dirty="0">
                          <a:solidFill>
                            <a:srgbClr val="910D2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14th Amendment</a:t>
                      </a:r>
                      <a:endParaRPr sz="800" b="1" dirty="0">
                        <a:solidFill>
                          <a:srgbClr val="910D28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Granted former slaves citizenship and equal protection, established principle of selective incorporation.</a:t>
                      </a:r>
                      <a:endParaRPr sz="8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1" dirty="0">
                          <a:solidFill>
                            <a:srgbClr val="910D2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23rd Amendment</a:t>
                      </a:r>
                      <a:endParaRPr sz="800" b="1" dirty="0">
                        <a:solidFill>
                          <a:srgbClr val="910D28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D.C. is given presidential electors.</a:t>
                      </a:r>
                      <a:endParaRPr sz="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899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10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1">
                          <a:solidFill>
                            <a:srgbClr val="910D2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6th Amendment</a:t>
                      </a:r>
                      <a:endParaRPr sz="800" b="1">
                        <a:solidFill>
                          <a:srgbClr val="910D28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Right to a speedy and public trial, impartial jury, and right to counsel.</a:t>
                      </a:r>
                      <a:endParaRPr sz="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1" dirty="0">
                          <a:solidFill>
                            <a:srgbClr val="910D2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15th Amendment</a:t>
                      </a:r>
                      <a:endParaRPr sz="800" b="1" dirty="0">
                        <a:solidFill>
                          <a:srgbClr val="910D28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African-American men could vote.</a:t>
                      </a:r>
                      <a:endParaRPr sz="8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1" dirty="0">
                          <a:solidFill>
                            <a:srgbClr val="910D2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24th Amendment</a:t>
                      </a:r>
                      <a:endParaRPr sz="800" b="1" dirty="0">
                        <a:solidFill>
                          <a:srgbClr val="910D28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Poll tax is illegal.</a:t>
                      </a:r>
                      <a:endParaRPr sz="8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2824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10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1" dirty="0">
                          <a:solidFill>
                            <a:srgbClr val="910D2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7th Amendment</a:t>
                      </a:r>
                      <a:endParaRPr sz="800" b="1" dirty="0">
                        <a:solidFill>
                          <a:srgbClr val="910D28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Right to a trial by jury in common-law cases.</a:t>
                      </a:r>
                      <a:endParaRPr sz="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1">
                          <a:solidFill>
                            <a:srgbClr val="910D2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16th Amendment</a:t>
                      </a:r>
                      <a:endParaRPr sz="800" b="1">
                        <a:solidFill>
                          <a:srgbClr val="910D28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Established federal income tax.</a:t>
                      </a:r>
                      <a:endParaRPr sz="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1" dirty="0">
                          <a:solidFill>
                            <a:srgbClr val="910D2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25th Amendment</a:t>
                      </a:r>
                      <a:endParaRPr sz="800" b="1" dirty="0">
                        <a:solidFill>
                          <a:srgbClr val="910D28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Established the vice-president as the successor if the president is unable to serve.  The president can nominate a vice-president if there is a vacancy.</a:t>
                      </a:r>
                      <a:endParaRPr sz="8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4874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10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1" dirty="0">
                          <a:solidFill>
                            <a:srgbClr val="910D2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8th Amendment</a:t>
                      </a:r>
                      <a:endParaRPr sz="800" b="1" dirty="0">
                        <a:solidFill>
                          <a:srgbClr val="910D28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Protection against cruel and unusual punishment.  No excessive bail imposed.</a:t>
                      </a:r>
                      <a:endParaRPr sz="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1">
                          <a:solidFill>
                            <a:srgbClr val="910D2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17th Amendment</a:t>
                      </a:r>
                      <a:endParaRPr sz="800" b="1">
                        <a:solidFill>
                          <a:srgbClr val="910D28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Direct election of US Senators.</a:t>
                      </a:r>
                      <a:endParaRPr sz="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1">
                          <a:solidFill>
                            <a:srgbClr val="910D2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26th Amendment</a:t>
                      </a:r>
                      <a:endParaRPr sz="800" b="1">
                        <a:solidFill>
                          <a:srgbClr val="910D28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18-year olds have the right to vote.</a:t>
                      </a:r>
                      <a:endParaRPr sz="8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4874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10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1" dirty="0">
                          <a:solidFill>
                            <a:srgbClr val="910D2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9th Amendment</a:t>
                      </a:r>
                      <a:endParaRPr sz="800" b="1" dirty="0">
                        <a:solidFill>
                          <a:srgbClr val="910D28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The enumeration of rights in the Constitution won’t be used against the people.</a:t>
                      </a:r>
                      <a:endParaRPr sz="8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1" dirty="0">
                          <a:solidFill>
                            <a:srgbClr val="910D2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18th Amendment</a:t>
                      </a:r>
                      <a:endParaRPr sz="800" b="1" dirty="0">
                        <a:solidFill>
                          <a:srgbClr val="910D28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Prohibition.</a:t>
                      </a:r>
                      <a:endParaRPr sz="8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1" dirty="0">
                          <a:solidFill>
                            <a:srgbClr val="910D2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27th Amendment</a:t>
                      </a:r>
                      <a:endParaRPr sz="800" b="1" dirty="0">
                        <a:solidFill>
                          <a:srgbClr val="910D28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Congressional pay raises will only take effect after the next election.</a:t>
                      </a:r>
                      <a:endParaRPr sz="8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4"/>
          <p:cNvSpPr txBox="1">
            <a:spLocks noGrp="1"/>
          </p:cNvSpPr>
          <p:nvPr>
            <p:ph type="title"/>
          </p:nvPr>
        </p:nvSpPr>
        <p:spPr>
          <a:xfrm>
            <a:off x="456175" y="445024"/>
            <a:ext cx="8225400" cy="81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 Think/We Think </a:t>
            </a:r>
            <a:endParaRPr/>
          </a:p>
        </p:txBody>
      </p:sp>
      <p:pic>
        <p:nvPicPr>
          <p:cNvPr id="117" name="Google Shape;117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28325" y="116700"/>
            <a:ext cx="1447800" cy="790575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24"/>
          <p:cNvSpPr txBox="1">
            <a:spLocks noGrp="1"/>
          </p:cNvSpPr>
          <p:nvPr>
            <p:ph type="body" idx="1"/>
          </p:nvPr>
        </p:nvSpPr>
        <p:spPr>
          <a:xfrm>
            <a:off x="456300" y="1263094"/>
            <a:ext cx="8225400" cy="306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Use the handout to guide the activity. </a:t>
            </a:r>
            <a:endParaRPr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en-US"/>
              <a:t>Write what </a:t>
            </a:r>
            <a:r>
              <a:rPr lang="en-US" i="1"/>
              <a:t>you </a:t>
            </a:r>
            <a:r>
              <a:rPr lang="en-US"/>
              <a:t>think in the left column.</a:t>
            </a:r>
            <a:endParaRPr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en-US"/>
              <a:t>Then, discuss your answer with a small group of three.</a:t>
            </a:r>
            <a:endParaRPr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en-US"/>
              <a:t>Write notes about what your </a:t>
            </a:r>
            <a:r>
              <a:rPr lang="en-US" i="1"/>
              <a:t>group </a:t>
            </a:r>
            <a:r>
              <a:rPr lang="en-US"/>
              <a:t>thinks in the right column. </a:t>
            </a:r>
            <a:endParaRPr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en-US"/>
              <a:t>Choose a spokesperson to speak for your group.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5"/>
          <p:cNvSpPr txBox="1">
            <a:spLocks noGrp="1"/>
          </p:cNvSpPr>
          <p:nvPr>
            <p:ph type="title"/>
          </p:nvPr>
        </p:nvSpPr>
        <p:spPr>
          <a:xfrm>
            <a:off x="456175" y="445024"/>
            <a:ext cx="8225400" cy="81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Kurt Vonnegut, Jr. </a:t>
            </a:r>
            <a:endParaRPr/>
          </a:p>
        </p:txBody>
      </p:sp>
      <p:sp>
        <p:nvSpPr>
          <p:cNvPr id="124" name="Google Shape;124;p25"/>
          <p:cNvSpPr txBox="1">
            <a:spLocks noGrp="1"/>
          </p:cNvSpPr>
          <p:nvPr>
            <p:ph type="body" idx="1"/>
          </p:nvPr>
        </p:nvSpPr>
        <p:spPr>
          <a:xfrm>
            <a:off x="456300" y="1263100"/>
            <a:ext cx="4955700" cy="353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9370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991B1E"/>
              </a:buClr>
              <a:buSzPts val="2600"/>
              <a:buFont typeface="Arial"/>
              <a:buChar char="•"/>
            </a:pPr>
            <a:r>
              <a:rPr lang="en-US"/>
              <a:t>Born in Indiana</a:t>
            </a:r>
            <a:endParaRPr/>
          </a:p>
          <a:p>
            <a:pPr marL="45720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1B1E"/>
              </a:buClr>
              <a:buSzPts val="2600"/>
              <a:buFont typeface="Arial"/>
              <a:buChar char="•"/>
            </a:pPr>
            <a:r>
              <a:rPr lang="en-US"/>
              <a:t>Studied chemistry, engineering, and anthropology</a:t>
            </a:r>
            <a:endParaRPr/>
          </a:p>
          <a:p>
            <a:pPr marL="45720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1B1E"/>
              </a:buClr>
              <a:buSzPts val="2600"/>
              <a:buFont typeface="Arial"/>
              <a:buChar char="•"/>
            </a:pPr>
            <a:r>
              <a:rPr lang="en-US"/>
              <a:t>Fought in WWII and was taken prisoner by the Germans</a:t>
            </a:r>
            <a:endParaRPr/>
          </a:p>
          <a:p>
            <a:pPr marL="45720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1B1E"/>
              </a:buClr>
              <a:buSzPts val="2600"/>
              <a:buFont typeface="Arial"/>
              <a:buChar char="•"/>
            </a:pPr>
            <a:r>
              <a:rPr lang="en-US"/>
              <a:t>Wrote </a:t>
            </a:r>
            <a:r>
              <a:rPr lang="en-US" u="sng"/>
              <a:t>Slaughterhouse-Five</a:t>
            </a:r>
            <a:endParaRPr u="sng"/>
          </a:p>
          <a:p>
            <a:pPr marL="45720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1B1E"/>
              </a:buClr>
              <a:buSzPts val="2600"/>
              <a:buFont typeface="Arial"/>
              <a:buChar char="•"/>
            </a:pPr>
            <a:r>
              <a:rPr lang="en-US"/>
              <a:t>Known for dark humor, satire, and science fiction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5" name="Google Shape;125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79275" y="852901"/>
            <a:ext cx="2757675" cy="4089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6"/>
          <p:cNvSpPr txBox="1">
            <a:spLocks noGrp="1"/>
          </p:cNvSpPr>
          <p:nvPr>
            <p:ph type="title"/>
          </p:nvPr>
        </p:nvSpPr>
        <p:spPr>
          <a:xfrm>
            <a:off x="456175" y="445024"/>
            <a:ext cx="8225400" cy="81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“Harrison Bergeron” by Kurt Vonnegut, Jr.</a:t>
            </a:r>
            <a:endParaRPr/>
          </a:p>
        </p:txBody>
      </p:sp>
      <p:sp>
        <p:nvSpPr>
          <p:cNvPr id="131" name="Google Shape;131;p26"/>
          <p:cNvSpPr txBox="1">
            <a:spLocks noGrp="1"/>
          </p:cNvSpPr>
          <p:nvPr>
            <p:ph type="body" idx="1"/>
          </p:nvPr>
        </p:nvSpPr>
        <p:spPr>
          <a:xfrm>
            <a:off x="456300" y="1263100"/>
            <a:ext cx="4230900" cy="196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Read the first section of the text as you listen to the audio. Notice the sound effects used in this audio version.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2" name="Google Shape;132;p26" title="&quot;Harrison Bergeron&quot; Audiobook - Kurt Vonnegut Jr.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87200" y="1263101"/>
            <a:ext cx="3994500" cy="3049497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26"/>
          <p:cNvSpPr txBox="1"/>
          <p:nvPr/>
        </p:nvSpPr>
        <p:spPr>
          <a:xfrm>
            <a:off x="4759400" y="4432200"/>
            <a:ext cx="3492300" cy="44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u="sng">
                <a:solidFill>
                  <a:schemeClr val="accent2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Audiobook </a:t>
            </a:r>
            <a:endParaRPr sz="160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8" name="Google Shape;138;p27"/>
          <p:cNvGraphicFramePr/>
          <p:nvPr>
            <p:extLst>
              <p:ext uri="{D42A27DB-BD31-4B8C-83A1-F6EECF244321}">
                <p14:modId xmlns:p14="http://schemas.microsoft.com/office/powerpoint/2010/main" val="168774403"/>
              </p:ext>
            </p:extLst>
          </p:nvPr>
        </p:nvGraphicFramePr>
        <p:xfrm>
          <a:off x="299545" y="513956"/>
          <a:ext cx="8403021" cy="3878685"/>
        </p:xfrm>
        <a:graphic>
          <a:graphicData uri="http://schemas.openxmlformats.org/drawingml/2006/table">
            <a:tbl>
              <a:tblPr bandRow="1">
                <a:noFill/>
                <a:tableStyleId>{EC5FBDCF-313B-483E-A529-34D5E2D28B74}</a:tableStyleId>
              </a:tblPr>
              <a:tblGrid>
                <a:gridCol w="9505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627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29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655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941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3701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3602">
                <a:tc gridSpan="6"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CURRENT AMENDMENTS TO THE U.S. CONSTITUTION</a:t>
                      </a:r>
                      <a:endParaRPr sz="1400" b="1" dirty="0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7578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86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Amendment</a:t>
                      </a:r>
                      <a:endParaRPr sz="900" b="1" dirty="0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7578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Explanation</a:t>
                      </a:r>
                      <a:endParaRPr sz="900" b="1" dirty="0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7578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9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Amendment</a:t>
                      </a:r>
                      <a:endParaRPr sz="900" b="1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7578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Explanation</a:t>
                      </a:r>
                      <a:endParaRPr sz="900" b="1" dirty="0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7578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Amendment</a:t>
                      </a:r>
                      <a:endParaRPr sz="900" b="1" dirty="0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7578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Explanation</a:t>
                      </a:r>
                      <a:endParaRPr sz="900" b="1" dirty="0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7578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9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10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1" dirty="0">
                          <a:solidFill>
                            <a:srgbClr val="910D2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1st Amendment</a:t>
                      </a:r>
                      <a:endParaRPr sz="800" b="1" dirty="0">
                        <a:solidFill>
                          <a:srgbClr val="910D28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Freedom of religion, speech, petition, and assembly.</a:t>
                      </a:r>
                      <a:endParaRPr sz="8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1" dirty="0">
                          <a:solidFill>
                            <a:srgbClr val="910D2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10th Amendment</a:t>
                      </a:r>
                      <a:endParaRPr sz="800" b="1" dirty="0">
                        <a:solidFill>
                          <a:srgbClr val="910D28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Reserved powers to the states.</a:t>
                      </a:r>
                      <a:endParaRPr sz="8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1" dirty="0">
                          <a:solidFill>
                            <a:srgbClr val="910D2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19th Amendment</a:t>
                      </a:r>
                      <a:endParaRPr sz="800" b="1" dirty="0">
                        <a:solidFill>
                          <a:srgbClr val="910D28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Women have the right to vote.</a:t>
                      </a:r>
                      <a:endParaRPr sz="8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2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10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1">
                          <a:solidFill>
                            <a:srgbClr val="910D2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2nd Amendment</a:t>
                      </a:r>
                      <a:endParaRPr sz="800" b="1">
                        <a:solidFill>
                          <a:srgbClr val="910D28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Right to bear arms.</a:t>
                      </a:r>
                      <a:endParaRPr sz="8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1">
                          <a:solidFill>
                            <a:srgbClr val="910D2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11th Amendment</a:t>
                      </a:r>
                      <a:endParaRPr sz="800" b="1">
                        <a:solidFill>
                          <a:srgbClr val="910D28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States are protected from being sued by citizens of another state.</a:t>
                      </a:r>
                      <a:endParaRPr sz="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1">
                          <a:solidFill>
                            <a:srgbClr val="910D2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20th Amendment</a:t>
                      </a:r>
                      <a:endParaRPr sz="800" b="1">
                        <a:solidFill>
                          <a:srgbClr val="910D28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President and vice-president’s term of office begins on January 20th, and no longer in March.</a:t>
                      </a:r>
                      <a:endParaRPr sz="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2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10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1">
                          <a:solidFill>
                            <a:srgbClr val="910D2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3rd Amendment</a:t>
                      </a:r>
                      <a:endParaRPr sz="800" b="1">
                        <a:solidFill>
                          <a:srgbClr val="910D28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No quartering of soldiers.</a:t>
                      </a:r>
                      <a:endParaRPr sz="8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1" dirty="0">
                          <a:solidFill>
                            <a:srgbClr val="910D2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12th Amendment</a:t>
                      </a:r>
                      <a:endParaRPr sz="800" b="1" dirty="0">
                        <a:solidFill>
                          <a:srgbClr val="910D28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Separated balloting procedures for president and vice-president (they are a team).</a:t>
                      </a:r>
                      <a:endParaRPr sz="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1">
                          <a:solidFill>
                            <a:srgbClr val="910D2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21st Amendment</a:t>
                      </a:r>
                      <a:endParaRPr sz="800" b="1">
                        <a:solidFill>
                          <a:srgbClr val="910D28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Repeal of prohibition.</a:t>
                      </a:r>
                      <a:endParaRPr sz="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9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10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1">
                          <a:solidFill>
                            <a:srgbClr val="910D2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4th Amendment</a:t>
                      </a:r>
                      <a:endParaRPr sz="800" b="1">
                        <a:solidFill>
                          <a:srgbClr val="910D28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Protection against illegal search and seizure.</a:t>
                      </a:r>
                      <a:endParaRPr sz="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1" dirty="0">
                          <a:solidFill>
                            <a:srgbClr val="910D2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13th Amendment</a:t>
                      </a:r>
                      <a:endParaRPr sz="800" b="1" dirty="0">
                        <a:solidFill>
                          <a:srgbClr val="910D28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Abolition of slavery.</a:t>
                      </a:r>
                      <a:endParaRPr sz="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1">
                          <a:solidFill>
                            <a:srgbClr val="910D2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22nd Amendment</a:t>
                      </a:r>
                      <a:endParaRPr sz="800" b="1">
                        <a:solidFill>
                          <a:srgbClr val="910D28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President is limited to two (2) terms.</a:t>
                      </a:r>
                      <a:endParaRPr sz="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30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10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1">
                          <a:solidFill>
                            <a:srgbClr val="910D2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5th Amendment</a:t>
                      </a:r>
                      <a:endParaRPr sz="800" b="1">
                        <a:solidFill>
                          <a:srgbClr val="910D28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Protection against self-incrimination, double-jeopardy.  Protection of due process and the right to a grand jury.</a:t>
                      </a:r>
                      <a:endParaRPr sz="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1" dirty="0">
                          <a:solidFill>
                            <a:srgbClr val="910D2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14th Amendment</a:t>
                      </a:r>
                      <a:endParaRPr sz="800" b="1" dirty="0">
                        <a:solidFill>
                          <a:srgbClr val="910D28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Granted former slaves citizenship and equal protection, established principle of selective incorporation.</a:t>
                      </a:r>
                      <a:endParaRPr sz="8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1">
                          <a:solidFill>
                            <a:srgbClr val="910D2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23rd Amendment</a:t>
                      </a:r>
                      <a:endParaRPr sz="800" b="1">
                        <a:solidFill>
                          <a:srgbClr val="910D28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D.C. is given presidential electors.</a:t>
                      </a:r>
                      <a:endParaRPr sz="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9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10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1" dirty="0">
                          <a:solidFill>
                            <a:srgbClr val="910D2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6th Amendment</a:t>
                      </a:r>
                      <a:endParaRPr sz="800" b="1" dirty="0">
                        <a:solidFill>
                          <a:srgbClr val="910D28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Right to a speedy and public trial, impartial jury, and right to counsel.</a:t>
                      </a:r>
                      <a:endParaRPr sz="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1">
                          <a:solidFill>
                            <a:srgbClr val="910D2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15th Amendment</a:t>
                      </a:r>
                      <a:endParaRPr sz="800" b="1">
                        <a:solidFill>
                          <a:srgbClr val="910D28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African-American men could vote.</a:t>
                      </a:r>
                      <a:endParaRPr sz="8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1">
                          <a:solidFill>
                            <a:srgbClr val="910D2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24th Amendment</a:t>
                      </a:r>
                      <a:endParaRPr sz="800" b="1">
                        <a:solidFill>
                          <a:srgbClr val="910D28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Poll tax is illegal.</a:t>
                      </a:r>
                      <a:endParaRPr sz="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930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10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1">
                          <a:solidFill>
                            <a:srgbClr val="910D2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7th Amendment</a:t>
                      </a:r>
                      <a:endParaRPr sz="800" b="1">
                        <a:solidFill>
                          <a:srgbClr val="910D28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Right to a trial by jury in common-law cases.</a:t>
                      </a:r>
                      <a:endParaRPr sz="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1">
                          <a:solidFill>
                            <a:srgbClr val="910D2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16th Amendment</a:t>
                      </a:r>
                      <a:endParaRPr sz="800" b="1">
                        <a:solidFill>
                          <a:srgbClr val="910D28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Established federal income tax.</a:t>
                      </a:r>
                      <a:endParaRPr sz="8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1">
                          <a:solidFill>
                            <a:srgbClr val="910D2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25th Amendment</a:t>
                      </a:r>
                      <a:endParaRPr sz="800" b="1">
                        <a:solidFill>
                          <a:srgbClr val="910D28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Established the vice-president as the successor if the president is unable to serve.  The president can nominate a vice-president if there is a vacancy.</a:t>
                      </a:r>
                      <a:endParaRPr sz="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9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10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1">
                          <a:solidFill>
                            <a:srgbClr val="910D2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8th Amendment</a:t>
                      </a:r>
                      <a:endParaRPr sz="800" b="1">
                        <a:solidFill>
                          <a:srgbClr val="910D28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Protection against cruel and unusual punishment.  No excessive bail imposed.</a:t>
                      </a:r>
                      <a:endParaRPr sz="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1">
                          <a:solidFill>
                            <a:srgbClr val="910D2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17th Amendment</a:t>
                      </a:r>
                      <a:endParaRPr sz="800" b="1">
                        <a:solidFill>
                          <a:srgbClr val="910D28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Direct election of US Senators.</a:t>
                      </a:r>
                      <a:endParaRPr sz="8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1" dirty="0">
                          <a:solidFill>
                            <a:srgbClr val="910D2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26th Amendment</a:t>
                      </a:r>
                      <a:endParaRPr sz="800" b="1" dirty="0">
                        <a:solidFill>
                          <a:srgbClr val="910D28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18-year-olds have the right to vote.</a:t>
                      </a:r>
                      <a:endParaRPr sz="8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62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10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1" dirty="0">
                          <a:solidFill>
                            <a:srgbClr val="910D2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9th Amendment</a:t>
                      </a:r>
                      <a:endParaRPr sz="800" b="1" dirty="0">
                        <a:solidFill>
                          <a:srgbClr val="910D28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The enumeration of rights in the Constitution won’t be used against the people.</a:t>
                      </a:r>
                      <a:endParaRPr sz="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1">
                          <a:solidFill>
                            <a:srgbClr val="910D2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18th Amendment</a:t>
                      </a:r>
                      <a:endParaRPr sz="800" b="1">
                        <a:solidFill>
                          <a:srgbClr val="910D28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Prohibition.</a:t>
                      </a:r>
                      <a:endParaRPr sz="8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1" dirty="0">
                          <a:solidFill>
                            <a:srgbClr val="910D2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27th Amendment</a:t>
                      </a:r>
                      <a:endParaRPr sz="800" b="1" dirty="0">
                        <a:solidFill>
                          <a:srgbClr val="910D28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Congressional pay raises will only take effect after the next election.</a:t>
                      </a:r>
                      <a:endParaRPr sz="8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0" marB="0" anchor="ctr">
                    <a:lnL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8"/>
          <p:cNvSpPr txBox="1">
            <a:spLocks noGrp="1"/>
          </p:cNvSpPr>
          <p:nvPr>
            <p:ph type="title"/>
          </p:nvPr>
        </p:nvSpPr>
        <p:spPr>
          <a:xfrm>
            <a:off x="456175" y="445024"/>
            <a:ext cx="8225400" cy="81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Why-Lighting</a:t>
            </a:r>
            <a:endParaRPr/>
          </a:p>
        </p:txBody>
      </p:sp>
      <p:sp>
        <p:nvSpPr>
          <p:cNvPr id="144" name="Google Shape;144;p28"/>
          <p:cNvSpPr txBox="1">
            <a:spLocks noGrp="1"/>
          </p:cNvSpPr>
          <p:nvPr>
            <p:ph type="body" idx="1"/>
          </p:nvPr>
        </p:nvSpPr>
        <p:spPr>
          <a:xfrm>
            <a:off x="456300" y="1562724"/>
            <a:ext cx="8225400" cy="324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9370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991B1E"/>
              </a:buClr>
              <a:buSzPts val="2600"/>
              <a:buFont typeface="Arial"/>
              <a:buAutoNum type="arabicPeriod"/>
            </a:pPr>
            <a:r>
              <a:rPr lang="en-US" dirty="0"/>
              <a:t>Highlight instances of unfairness and violations of rights in the story</a:t>
            </a:r>
            <a:endParaRPr dirty="0"/>
          </a:p>
          <a:p>
            <a:pPr marL="45720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1B1E"/>
              </a:buClr>
              <a:buSzPts val="2600"/>
              <a:buFont typeface="Arial"/>
              <a:buAutoNum type="arabicPeriod"/>
            </a:pPr>
            <a:r>
              <a:rPr lang="en-US" dirty="0"/>
              <a:t>In the margin include:</a:t>
            </a:r>
            <a:endParaRPr dirty="0"/>
          </a:p>
          <a:p>
            <a:pPr marL="1060450" lvl="1" indent="-457200">
              <a:lnSpc>
                <a:spcPct val="100000"/>
              </a:lnSpc>
              <a:buClr>
                <a:srgbClr val="DCBA25"/>
              </a:buClr>
              <a:buSzPct val="100000"/>
              <a:buFont typeface="+mj-lt"/>
              <a:buAutoNum type="alphaLcPeriod"/>
            </a:pPr>
            <a:r>
              <a:rPr lang="en-US" sz="2200" dirty="0"/>
              <a:t>Which rights are specifically being taken away.</a:t>
            </a:r>
          </a:p>
          <a:p>
            <a:pPr marL="1060450" lvl="1" indent="-457200">
              <a:lnSpc>
                <a:spcPct val="100000"/>
              </a:lnSpc>
              <a:buClr>
                <a:srgbClr val="DCBA25"/>
              </a:buClr>
              <a:buSzPct val="100000"/>
              <a:buFont typeface="+mj-lt"/>
              <a:buAutoNum type="alphaLcPeriod"/>
            </a:pPr>
            <a:r>
              <a:rPr lang="en-US" sz="2200" dirty="0"/>
              <a:t>Why is this unfair?</a:t>
            </a:r>
            <a:endParaRPr sz="22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145" name="Google Shape;145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73425" y="199350"/>
            <a:ext cx="2835351" cy="1444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9"/>
          <p:cNvSpPr txBox="1">
            <a:spLocks noGrp="1"/>
          </p:cNvSpPr>
          <p:nvPr>
            <p:ph type="title"/>
          </p:nvPr>
        </p:nvSpPr>
        <p:spPr>
          <a:xfrm>
            <a:off x="456175" y="445024"/>
            <a:ext cx="8225400" cy="81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Fairness</a:t>
            </a:r>
            <a:endParaRPr/>
          </a:p>
        </p:txBody>
      </p:sp>
      <p:sp>
        <p:nvSpPr>
          <p:cNvPr id="151" name="Google Shape;151;p29"/>
          <p:cNvSpPr txBox="1">
            <a:spLocks noGrp="1"/>
          </p:cNvSpPr>
          <p:nvPr>
            <p:ph type="body" idx="1"/>
          </p:nvPr>
        </p:nvSpPr>
        <p:spPr>
          <a:xfrm>
            <a:off x="456300" y="1263111"/>
            <a:ext cx="6472324" cy="196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Fairness means treating people according to their needs, free from self-interest or favoritism.</a:t>
            </a:r>
            <a:endParaRPr dirty="0"/>
          </a:p>
        </p:txBody>
      </p:sp>
      <p:pic>
        <p:nvPicPr>
          <p:cNvPr id="2" name="Google Shape;93;p20">
            <a:extLst>
              <a:ext uri="{FF2B5EF4-FFF2-40B4-BE49-F238E27FC236}">
                <a16:creationId xmlns:a16="http://schemas.microsoft.com/office/drawing/2014/main" id="{618C1AF6-E724-3A70-DC1B-859DA93BD45F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07044" y="621307"/>
            <a:ext cx="1784789" cy="1968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30"/>
          <p:cNvSpPr txBox="1">
            <a:spLocks noGrp="1"/>
          </p:cNvSpPr>
          <p:nvPr>
            <p:ph type="title"/>
          </p:nvPr>
        </p:nvSpPr>
        <p:spPr>
          <a:xfrm>
            <a:off x="456175" y="445024"/>
            <a:ext cx="8225400" cy="81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Why-Lighting Continued</a:t>
            </a:r>
            <a:endParaRPr dirty="0"/>
          </a:p>
        </p:txBody>
      </p:sp>
      <p:sp>
        <p:nvSpPr>
          <p:cNvPr id="157" name="Google Shape;157;p30"/>
          <p:cNvSpPr txBox="1">
            <a:spLocks noGrp="1"/>
          </p:cNvSpPr>
          <p:nvPr>
            <p:ph type="body" idx="1"/>
          </p:nvPr>
        </p:nvSpPr>
        <p:spPr>
          <a:xfrm>
            <a:off x="456300" y="1562724"/>
            <a:ext cx="8225400" cy="324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9370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991B1E"/>
              </a:buClr>
              <a:buSzPts val="2600"/>
              <a:buFont typeface="Arial"/>
              <a:buAutoNum type="arabicPeriod"/>
            </a:pPr>
            <a:r>
              <a:rPr lang="en-US" dirty="0"/>
              <a:t>Highlight instances of unfairness and violations of rights in the story</a:t>
            </a:r>
            <a:endParaRPr dirty="0"/>
          </a:p>
          <a:p>
            <a:pPr marL="45720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1B1E"/>
              </a:buClr>
              <a:buSzPts val="2600"/>
              <a:buFont typeface="Arial"/>
              <a:buAutoNum type="arabicPeriod"/>
            </a:pPr>
            <a:r>
              <a:rPr lang="en-US" dirty="0"/>
              <a:t>In the margin include:</a:t>
            </a:r>
            <a:endParaRPr dirty="0"/>
          </a:p>
          <a:p>
            <a:pPr marL="914400" lvl="1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CBA25"/>
              </a:buClr>
              <a:buSzPts val="1300"/>
              <a:buFont typeface="Noto Sans Symbols"/>
              <a:buAutoNum type="alphaLcPeriod"/>
            </a:pPr>
            <a:r>
              <a:rPr lang="en-US" sz="2200" dirty="0"/>
              <a:t>Which rights are specifically being taken away.</a:t>
            </a:r>
            <a:endParaRPr sz="2200" dirty="0"/>
          </a:p>
          <a:p>
            <a:pPr marL="914400" lvl="1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CBA25"/>
              </a:buClr>
              <a:buSzPts val="1300"/>
              <a:buFont typeface="Noto Sans Symbols"/>
              <a:buAutoNum type="alphaLcPeriod"/>
            </a:pPr>
            <a:r>
              <a:rPr lang="en-US" sz="2200" dirty="0"/>
              <a:t>Why is this unfair?</a:t>
            </a:r>
            <a:endParaRPr sz="22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158" name="Google Shape;158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73425" y="199350"/>
            <a:ext cx="2835351" cy="1444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1"/>
          <p:cNvSpPr txBox="1">
            <a:spLocks noGrp="1"/>
          </p:cNvSpPr>
          <p:nvPr>
            <p:ph type="title"/>
          </p:nvPr>
        </p:nvSpPr>
        <p:spPr>
          <a:xfrm>
            <a:off x="456175" y="445024"/>
            <a:ext cx="8225400" cy="81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What do you think?</a:t>
            </a:r>
            <a:endParaRPr/>
          </a:p>
        </p:txBody>
      </p:sp>
      <p:sp>
        <p:nvSpPr>
          <p:cNvPr id="164" name="Google Shape;164;p31"/>
          <p:cNvSpPr txBox="1">
            <a:spLocks noGrp="1"/>
          </p:cNvSpPr>
          <p:nvPr>
            <p:ph type="body" idx="1"/>
          </p:nvPr>
        </p:nvSpPr>
        <p:spPr>
          <a:xfrm>
            <a:off x="456300" y="1263111"/>
            <a:ext cx="7003943" cy="196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l" rtl="0">
              <a:spcBef>
                <a:spcPts val="1200"/>
              </a:spcBef>
              <a:spcAft>
                <a:spcPts val="0"/>
              </a:spcAft>
              <a:buSzPts val="2600"/>
              <a:buFont typeface="Arial" panose="020B0604020202020204" pitchFamily="34" charset="0"/>
              <a:buChar char="•"/>
            </a:pPr>
            <a:r>
              <a:rPr lang="en-US" dirty="0"/>
              <a:t>Were the amendments good for the people?</a:t>
            </a:r>
            <a:endParaRPr dirty="0"/>
          </a:p>
          <a:p>
            <a:pPr lvl="0" algn="l" rtl="0">
              <a:spcBef>
                <a:spcPts val="0"/>
              </a:spcBef>
              <a:spcAft>
                <a:spcPts val="0"/>
              </a:spcAft>
              <a:buSzPts val="2600"/>
              <a:buFont typeface="Arial" panose="020B0604020202020204" pitchFamily="34" charset="0"/>
              <a:buChar char="•"/>
            </a:pPr>
            <a:r>
              <a:rPr lang="en-US" dirty="0"/>
              <a:t>What basic human rights were violated to create a "truly uniform" society?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2" name="Google Shape;93;p20">
            <a:extLst>
              <a:ext uri="{FF2B5EF4-FFF2-40B4-BE49-F238E27FC236}">
                <a16:creationId xmlns:a16="http://schemas.microsoft.com/office/drawing/2014/main" id="{CE802D12-8889-6FAC-6B2B-4674333CB2C6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88820" y="445024"/>
            <a:ext cx="1056243" cy="1310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32"/>
          <p:cNvSpPr txBox="1">
            <a:spLocks noGrp="1"/>
          </p:cNvSpPr>
          <p:nvPr>
            <p:ph type="ctrTitle"/>
          </p:nvPr>
        </p:nvSpPr>
        <p:spPr>
          <a:xfrm>
            <a:off x="456175" y="744575"/>
            <a:ext cx="82323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</a:pPr>
            <a:r>
              <a:rPr lang="en-US"/>
              <a:t>Essential Question: </a:t>
            </a:r>
            <a:endParaRPr/>
          </a:p>
        </p:txBody>
      </p:sp>
      <p:sp>
        <p:nvSpPr>
          <p:cNvPr id="170" name="Google Shape;170;p32"/>
          <p:cNvSpPr txBox="1">
            <a:spLocks noGrp="1"/>
          </p:cNvSpPr>
          <p:nvPr>
            <p:ph type="subTitle" idx="1"/>
          </p:nvPr>
        </p:nvSpPr>
        <p:spPr>
          <a:xfrm>
            <a:off x="456175" y="2834125"/>
            <a:ext cx="8232300" cy="20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571500">
              <a:lnSpc>
                <a:spcPct val="100000"/>
              </a:lnSpc>
              <a:buNone/>
            </a:pPr>
            <a:r>
              <a:rPr lang="en-US" dirty="0"/>
              <a:t>“If society enforced total social balance, what would we lose — and would it be worth it?”</a:t>
            </a:r>
          </a:p>
          <a:p>
            <a:pPr marL="5715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571500" marR="0" lvl="0" indent="-292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NTR"/>
              <a:buNone/>
            </a:pPr>
            <a:endParaRPr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3"/>
          <p:cNvSpPr txBox="1">
            <a:spLocks noGrp="1"/>
          </p:cNvSpPr>
          <p:nvPr>
            <p:ph type="title"/>
          </p:nvPr>
        </p:nvSpPr>
        <p:spPr>
          <a:xfrm>
            <a:off x="456175" y="445024"/>
            <a:ext cx="8225400" cy="81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Claim Cards</a:t>
            </a:r>
            <a:endParaRPr/>
          </a:p>
        </p:txBody>
      </p:sp>
      <p:sp>
        <p:nvSpPr>
          <p:cNvPr id="176" name="Google Shape;176;p33"/>
          <p:cNvSpPr txBox="1">
            <a:spLocks noGrp="1"/>
          </p:cNvSpPr>
          <p:nvPr>
            <p:ph type="body" idx="1"/>
          </p:nvPr>
        </p:nvSpPr>
        <p:spPr>
          <a:xfrm>
            <a:off x="456300" y="1263100"/>
            <a:ext cx="4785000" cy="320482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 dirty="0"/>
              <a:t>In your group:</a:t>
            </a:r>
            <a:endParaRPr sz="2200" dirty="0"/>
          </a:p>
          <a:p>
            <a:pPr marL="45720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1B1E"/>
              </a:buClr>
              <a:buSzPts val="2200"/>
              <a:buFont typeface="Arial"/>
              <a:buAutoNum type="arabicPeriod"/>
            </a:pPr>
            <a:r>
              <a:rPr lang="en-US" sz="2200" dirty="0"/>
              <a:t>Read each claim one at a time. </a:t>
            </a:r>
            <a:endParaRPr sz="2200" dirty="0"/>
          </a:p>
          <a:p>
            <a:pPr marL="45720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1B1E"/>
              </a:buClr>
              <a:buSzPts val="2200"/>
              <a:buFont typeface="Arial"/>
              <a:buAutoNum type="arabicPeriod"/>
            </a:pPr>
            <a:r>
              <a:rPr lang="en-US" sz="2200" dirty="0"/>
              <a:t>Discuss the evidence that supports or refutes the claim.</a:t>
            </a:r>
            <a:endParaRPr sz="2200" dirty="0"/>
          </a:p>
          <a:p>
            <a:pPr marL="914400" lvl="1" indent="-349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900"/>
              <a:buFont typeface="Noto Sans Symbols"/>
              <a:buAutoNum type="alphaLcPeriod"/>
            </a:pPr>
            <a:r>
              <a:rPr lang="en-US" sz="1900" dirty="0"/>
              <a:t>Use prior knowledge as well as reliable sites to search for evidence.</a:t>
            </a:r>
            <a:r>
              <a:rPr lang="en-US" sz="2300" dirty="0"/>
              <a:t> </a:t>
            </a:r>
            <a:endParaRPr sz="2300" dirty="0"/>
          </a:p>
          <a:p>
            <a:pPr marL="457200" lvl="0" indent="-400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1B1E"/>
              </a:buClr>
              <a:buSzPts val="2700"/>
              <a:buFont typeface="Arial"/>
              <a:buAutoNum type="arabicPeriod"/>
            </a:pPr>
            <a:r>
              <a:rPr lang="en-US" sz="2200" dirty="0"/>
              <a:t>After all Claim Cards have been discussed, choose the “best claim” to represent the essential question</a:t>
            </a:r>
            <a:r>
              <a:rPr lang="en-US" dirty="0"/>
              <a:t>.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177" name="Google Shape;177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18500" y="1175341"/>
            <a:ext cx="3057009" cy="37753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4"/>
          <p:cNvSpPr txBox="1">
            <a:spLocks noGrp="1"/>
          </p:cNvSpPr>
          <p:nvPr>
            <p:ph type="title"/>
          </p:nvPr>
        </p:nvSpPr>
        <p:spPr>
          <a:xfrm>
            <a:off x="456175" y="445024"/>
            <a:ext cx="8225400" cy="81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Video in Padlet</a:t>
            </a:r>
            <a:endParaRPr/>
          </a:p>
        </p:txBody>
      </p:sp>
      <p:sp>
        <p:nvSpPr>
          <p:cNvPr id="183" name="Google Shape;183;p34"/>
          <p:cNvSpPr txBox="1">
            <a:spLocks noGrp="1"/>
          </p:cNvSpPr>
          <p:nvPr>
            <p:ph type="body" idx="1"/>
          </p:nvPr>
        </p:nvSpPr>
        <p:spPr>
          <a:xfrm>
            <a:off x="456300" y="1263100"/>
            <a:ext cx="7813200" cy="353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/>
              <a:t>In a 90-second Padlet video include the following:</a:t>
            </a:r>
            <a:endParaRPr dirty="0"/>
          </a:p>
          <a:p>
            <a:pPr lvl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991B1E"/>
              </a:buClr>
              <a:buSzPts val="2600"/>
              <a:buFont typeface="Arial" panose="020B0604020202020204" pitchFamily="34" charset="0"/>
              <a:buChar char="•"/>
            </a:pPr>
            <a:r>
              <a:rPr lang="en-US" dirty="0"/>
              <a:t>Your chosen claim statement. </a:t>
            </a:r>
            <a:endParaRPr dirty="0"/>
          </a:p>
          <a:p>
            <a: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1B1E"/>
              </a:buClr>
              <a:buSzPts val="2600"/>
              <a:buFont typeface="Arial" panose="020B0604020202020204" pitchFamily="34" charset="0"/>
              <a:buChar char="•"/>
            </a:pPr>
            <a:r>
              <a:rPr lang="en-US" dirty="0"/>
              <a:t>A brief explanation of why you thought it was the best claim for the essential question.</a:t>
            </a:r>
            <a:endParaRPr dirty="0"/>
          </a:p>
          <a:p>
            <a: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1B1E"/>
              </a:buClr>
              <a:buSzPts val="2600"/>
              <a:buFont typeface="Arial" panose="020B0604020202020204" pitchFamily="34" charset="0"/>
              <a:buChar char="•"/>
            </a:pPr>
            <a:r>
              <a:rPr lang="en-US" dirty="0"/>
              <a:t>Evidence supporting the claim.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184" name="Google Shape;184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89542" y="445025"/>
            <a:ext cx="1144858" cy="10938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5"/>
          <p:cNvSpPr txBox="1">
            <a:spLocks noGrp="1"/>
          </p:cNvSpPr>
          <p:nvPr>
            <p:ph type="title"/>
          </p:nvPr>
        </p:nvSpPr>
        <p:spPr>
          <a:xfrm>
            <a:off x="456175" y="445024"/>
            <a:ext cx="8225400" cy="81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Return to I Notice/I Wonder</a:t>
            </a:r>
            <a:endParaRPr dirty="0"/>
          </a:p>
        </p:txBody>
      </p:sp>
      <p:sp>
        <p:nvSpPr>
          <p:cNvPr id="190" name="Google Shape;190;p35"/>
          <p:cNvSpPr txBox="1">
            <a:spLocks noGrp="1"/>
          </p:cNvSpPr>
          <p:nvPr>
            <p:ph type="body" idx="1"/>
          </p:nvPr>
        </p:nvSpPr>
        <p:spPr>
          <a:xfrm>
            <a:off x="402750" y="1263125"/>
            <a:ext cx="7136467" cy="325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9370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AutoNum type="arabicPeriod"/>
            </a:pPr>
            <a:r>
              <a:rPr lang="en-US" dirty="0"/>
              <a:t>Return to your I Notice/I Wonder from earlier in the lesson and read through the observations you made about the structure of the amendments.</a:t>
            </a:r>
            <a:endParaRPr dirty="0"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Font typeface="Calibri"/>
              <a:buAutoNum type="arabicPeriod"/>
            </a:pPr>
            <a:r>
              <a:rPr lang="en-US" dirty="0"/>
              <a:t>Write a summary statement of your observations. </a:t>
            </a:r>
            <a:endParaRPr dirty="0"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Font typeface="Calibri"/>
              <a:buAutoNum type="arabicPeriod"/>
            </a:pPr>
            <a:r>
              <a:rPr lang="en-US" dirty="0"/>
              <a:t>Share with the class.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191" name="Google Shape;191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33417" y="208157"/>
            <a:ext cx="1910583" cy="17767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6"/>
          <p:cNvSpPr txBox="1">
            <a:spLocks noGrp="1"/>
          </p:cNvSpPr>
          <p:nvPr>
            <p:ph type="title"/>
          </p:nvPr>
        </p:nvSpPr>
        <p:spPr>
          <a:xfrm>
            <a:off x="456175" y="445024"/>
            <a:ext cx="8225400" cy="81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Brainstorm</a:t>
            </a:r>
            <a:endParaRPr/>
          </a:p>
        </p:txBody>
      </p:sp>
      <p:sp>
        <p:nvSpPr>
          <p:cNvPr id="197" name="Google Shape;197;p36"/>
          <p:cNvSpPr txBox="1">
            <a:spLocks noGrp="1"/>
          </p:cNvSpPr>
          <p:nvPr>
            <p:ph type="body" idx="1"/>
          </p:nvPr>
        </p:nvSpPr>
        <p:spPr>
          <a:xfrm>
            <a:off x="456175" y="1263124"/>
            <a:ext cx="4587600" cy="196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How can the U.S. Constitution be improved?</a:t>
            </a:r>
            <a:endParaRPr/>
          </a:p>
        </p:txBody>
      </p:sp>
      <p:pic>
        <p:nvPicPr>
          <p:cNvPr id="198" name="Google Shape;198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94072" y="1008443"/>
            <a:ext cx="3701074" cy="33554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7"/>
          <p:cNvSpPr txBox="1">
            <a:spLocks noGrp="1"/>
          </p:cNvSpPr>
          <p:nvPr>
            <p:ph type="title"/>
          </p:nvPr>
        </p:nvSpPr>
        <p:spPr>
          <a:xfrm>
            <a:off x="456175" y="445024"/>
            <a:ext cx="8225400" cy="81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Write the 28th Amendment</a:t>
            </a:r>
            <a:endParaRPr/>
          </a:p>
        </p:txBody>
      </p:sp>
      <p:sp>
        <p:nvSpPr>
          <p:cNvPr id="204" name="Google Shape;204;p37"/>
          <p:cNvSpPr txBox="1">
            <a:spLocks noGrp="1"/>
          </p:cNvSpPr>
          <p:nvPr>
            <p:ph type="body" idx="1"/>
          </p:nvPr>
        </p:nvSpPr>
        <p:spPr>
          <a:xfrm>
            <a:off x="456300" y="1263100"/>
            <a:ext cx="3773700" cy="325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None/>
            </a:pPr>
            <a:r>
              <a:rPr lang="en-US" sz="2400" b="1" dirty="0"/>
              <a:t>Option 1: CER</a:t>
            </a:r>
            <a:endParaRPr sz="2400" b="1" dirty="0"/>
          </a:p>
          <a:p>
            <a:pPr marL="457200" lvl="0" indent="-3556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991B1E"/>
              </a:buClr>
              <a:buSzPts val="2000"/>
              <a:buFont typeface="Arial"/>
              <a:buAutoNum type="arabicPeriod"/>
            </a:pPr>
            <a:r>
              <a:rPr lang="en-US" sz="2000" dirty="0"/>
              <a:t>Include new amendment.</a:t>
            </a:r>
            <a:endParaRPr sz="2000" dirty="0"/>
          </a:p>
          <a:p>
            <a:pPr marL="45720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1B1E"/>
              </a:buClr>
              <a:buSzPts val="2000"/>
              <a:buFont typeface="Arial"/>
              <a:buAutoNum type="arabicPeriod"/>
            </a:pPr>
            <a:r>
              <a:rPr lang="en-US" sz="2000" dirty="0"/>
              <a:t>Include evidence that this amendment is necessary.</a:t>
            </a:r>
            <a:endParaRPr sz="2000" dirty="0"/>
          </a:p>
          <a:p>
            <a:pPr marL="45720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1B1E"/>
              </a:buClr>
              <a:buSzPts val="2000"/>
              <a:buFont typeface="Arial"/>
              <a:buAutoNum type="arabicPeriod"/>
            </a:pPr>
            <a:r>
              <a:rPr lang="en-US" sz="2000" dirty="0"/>
              <a:t>Include reasoning for how the amendment is fair and will help society.</a:t>
            </a:r>
            <a:endParaRPr sz="14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05" name="Google Shape;205;p37"/>
          <p:cNvSpPr txBox="1">
            <a:spLocks noGrp="1"/>
          </p:cNvSpPr>
          <p:nvPr>
            <p:ph type="body" idx="2"/>
          </p:nvPr>
        </p:nvSpPr>
        <p:spPr>
          <a:xfrm>
            <a:off x="4354850" y="1263100"/>
            <a:ext cx="4326900" cy="325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None/>
            </a:pPr>
            <a:r>
              <a:rPr lang="en-US" sz="2400" b="1" dirty="0"/>
              <a:t>Option 2: Multimedia Presentation</a:t>
            </a:r>
            <a:endParaRPr sz="2400" b="1" dirty="0"/>
          </a:p>
          <a:p>
            <a:pPr marL="457200" lvl="0" indent="-3556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991B1E"/>
              </a:buClr>
              <a:buSzPts val="2000"/>
              <a:buFont typeface="Arial"/>
              <a:buAutoNum type="arabicPeriod"/>
            </a:pPr>
            <a:r>
              <a:rPr lang="en-US" sz="2000" dirty="0"/>
              <a:t>Include new amendment.</a:t>
            </a:r>
            <a:endParaRPr sz="2000" dirty="0"/>
          </a:p>
          <a:p>
            <a:pPr marL="45720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1B1E"/>
              </a:buClr>
              <a:buSzPts val="2000"/>
              <a:buFont typeface="Arial"/>
              <a:buAutoNum type="arabicPeriod"/>
            </a:pPr>
            <a:r>
              <a:rPr lang="en-US" sz="2000" dirty="0"/>
              <a:t>Create a sixty second presentation that includes pictures, artwork, music, text or video that shows why this amendment is needed and how it will help society. </a:t>
            </a:r>
            <a:endParaRPr sz="2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8"/>
          <p:cNvSpPr txBox="1">
            <a:spLocks noGrp="1"/>
          </p:cNvSpPr>
          <p:nvPr>
            <p:ph type="body" idx="1"/>
          </p:nvPr>
        </p:nvSpPr>
        <p:spPr>
          <a:xfrm>
            <a:off x="456300" y="1263100"/>
            <a:ext cx="7933800" cy="342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Font typeface="Arial" panose="020B0604020202020204" pitchFamily="34" charset="0"/>
              <a:buChar char="•"/>
            </a:pPr>
            <a:r>
              <a:rPr lang="en-US" dirty="0"/>
              <a:t>Share your project with your group of four.</a:t>
            </a:r>
            <a:endParaRPr dirty="0"/>
          </a:p>
          <a:p>
            <a: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Font typeface="Arial" panose="020B0604020202020204" pitchFamily="34" charset="0"/>
              <a:buChar char="•"/>
            </a:pPr>
            <a:r>
              <a:rPr lang="en-US" dirty="0"/>
              <a:t>Listen carefully. </a:t>
            </a:r>
            <a:endParaRPr dirty="0"/>
          </a:p>
          <a:p>
            <a: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Font typeface="Arial" panose="020B0604020202020204" pitchFamily="34" charset="0"/>
              <a:buChar char="•"/>
            </a:pPr>
            <a:r>
              <a:rPr lang="en-US" dirty="0"/>
              <a:t>Within your group, vote on the best project.</a:t>
            </a:r>
            <a:endParaRPr dirty="0"/>
          </a:p>
          <a:p>
            <a: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Font typeface="Arial" panose="020B0604020202020204" pitchFamily="34" charset="0"/>
              <a:buChar char="•"/>
            </a:pPr>
            <a:r>
              <a:rPr lang="en-US" dirty="0"/>
              <a:t>Your group will present the best project to the class.  </a:t>
            </a:r>
            <a:endParaRPr dirty="0"/>
          </a:p>
        </p:txBody>
      </p:sp>
      <p:sp>
        <p:nvSpPr>
          <p:cNvPr id="211" name="Google Shape;211;p38"/>
          <p:cNvSpPr txBox="1">
            <a:spLocks noGrp="1"/>
          </p:cNvSpPr>
          <p:nvPr>
            <p:ph type="title"/>
          </p:nvPr>
        </p:nvSpPr>
        <p:spPr>
          <a:xfrm>
            <a:off x="456175" y="445024"/>
            <a:ext cx="8225400" cy="81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Present Your Projects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9"/>
          <p:cNvSpPr txBox="1">
            <a:spLocks noGrp="1"/>
          </p:cNvSpPr>
          <p:nvPr>
            <p:ph type="title"/>
          </p:nvPr>
        </p:nvSpPr>
        <p:spPr>
          <a:xfrm>
            <a:off x="456175" y="214847"/>
            <a:ext cx="8225400" cy="81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Story Extension &amp; Multimodal Presentation </a:t>
            </a:r>
            <a:endParaRPr dirty="0"/>
          </a:p>
        </p:txBody>
      </p:sp>
      <p:sp>
        <p:nvSpPr>
          <p:cNvPr id="217" name="Google Shape;217;p39"/>
          <p:cNvSpPr txBox="1">
            <a:spLocks noGrp="1"/>
          </p:cNvSpPr>
          <p:nvPr>
            <p:ph type="body" idx="1"/>
          </p:nvPr>
        </p:nvSpPr>
        <p:spPr>
          <a:xfrm>
            <a:off x="467762" y="988771"/>
            <a:ext cx="8225400" cy="371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Use the Extension Project handout as a guide. </a:t>
            </a:r>
            <a:endParaRPr dirty="0"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en-US" dirty="0"/>
              <a:t>Part 1: Write your own original extension to the story. </a:t>
            </a:r>
            <a:endParaRPr dirty="0"/>
          </a:p>
          <a:p>
            <a:pPr marL="914400" lvl="1" indent="-39370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600"/>
              <a:buAutoNum type="alphaLcPeriod"/>
            </a:pPr>
            <a:r>
              <a:rPr lang="en-US" dirty="0"/>
              <a:t>What do you want to see happen next? </a:t>
            </a:r>
            <a:endParaRPr dirty="0"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en-US" dirty="0"/>
              <a:t>Part 2: Create a multimedia presentation. </a:t>
            </a:r>
            <a:endParaRPr dirty="0"/>
          </a:p>
          <a:p>
            <a:pPr marL="914400" lvl="1" indent="-39370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600"/>
              <a:buAutoNum type="alphaLcPeriod"/>
            </a:pPr>
            <a:r>
              <a:rPr lang="en-US" dirty="0"/>
              <a:t>illustrated narrative</a:t>
            </a:r>
            <a:endParaRPr dirty="0"/>
          </a:p>
          <a:p>
            <a:pPr marL="914400" lvl="1" indent="-39370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600"/>
              <a:buAutoNum type="alphaLcPeriod"/>
            </a:pPr>
            <a:r>
              <a:rPr lang="en-US" dirty="0"/>
              <a:t>digital slideshow</a:t>
            </a:r>
            <a:endParaRPr dirty="0"/>
          </a:p>
          <a:p>
            <a:pPr marL="914400" lvl="1" indent="-39370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600"/>
              <a:buAutoNum type="alphaLcPeriod"/>
            </a:pPr>
            <a:r>
              <a:rPr lang="en-US" dirty="0"/>
              <a:t>audio story/podcast</a:t>
            </a:r>
            <a:endParaRPr dirty="0"/>
          </a:p>
          <a:p>
            <a:pPr marL="914400" lvl="1" indent="-39370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600"/>
              <a:buAutoNum type="alphaLcPeriod"/>
            </a:pPr>
            <a:r>
              <a:rPr lang="en-US" dirty="0"/>
              <a:t>short video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40"/>
          <p:cNvSpPr txBox="1">
            <a:spLocks noGrp="1"/>
          </p:cNvSpPr>
          <p:nvPr>
            <p:ph type="body" idx="1"/>
          </p:nvPr>
        </p:nvSpPr>
        <p:spPr>
          <a:xfrm>
            <a:off x="456300" y="1263100"/>
            <a:ext cx="7933800" cy="342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Font typeface="Arial" panose="020B0604020202020204" pitchFamily="34" charset="0"/>
              <a:buChar char="•"/>
            </a:pPr>
            <a:r>
              <a:rPr lang="en-US" dirty="0"/>
              <a:t>Share your project with your group of four.</a:t>
            </a:r>
            <a:endParaRPr dirty="0"/>
          </a:p>
          <a:p>
            <a: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Font typeface="Arial" panose="020B0604020202020204" pitchFamily="34" charset="0"/>
              <a:buChar char="•"/>
            </a:pPr>
            <a:r>
              <a:rPr lang="en-US" dirty="0"/>
              <a:t>Listen carefully. </a:t>
            </a:r>
            <a:endParaRPr dirty="0"/>
          </a:p>
          <a:p>
            <a: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Font typeface="Arial" panose="020B0604020202020204" pitchFamily="34" charset="0"/>
              <a:buChar char="•"/>
            </a:pPr>
            <a:r>
              <a:rPr lang="en-US"/>
              <a:t>Within </a:t>
            </a:r>
            <a:r>
              <a:rPr lang="en-US" dirty="0"/>
              <a:t>your group, vote on the best project.</a:t>
            </a:r>
            <a:endParaRPr dirty="0"/>
          </a:p>
          <a:p>
            <a: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Font typeface="Arial" panose="020B0604020202020204" pitchFamily="34" charset="0"/>
              <a:buChar char="•"/>
            </a:pPr>
            <a:r>
              <a:rPr lang="en-US" dirty="0"/>
              <a:t>Your group will present the best project to the class.  </a:t>
            </a:r>
            <a:endParaRPr dirty="0"/>
          </a:p>
        </p:txBody>
      </p:sp>
      <p:sp>
        <p:nvSpPr>
          <p:cNvPr id="223" name="Google Shape;223;p40"/>
          <p:cNvSpPr txBox="1">
            <a:spLocks noGrp="1"/>
          </p:cNvSpPr>
          <p:nvPr>
            <p:ph type="title"/>
          </p:nvPr>
        </p:nvSpPr>
        <p:spPr>
          <a:xfrm>
            <a:off x="456175" y="445024"/>
            <a:ext cx="8225400" cy="81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Present Your Projects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20 LEARN">
  <a:themeElements>
    <a:clrScheme name="LEARN 2025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288AC3"/>
      </a:accent1>
      <a:accent2>
        <a:srgbClr val="285781"/>
      </a:accent2>
      <a:accent3>
        <a:srgbClr val="971D20"/>
      </a:accent3>
      <a:accent4>
        <a:srgbClr val="E8BF3C"/>
      </a:accent4>
      <a:accent5>
        <a:srgbClr val="FFFFFF"/>
      </a:accent5>
      <a:accent6>
        <a:srgbClr val="FFFFFF"/>
      </a:accent6>
      <a:hlink>
        <a:srgbClr val="288AC3"/>
      </a:hlink>
      <a:folHlink>
        <a:srgbClr val="288AC3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388</TotalTime>
  <Words>2013</Words>
  <Application>Microsoft Office PowerPoint</Application>
  <PresentationFormat>On-screen Show (16:9)</PresentationFormat>
  <Paragraphs>249</Paragraphs>
  <Slides>28</Slides>
  <Notes>28</Notes>
  <HiddenSlides>4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Arial</vt:lpstr>
      <vt:lpstr>Calibri</vt:lpstr>
      <vt:lpstr>Courier New</vt:lpstr>
      <vt:lpstr>Noto Sans Symbols</vt:lpstr>
      <vt:lpstr>NTR</vt:lpstr>
      <vt:lpstr>K20 LEARN</vt:lpstr>
      <vt:lpstr>PowerPoint Presentation</vt:lpstr>
      <vt:lpstr>The Price of Sameness</vt:lpstr>
      <vt:lpstr>Essential Question: </vt:lpstr>
      <vt:lpstr>Objectives: </vt:lpstr>
      <vt:lpstr>PowerPoint Presentation</vt:lpstr>
      <vt:lpstr>Four Corners</vt:lpstr>
      <vt:lpstr>Fairness is more important than freedom. </vt:lpstr>
      <vt:lpstr>Fairness is more important than freedom.</vt:lpstr>
      <vt:lpstr>Listen…change your mind???</vt:lpstr>
      <vt:lpstr>I Notice/I Wonder</vt:lpstr>
      <vt:lpstr>PowerPoint Presentation</vt:lpstr>
      <vt:lpstr>I Think/We Think </vt:lpstr>
      <vt:lpstr>Kurt Vonnegut, Jr. </vt:lpstr>
      <vt:lpstr>“Harrison Bergeron” by Kurt Vonnegut, Jr.</vt:lpstr>
      <vt:lpstr>PowerPoint Presentation</vt:lpstr>
      <vt:lpstr>Why-Lighting</vt:lpstr>
      <vt:lpstr>Fairness</vt:lpstr>
      <vt:lpstr>Why-Lighting Continued</vt:lpstr>
      <vt:lpstr>What do you think?</vt:lpstr>
      <vt:lpstr>Essential Question: </vt:lpstr>
      <vt:lpstr>Claim Cards</vt:lpstr>
      <vt:lpstr>Video in Padlet</vt:lpstr>
      <vt:lpstr>Return to I Notice/I Wonder</vt:lpstr>
      <vt:lpstr>Brainstorm</vt:lpstr>
      <vt:lpstr>Write the 28th Amendment</vt:lpstr>
      <vt:lpstr>Present Your Projects</vt:lpstr>
      <vt:lpstr>Story Extension &amp; Multimodal Presentation </vt:lpstr>
      <vt:lpstr>Present Your Projects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McLeod Porter, Delma</dc:creator>
  <cp:lastModifiedBy>McLeod Porter, Delma</cp:lastModifiedBy>
  <cp:revision>4</cp:revision>
  <dcterms:modified xsi:type="dcterms:W3CDTF">2026-04-10T15:44:13Z</dcterms:modified>
</cp:coreProperties>
</file>