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64" r:id="rId5"/>
  </p:sldMasterIdLst>
  <p:notesMasterIdLst>
    <p:notesMasterId r:id="rId35"/>
  </p:notesMasterIdLst>
  <p:sldIdLst>
    <p:sldId id="256" r:id="rId6"/>
    <p:sldId id="257" r:id="rId7"/>
    <p:sldId id="260" r:id="rId8"/>
    <p:sldId id="258" r:id="rId9"/>
    <p:sldId id="259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1" r:id="rId20"/>
    <p:sldId id="272" r:id="rId21"/>
    <p:sldId id="273" r:id="rId22"/>
    <p:sldId id="274" r:id="rId23"/>
    <p:sldId id="276" r:id="rId24"/>
    <p:sldId id="277" r:id="rId25"/>
    <p:sldId id="283" r:id="rId26"/>
    <p:sldId id="278" r:id="rId27"/>
    <p:sldId id="286" r:id="rId28"/>
    <p:sldId id="287" r:id="rId29"/>
    <p:sldId id="288" r:id="rId30"/>
    <p:sldId id="289" r:id="rId31"/>
    <p:sldId id="291" r:id="rId32"/>
    <p:sldId id="292" r:id="rId33"/>
    <p:sldId id="293" r:id="rId3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onstantia" panose="02030602050306030303" pitchFamily="18" charset="0"/>
      <p:regular r:id="rId40"/>
      <p:bold r:id="rId41"/>
      <p:italic r:id="rId42"/>
      <p:boldItalic r:id="rId43"/>
    </p:embeddedFont>
    <p:embeddedFont>
      <p:font typeface="Georgia" panose="02040502050405020303" pitchFamily="18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48" roundtripDataSignature="AMtx7miMEqY6iemMtdtXC3mXi4ZqgRTo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974A8F-0BF1-44F4-B465-72E7D8DC7169}" v="3" dt="2021-06-17T19:34:41.5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149" autoAdjust="0"/>
  </p:normalViewPr>
  <p:slideViewPr>
    <p:cSldViewPr snapToGrid="0">
      <p:cViewPr varScale="1">
        <p:scale>
          <a:sx n="48" d="100"/>
          <a:sy n="48" d="100"/>
        </p:scale>
        <p:origin x="259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4.fntdata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9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customschemas.google.com/relationships/presentationmetadata" Target="metadata"/><Relationship Id="rId8" Type="http://schemas.openxmlformats.org/officeDocument/2006/relationships/slide" Target="slides/slide3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5.xml"/><Relationship Id="rId41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1.fntdata"/><Relationship Id="rId4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ing2081.org/watch-the-film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Jamboard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Source: Tuttle, C. &amp; </a:t>
            </a:r>
            <a:r>
              <a:rPr lang="en-US" dirty="0" err="1"/>
              <a:t>Halvorssen</a:t>
            </a:r>
            <a:r>
              <a:rPr lang="en-US" dirty="0"/>
              <a:t>, T. (2021). </a:t>
            </a:r>
            <a:r>
              <a:rPr lang="en-US" i="1" dirty="0"/>
              <a:t>2081</a:t>
            </a:r>
            <a:r>
              <a:rPr lang="en-US" dirty="0"/>
              <a:t>. Moving picture institute and Passing lane films. [Video]. </a:t>
            </a:r>
            <a:r>
              <a:rPr lang="en-US" dirty="0">
                <a:hlinkClick r:id="rId3"/>
              </a:rPr>
              <a:t>https://www.teaching2081.org/watch-the-film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087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WNET-TV/ PBS. (2018, July 28). Kurt Vonnegut 1972 [Digital image]. https://commons.wikimedia.org/wiki/File:Kurt_Vonnegut_1972.jpg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779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https://www.youtube.com/watch?v=uP_YwwwIScU&amp;t=11s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603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3653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https://learn.k20center.ou.edu/strategy/160</a:t>
            </a:r>
          </a:p>
        </p:txBody>
      </p:sp>
    </p:spTree>
    <p:extLst>
      <p:ext uri="{BB962C8B-B14F-4D97-AF65-F5344CB8AC3E}">
        <p14:creationId xmlns:p14="http://schemas.microsoft.com/office/powerpoint/2010/main" val="14938020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800" b="0" i="0" u="sng" strike="noStrike" dirty="0">
                <a:solidFill>
                  <a:srgbClr val="2200CC"/>
                </a:solidFill>
                <a:effectLst/>
                <a:latin typeface="Arial" panose="020B0604020202020204" pitchFamily="34" charset="0"/>
                <a:hlinkClick r:id="rId3"/>
              </a:rPr>
              <a:t>https://en.wikipedia.org/wiki/Jamboard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https://jamboard.google.com/d/1Kij0nxvfCt7xRN35wAUk2E5gSufNr8vo1D2oIMGe7g/viewer?ts=60770c26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0914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Source: https://learn.K20center.ou.edu/strategy/160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899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445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1e52f4b4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1e52f4b4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Source: </a:t>
            </a:r>
            <a:r>
              <a:rPr lang="en-US" dirty="0" err="1"/>
              <a:t>Commonlit</a:t>
            </a:r>
            <a:r>
              <a:rPr lang="en-US" dirty="0"/>
              <a:t> Inc. (2018, Mar 23). </a:t>
            </a:r>
            <a:r>
              <a:rPr lang="en-US" i="1" dirty="0"/>
              <a:t>What is equality? </a:t>
            </a:r>
            <a:r>
              <a:rPr lang="en-US" dirty="0"/>
              <a:t>[Video].YouTube. https://www.youtube.com/watch?v=z0sCJdhW5tU</a:t>
            </a:r>
          </a:p>
        </p:txBody>
      </p:sp>
      <p:sp>
        <p:nvSpPr>
          <p:cNvPr id="89" name="Google Shape;8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https://learn.k20center.ou.edu/strategy/138</a:t>
            </a:r>
          </a:p>
        </p:txBody>
      </p:sp>
    </p:spTree>
    <p:extLst>
      <p:ext uri="{BB962C8B-B14F-4D97-AF65-F5344CB8AC3E}">
        <p14:creationId xmlns:p14="http://schemas.microsoft.com/office/powerpoint/2010/main" val="3295600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932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https://learn.k20center.ou.edu/strategy/180</a:t>
            </a:r>
          </a:p>
        </p:txBody>
      </p:sp>
    </p:spTree>
    <p:extLst>
      <p:ext uri="{BB962C8B-B14F-4D97-AF65-F5344CB8AC3E}">
        <p14:creationId xmlns:p14="http://schemas.microsoft.com/office/powerpoint/2010/main" val="1246393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https://constitution.findlaw.com/amendments.html</a:t>
            </a:r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https://jamboard.google.com/d/1Kij0nxvfCt7xRN3-5wAUk2E5gSufNr8vo1D2oIMGe7g/viewer?ts=60770c26</a:t>
            </a:r>
          </a:p>
        </p:txBody>
      </p:sp>
    </p:spTree>
    <p:extLst>
      <p:ext uri="{BB962C8B-B14F-4D97-AF65-F5344CB8AC3E}">
        <p14:creationId xmlns:p14="http://schemas.microsoft.com/office/powerpoint/2010/main" val="1264378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2" name="Google Shape;2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" name="Google Shape;30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P_YwwwIScU&amp;t=11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uP_YwwwIScU&amp;t=11s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C084E-868F-4885-AB7D-146FE221D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 Notice, I Wonder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C984BC-A134-49C7-BF29-FD314A76E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451610"/>
            <a:ext cx="4536219" cy="3231708"/>
          </a:xfrm>
        </p:spPr>
        <p:txBody>
          <a:bodyPr/>
          <a:lstStyle/>
          <a:p>
            <a:pPr marL="63500" indent="0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With your partner:</a:t>
            </a:r>
            <a:endParaRPr lang="en-US" b="0" dirty="0">
              <a:effectLst/>
            </a:endParaRPr>
          </a:p>
          <a:p>
            <a:pPr rtl="0" fontAlgn="base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Read through the current Amendments to the Constitution.</a:t>
            </a:r>
            <a:endParaRPr lang="en-US" sz="18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 do you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notice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about the structure of the Amendments?</a:t>
            </a:r>
            <a:endParaRPr lang="en-US" sz="18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 do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yo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wonder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about the structure of the Amendments?</a:t>
            </a:r>
            <a:endParaRPr lang="en-US" sz="18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BD8A5DC-D742-4BDB-AF79-24DABC939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311" y="1025211"/>
            <a:ext cx="3590223" cy="359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71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F8510-27AF-4C86-8624-96F2727E9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 Notice, I Wonder </a:t>
            </a:r>
            <a:r>
              <a:rPr lang="en-US" b="1" dirty="0" err="1"/>
              <a:t>Jamboard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7F0274-27BF-4916-877D-90907C401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4826000" cy="32918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Examine the structure of the 27 Amendments.  </a:t>
            </a:r>
          </a:p>
          <a:p>
            <a:r>
              <a:rPr lang="en-US" dirty="0"/>
              <a:t>What do you </a:t>
            </a:r>
            <a:r>
              <a:rPr lang="en-US" b="1" dirty="0"/>
              <a:t>notice</a:t>
            </a:r>
            <a:r>
              <a:rPr lang="en-US" dirty="0"/>
              <a:t>? </a:t>
            </a:r>
          </a:p>
          <a:p>
            <a:r>
              <a:rPr lang="en-US" dirty="0"/>
              <a:t>What do you </a:t>
            </a:r>
            <a:r>
              <a:rPr lang="en-US" b="1" dirty="0"/>
              <a:t>wonder</a:t>
            </a:r>
            <a:r>
              <a:rPr lang="en-US" dirty="0"/>
              <a:t>?</a:t>
            </a:r>
          </a:p>
          <a:p>
            <a:r>
              <a:rPr lang="en-US" dirty="0"/>
              <a:t>With your partner, write your responses on sticky notes, either on the </a:t>
            </a:r>
            <a:r>
              <a:rPr lang="en-US" dirty="0" err="1"/>
              <a:t>jamboard</a:t>
            </a:r>
            <a:r>
              <a:rPr lang="en-US" dirty="0"/>
              <a:t> or on your sticky note pad.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687A02-3673-439D-8993-1F88326B1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026" y="2843909"/>
            <a:ext cx="1306011" cy="13707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38A047-7CE4-48A7-8C44-1FC00D266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3823" y="2158523"/>
            <a:ext cx="1306011" cy="137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5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C635E-5455-4294-B00E-DF701B495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2081, An Adaptation of “Harrison Bergeron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46A135-61B0-4CB1-AFDF-16B61D310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57" y="1645920"/>
            <a:ext cx="7179739" cy="322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5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F7D18-F448-4577-BDF4-6DA667ECE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Kurt Vonnegut, Jr.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45BC87-FCA1-4815-8FE1-7501B87A0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4876800" cy="3291840"/>
          </a:xfrm>
        </p:spPr>
        <p:txBody>
          <a:bodyPr/>
          <a:lstStyle/>
          <a:p>
            <a:pPr rtl="0" fontAlgn="base">
              <a:spcBef>
                <a:spcPts val="52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Born in Indiana</a:t>
            </a:r>
            <a:endParaRPr lang="en-US" sz="18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Studied chemistry, engineering, and anthropology</a:t>
            </a:r>
            <a:endParaRPr lang="en-US" sz="18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Fought in WWII and was taken prisoner by the Germans</a:t>
            </a:r>
            <a:endParaRPr lang="en-US" sz="18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Wrote </a:t>
            </a:r>
            <a:r>
              <a:rPr lang="en-US" sz="1800" b="0" i="0" u="sng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Slaughterhouse-Five</a:t>
            </a:r>
            <a:endParaRPr lang="en-US" sz="18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52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Known for dark humor, satire, and science fiction</a:t>
            </a:r>
            <a:endParaRPr lang="en-US" sz="18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1F3791D-D2BB-4A93-8B47-C52A9CC63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398" y="528066"/>
            <a:ext cx="2338152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81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ED2F4-EEDF-42C2-89D1-F9908C7A3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“Harrison Bergeron” by Kurt Vonnegut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42F881-F12D-4ECF-9EDE-B9172D70F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3975102" cy="3291840"/>
          </a:xfrm>
        </p:spPr>
        <p:txBody>
          <a:bodyPr/>
          <a:lstStyle/>
          <a:p>
            <a:r>
              <a:rPr lang="en-US" dirty="0"/>
              <a:t>Read the first few paragraphs of the text as you listen to the audio.  </a:t>
            </a:r>
          </a:p>
          <a:p>
            <a:r>
              <a:rPr lang="en-US" dirty="0"/>
              <a:t>Notice the sound effects used in this audio version.</a:t>
            </a:r>
          </a:p>
        </p:txBody>
      </p:sp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957DA5D5-FCEB-48BB-88A4-0259E19CC3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1699" y="1694129"/>
            <a:ext cx="3051349" cy="280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50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:a16="http://schemas.microsoft.com/office/drawing/2014/main" id="{816D94CE-0852-4139-AE6D-163A1BAF5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5350" y="12922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CD44DE-C09F-4AB6-9410-269646DBDB03}"/>
              </a:ext>
            </a:extLst>
          </p:cNvPr>
          <p:cNvSpPr txBox="1"/>
          <p:nvPr/>
        </p:nvSpPr>
        <p:spPr>
          <a:xfrm>
            <a:off x="3146425" y="2417862"/>
            <a:ext cx="62928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D9D2D8B-2D20-40DC-9715-76EE8AA84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606993"/>
            <a:ext cx="6924862" cy="392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0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10CFD-1300-4DE3-85F4-C776EF41A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Why-Lighting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6C2D52-BB0A-4DD5-B50F-0215A6C4F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4377267" cy="3291840"/>
          </a:xfrm>
        </p:spPr>
        <p:txBody>
          <a:bodyPr/>
          <a:lstStyle/>
          <a:p>
            <a:pPr rtl="0" fontAlgn="base">
              <a:spcBef>
                <a:spcPts val="52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Highlight instances of unfairness and violations of rights in the story.</a:t>
            </a:r>
            <a:endParaRPr lang="en-US" sz="26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 the margin include:</a:t>
            </a:r>
            <a:endParaRPr lang="en-US" sz="26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 rights are specifically being taken away?</a:t>
            </a:r>
            <a:endParaRPr lang="en-US" sz="900" b="0" i="0" u="none" strike="noStrike" dirty="0">
              <a:solidFill>
                <a:srgbClr val="DCBA25"/>
              </a:solidFill>
              <a:effectLst/>
              <a:latin typeface="Noto Sans Symbols"/>
            </a:endParaRPr>
          </a:p>
          <a:p>
            <a:pPr marL="742950" lvl="1" indent="-285750" rtl="0" fontAlgn="base">
              <a:spcBef>
                <a:spcPts val="36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Is it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unfair for a government to take away citizen rights?</a:t>
            </a:r>
          </a:p>
          <a:p>
            <a:pPr marL="742950" lvl="1" indent="-285750" rtl="0" fontAlgn="base">
              <a:spcBef>
                <a:spcPts val="36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Why or why not?</a:t>
            </a:r>
            <a:endParaRPr lang="en-US" sz="900" b="0" i="0" u="none" strike="noStrike" dirty="0">
              <a:solidFill>
                <a:srgbClr val="DCBA25"/>
              </a:solidFill>
              <a:effectLst/>
              <a:latin typeface="Noto Sans Symbols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2D239C7B-2928-40A8-866C-67B9B2967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2" y="1495425"/>
            <a:ext cx="3386138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0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67B94-40CB-4125-84C1-1AC0DD66B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Violations of rights?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7E58E-9BC9-4EFB-A95D-02DE6FFFE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7594600" cy="3291840"/>
          </a:xfrm>
        </p:spPr>
        <p:txBody>
          <a:bodyPr/>
          <a:lstStyle/>
          <a:p>
            <a:r>
              <a:rPr lang="en-US" dirty="0"/>
              <a:t>Resume audio presentation. </a:t>
            </a:r>
          </a:p>
          <a:p>
            <a:r>
              <a:rPr lang="en-US" dirty="0"/>
              <a:t>As you listen, think about the concept of “fairness.”</a:t>
            </a:r>
          </a:p>
          <a:p>
            <a:r>
              <a:rPr lang="en-US" dirty="0"/>
              <a:t>When you’ve completed the story, discuss the following questions: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Were the amendments good for the citizens?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What basic human rights were violated to create a “truly equal” society?</a:t>
            </a:r>
          </a:p>
        </p:txBody>
      </p:sp>
    </p:spTree>
    <p:extLst>
      <p:ext uri="{BB962C8B-B14F-4D97-AF65-F5344CB8AC3E}">
        <p14:creationId xmlns:p14="http://schemas.microsoft.com/office/powerpoint/2010/main" val="4554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5C4E7-251F-4051-8150-95F13C68D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Rights and Fairness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60C90B-7306-4E0E-9EA8-4D58006FC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1451610"/>
            <a:ext cx="5240866" cy="32918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your copy of the story, highlight examples of unfairness and violations in the story.</a:t>
            </a:r>
          </a:p>
          <a:p>
            <a:r>
              <a:rPr lang="en-US" dirty="0"/>
              <a:t>Write in the margin your feelings about the two questions below: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What rights are specifically being taken away?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Why is it unfair to take away rights in the effort to make everyone “equal?” 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760889BF-D115-4FC3-808E-98B2A3001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145" y="1451610"/>
            <a:ext cx="2731721" cy="251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8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7DEE2B-A376-46B7-84C9-7C7F2547A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0C4932-56F7-4F40-84A8-BFDA376C6E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Do the amendments to the U.S. Constitution ensure all people living in America are given the basic rights of equality?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86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Equally Unequal</a:t>
            </a:r>
            <a:endParaRPr dirty="0"/>
          </a:p>
        </p:txBody>
      </p:sp>
      <p:sp>
        <p:nvSpPr>
          <p:cNvPr id="80" name="Google Shape;80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“Harrison Bergeron” by Kurt Vonnegut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3AC77-BFC5-4591-B29D-46B7DFA3F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857250"/>
          </a:xfrm>
        </p:spPr>
        <p:txBody>
          <a:bodyPr/>
          <a:lstStyle/>
          <a:p>
            <a:r>
              <a:rPr lang="en-US" b="1" dirty="0"/>
              <a:t>Claim Cards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BC30A-14CB-4B28-BD7F-3968A4A21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5698067" cy="3291840"/>
          </a:xfrm>
        </p:spPr>
        <p:txBody>
          <a:bodyPr>
            <a:normAutofit fontScale="92500" lnSpcReduction="10000"/>
          </a:bodyPr>
          <a:lstStyle/>
          <a:p>
            <a:pPr marL="63500" indent="0">
              <a:buNone/>
            </a:pPr>
            <a:r>
              <a:rPr lang="en-US" dirty="0"/>
              <a:t>In your group, complete the following:</a:t>
            </a:r>
          </a:p>
          <a:p>
            <a:r>
              <a:rPr lang="en-US" dirty="0"/>
              <a:t>Read each Claim Card, one at a time.</a:t>
            </a:r>
          </a:p>
          <a:p>
            <a:r>
              <a:rPr lang="en-US" dirty="0"/>
              <a:t>Discuss the evidence that supports or refutes the claim.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Use prior knowledge and reliable sites to search for evidence.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After all Claim Cards have been discussed, choose the “best claim” to represent the essential question.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B39DAE3-47F9-4D67-93E3-D05A4829D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210" y="1083733"/>
            <a:ext cx="2409797" cy="297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62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9110E4-7108-46BB-812C-9E616D833E64}"/>
              </a:ext>
            </a:extLst>
          </p:cNvPr>
          <p:cNvSpPr txBox="1"/>
          <p:nvPr/>
        </p:nvSpPr>
        <p:spPr>
          <a:xfrm>
            <a:off x="1342103" y="1150374"/>
            <a:ext cx="6540910" cy="240065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0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Peacefully protesting in America is legal and safe.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82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AFB9095-9498-469A-865E-3D4845EC1A6F}"/>
              </a:ext>
            </a:extLst>
          </p:cNvPr>
          <p:cNvSpPr txBox="1"/>
          <p:nvPr/>
        </p:nvSpPr>
        <p:spPr>
          <a:xfrm>
            <a:off x="1092200" y="1150374"/>
            <a:ext cx="6900333" cy="240065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0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States in America  provide all people with the same rights.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97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AD2051-3342-45BD-839D-BB21163B6C4F}"/>
              </a:ext>
            </a:extLst>
          </p:cNvPr>
          <p:cNvSpPr txBox="1"/>
          <p:nvPr/>
        </p:nvSpPr>
        <p:spPr>
          <a:xfrm>
            <a:off x="1092200" y="1150374"/>
            <a:ext cx="6900333" cy="240065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0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People in America have a voice regarding political decisions.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36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AD2051-3342-45BD-839D-BB21163B6C4F}"/>
              </a:ext>
            </a:extLst>
          </p:cNvPr>
          <p:cNvSpPr txBox="1"/>
          <p:nvPr/>
        </p:nvSpPr>
        <p:spPr>
          <a:xfrm>
            <a:off x="762001" y="1184240"/>
            <a:ext cx="7442200" cy="1631216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0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The Constitution is not used against people.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52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AD2051-3342-45BD-839D-BB21163B6C4F}"/>
              </a:ext>
            </a:extLst>
          </p:cNvPr>
          <p:cNvSpPr txBox="1"/>
          <p:nvPr/>
        </p:nvSpPr>
        <p:spPr>
          <a:xfrm>
            <a:off x="762001" y="1184240"/>
            <a:ext cx="7442200" cy="240065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0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Citizens are protected from cruel and unusual punishment.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35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96D95-C5F7-483B-9B42-D58D5C423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Flipgrid</a:t>
            </a:r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0AC42F-9DC7-48B7-AA99-BCEB35196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4749800" cy="3291840"/>
          </a:xfrm>
        </p:spPr>
        <p:txBody>
          <a:bodyPr/>
          <a:lstStyle/>
          <a:p>
            <a:pPr marL="63500" indent="0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 a 90-second Flipgrid, include the following:</a:t>
            </a:r>
            <a:endParaRPr lang="en-US" sz="2000" b="0" dirty="0">
              <a:effectLst/>
            </a:endParaRPr>
          </a:p>
          <a:p>
            <a:pPr rtl="0" fontAlgn="base">
              <a:spcBef>
                <a:spcPts val="52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Your chosen claim statement; </a:t>
            </a:r>
            <a:endParaRPr lang="en-US" sz="20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Why you thought it was the best claim for the essential question;</a:t>
            </a:r>
            <a:endParaRPr lang="en-US" sz="20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Evidence supporting the claim.</a:t>
            </a:r>
            <a:endParaRPr lang="en-US" sz="20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399C5FF-41CB-48FB-9F1E-4FC092F30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191" y="1451610"/>
            <a:ext cx="3233609" cy="223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39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764E1-7B24-4079-B263-C0EB1DA60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Jamboard</a:t>
            </a:r>
            <a:r>
              <a:rPr lang="en-US" b="1" dirty="0"/>
              <a:t>: I Notice, I Wonder Review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F185D11-6160-47BE-8A93-2CB402440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49" y="1364150"/>
            <a:ext cx="2487084" cy="248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F56382AA-C04F-4988-A6CF-F60E72500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48" y="2826258"/>
            <a:ext cx="1728218" cy="172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31D301-39DB-4347-B795-A4281D72A9CC}"/>
              </a:ext>
            </a:extLst>
          </p:cNvPr>
          <p:cNvSpPr txBox="1"/>
          <p:nvPr/>
        </p:nvSpPr>
        <p:spPr>
          <a:xfrm>
            <a:off x="550333" y="1564374"/>
            <a:ext cx="4572000" cy="2987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520"/>
              </a:spcBef>
              <a:spcAft>
                <a:spcPts val="0"/>
              </a:spcAft>
            </a:pPr>
            <a:endParaRPr lang="en-US" sz="26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>
              <a:spcBef>
                <a:spcPts val="520"/>
              </a:spcBef>
              <a:spcAft>
                <a:spcPts val="0"/>
              </a:spcAft>
            </a:pPr>
            <a:r>
              <a:rPr lang="en-US" sz="2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Return to your </a:t>
            </a:r>
            <a:r>
              <a:rPr lang="en-US" sz="2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Jamboard</a:t>
            </a:r>
            <a:r>
              <a:rPr lang="en-US" sz="2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from earlier in the lesson and read through the observations you made </a:t>
            </a:r>
            <a:r>
              <a:rPr lang="en-US" sz="2600" dirty="0">
                <a:latin typeface="Calibri" panose="020F0502020204030204" pitchFamily="34" charset="0"/>
              </a:rPr>
              <a:t>about </a:t>
            </a:r>
            <a:r>
              <a:rPr lang="en-US" sz="2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structure of the amendments.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6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7F2A3-F3CD-4F3C-B55A-595BF1E73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3008"/>
            <a:ext cx="8229600" cy="857250"/>
          </a:xfrm>
        </p:spPr>
        <p:txBody>
          <a:bodyPr/>
          <a:lstStyle/>
          <a:p>
            <a:r>
              <a:rPr lang="en-US" b="1" dirty="0"/>
              <a:t>Brainstorm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A139B1-941F-4FDC-ACA6-9C3A2CF88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4745" y="1556046"/>
            <a:ext cx="4478867" cy="2536190"/>
          </a:xfrm>
        </p:spPr>
        <p:txBody>
          <a:bodyPr>
            <a:normAutofit fontScale="85000" lnSpcReduction="20000"/>
          </a:bodyPr>
          <a:lstStyle/>
          <a:p>
            <a:pPr marL="63500" indent="0">
              <a:buNone/>
            </a:pPr>
            <a:r>
              <a:rPr lang="en-US" dirty="0"/>
              <a:t>How can the US Constitution be improved?</a:t>
            </a:r>
          </a:p>
          <a:p>
            <a:r>
              <a:rPr lang="en-US" dirty="0"/>
              <a:t>Brainstorm in groups.</a:t>
            </a:r>
          </a:p>
          <a:p>
            <a:r>
              <a:rPr lang="en-US" dirty="0"/>
              <a:t>Choose a change you feel is important.</a:t>
            </a:r>
          </a:p>
          <a:p>
            <a:r>
              <a:rPr lang="en-US" dirty="0"/>
              <a:t>Draft an amendment you would like to see added to the Constitution.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3B9F45C-7D3D-476A-8FED-87307B2CA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956691"/>
            <a:ext cx="3471333" cy="347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90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DA85A-8220-4838-A66B-4D511647D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Writing the 28th Amendment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5A64D0-F75B-4C2F-A31C-939881E346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en-US" b="1" dirty="0"/>
              <a:t>Option 1: C-E-R</a:t>
            </a:r>
          </a:p>
          <a:p>
            <a:pPr rtl="0" fontAlgn="base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Include new amendment;</a:t>
            </a:r>
            <a:endParaRPr lang="en-US" sz="18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Include evidence that this amendment is necessary;</a:t>
            </a:r>
            <a:endParaRPr lang="en-US" sz="18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Include reasoning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explaining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how the amendment is fair and will help society.</a:t>
            </a:r>
            <a:endParaRPr lang="en-US" sz="18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pPr marL="7620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7C87E7-EC60-46D5-8B22-4A2AC2110EF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48200" y="1440064"/>
            <a:ext cx="3293533" cy="3242003"/>
          </a:xfrm>
        </p:spPr>
        <p:txBody>
          <a:bodyPr/>
          <a:lstStyle/>
          <a:p>
            <a:pPr marL="76200" indent="0">
              <a:buNone/>
            </a:pPr>
            <a:r>
              <a:rPr lang="en-US" b="1" dirty="0"/>
              <a:t>Option 2: Multimedia</a:t>
            </a:r>
          </a:p>
          <a:p>
            <a:pPr rtl="0" fontAlgn="base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Include new amendment;</a:t>
            </a:r>
            <a:endParaRPr lang="en-US" sz="18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Create a sixty-second presentation that includes pictures, artwork, music, text, or video that shows why this amendment is needed and how it will help society. </a:t>
            </a:r>
            <a:endParaRPr lang="en-US" sz="18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pPr marL="7620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3486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7DEE2B-A376-46B7-84C9-7C7F2547A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0C4932-56F7-4F40-84A8-BFDA376C6E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Do the amendments to the U.S. Constitution ensure all people living in America are given the basic rights of equality?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28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1e52f4b48_0_0"/>
          <p:cNvSpPr txBox="1">
            <a:spLocks noGrp="1"/>
          </p:cNvSpPr>
          <p:nvPr>
            <p:ph type="title"/>
          </p:nvPr>
        </p:nvSpPr>
        <p:spPr>
          <a:xfrm>
            <a:off x="477836" y="307930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Learning Objectives</a:t>
            </a:r>
            <a:endParaRPr dirty="0"/>
          </a:p>
        </p:txBody>
      </p:sp>
      <p:sp>
        <p:nvSpPr>
          <p:cNvPr id="86" name="Google Shape;86;g71e52f4b48_0_0"/>
          <p:cNvSpPr txBox="1">
            <a:spLocks noGrp="1"/>
          </p:cNvSpPr>
          <p:nvPr>
            <p:ph type="body" idx="1"/>
          </p:nvPr>
        </p:nvSpPr>
        <p:spPr>
          <a:xfrm>
            <a:off x="477836" y="1439550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lvl="0" indent="-457200" algn="l" rtl="0">
              <a:spcBef>
                <a:spcPts val="52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Read and analyze “Harrison Bergeron” for examples of fairness/unfairness;</a:t>
            </a:r>
          </a:p>
          <a:p>
            <a:pPr lvl="0" indent="-457200" algn="l" rtl="0">
              <a:spcBef>
                <a:spcPts val="52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Examine the structure of the Amendments to the U.S. Constitution;</a:t>
            </a:r>
          </a:p>
          <a:p>
            <a:pPr lvl="0" indent="-457200" algn="l" rtl="0">
              <a:spcBef>
                <a:spcPts val="52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Write claims and provide evidence supporting them in the form of new amendments. </a:t>
            </a: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03CFA92-1BE5-402B-A9A4-AC023FA21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What is equality?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3D0FDA-A21D-4B1F-86D5-4804FA4CB1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1712" y="1337912"/>
            <a:ext cx="7458260" cy="36090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9D212-52AE-43F2-ADEA-F6B6EE70C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991B1E"/>
                </a:solidFill>
                <a:effectLst/>
                <a:latin typeface="Calibri" panose="020F0502020204030204" pitchFamily="34" charset="0"/>
              </a:rPr>
              <a:t>  </a:t>
            </a:r>
            <a:r>
              <a:rPr lang="en-US" b="1" i="0" u="none" strike="noStrike" dirty="0">
                <a:solidFill>
                  <a:srgbClr val="991B1E"/>
                </a:solidFill>
                <a:effectLst/>
                <a:latin typeface="Calibri" panose="020F0502020204030204" pitchFamily="34" charset="0"/>
              </a:rPr>
              <a:t>Four Corners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87521-A13A-47AC-87FF-6C4AA906F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451610"/>
            <a:ext cx="4345807" cy="3291840"/>
          </a:xfrm>
        </p:spPr>
        <p:txBody>
          <a:bodyPr/>
          <a:lstStyle/>
          <a:p>
            <a:pPr marL="63500" indent="0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Read the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statement on the next slide and </a:t>
            </a:r>
            <a:r>
              <a:rPr lang="en-US" sz="2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decide whether you:</a:t>
            </a:r>
            <a:endParaRPr lang="en-US" b="0" dirty="0">
              <a:effectLst/>
            </a:endParaRPr>
          </a:p>
          <a:p>
            <a:pPr rtl="0" fontAlgn="base">
              <a:spcBef>
                <a:spcPts val="52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Strongly Agree</a:t>
            </a:r>
            <a:endParaRPr lang="en-US" sz="26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Agree</a:t>
            </a:r>
            <a:endParaRPr lang="en-US" sz="26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Disagree</a:t>
            </a:r>
            <a:endParaRPr lang="en-US" sz="26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Strongly Disagree</a:t>
            </a:r>
            <a:endParaRPr lang="en-US" sz="26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E5FCC7F-0290-4D87-9636-F95C8FB14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136" y="827773"/>
            <a:ext cx="3538728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65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16FF4-1352-4A1C-9D27-D2C9960F63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515" y="-115503"/>
            <a:ext cx="7663153" cy="3272590"/>
          </a:xfrm>
        </p:spPr>
        <p:txBody>
          <a:bodyPr/>
          <a:lstStyle/>
          <a:p>
            <a:pPr algn="ctr"/>
            <a:r>
              <a:rPr lang="en-US" b="1" dirty="0"/>
              <a:t>Fairness is more important than freedom.</a:t>
            </a:r>
          </a:p>
        </p:txBody>
      </p:sp>
    </p:spTree>
    <p:extLst>
      <p:ext uri="{BB962C8B-B14F-4D97-AF65-F5344CB8AC3E}">
        <p14:creationId xmlns:p14="http://schemas.microsoft.com/office/powerpoint/2010/main" val="349853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E1D33-4F1E-4A9D-9EB7-3AED4DCEC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Is Fairness More Important Than Freedom?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3FFC4-A93F-4411-8452-58381A5B3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4297680" cy="2822007"/>
          </a:xfrm>
        </p:spPr>
        <p:txBody>
          <a:bodyPr/>
          <a:lstStyle/>
          <a:p>
            <a:pPr marL="63500" indent="0">
              <a:buNone/>
            </a:pPr>
            <a:r>
              <a:rPr lang="en-US" dirty="0"/>
              <a:t>In your groups, discuss your thoughts on the statement, keeping in mind that everyone should get an opportunity to share their opinions.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5CC31E2-A6B1-4610-8F40-11473B7BF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760" y="1669195"/>
            <a:ext cx="3022333" cy="281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15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7B2E2-E22E-43C0-B32C-14976C70D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8066"/>
            <a:ext cx="5291593" cy="857250"/>
          </a:xfrm>
        </p:spPr>
        <p:txBody>
          <a:bodyPr/>
          <a:lstStyle/>
          <a:p>
            <a:r>
              <a:rPr lang="en-US" b="1" dirty="0"/>
              <a:t>Where Do You Stand?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F11F08-EBA3-4C86-B08E-3FD8259E0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5664467" cy="32918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After your groups have shared initial opinions, decide if you still support your initial stance.</a:t>
            </a:r>
          </a:p>
          <a:p>
            <a:r>
              <a:rPr lang="en-US" dirty="0"/>
              <a:t>Anyone who feels differently after groups have shared their opinions may change their groups.</a:t>
            </a:r>
          </a:p>
          <a:p>
            <a:r>
              <a:rPr lang="en-US" dirty="0"/>
              <a:t>If you feel differently, explain your reasons for changing. 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073D243-F509-406F-8783-0BD2267E0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233" y="1434374"/>
            <a:ext cx="2669567" cy="248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77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" id="{93CBE370-C1D9-486B-A3B5-87AAFDD793BA}" vid="{4C38725F-B7FE-4AA9-A34F-C6CCBC5E8E0F}"/>
    </a:ext>
  </a:extLst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" id="{93CBE370-C1D9-486B-A3B5-87AAFDD793BA}" vid="{6441CD87-25E3-451F-9FFF-DC72AD32DCB9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81ECC0E692C48A0B148E61CFECC3A" ma:contentTypeVersion="12" ma:contentTypeDescription="Create a new document." ma:contentTypeScope="" ma:versionID="6032c95b1214d194c89b77317faffa72">
  <xsd:schema xmlns:xsd="http://www.w3.org/2001/XMLSchema" xmlns:xs="http://www.w3.org/2001/XMLSchema" xmlns:p="http://schemas.microsoft.com/office/2006/metadata/properties" xmlns:ns3="966e68ee-ec3c-4f12-bd4f-fedbbec8de0b" xmlns:ns4="d06b737b-b789-4524-96b5-d3d460658ae2" targetNamespace="http://schemas.microsoft.com/office/2006/metadata/properties" ma:root="true" ma:fieldsID="1a9859e18f99c4d8ce53eb7baf51b1eb" ns3:_="" ns4:_="">
    <xsd:import namespace="966e68ee-ec3c-4f12-bd4f-fedbbec8de0b"/>
    <xsd:import namespace="d06b737b-b789-4524-96b5-d3d460658a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68ee-ec3c-4f12-bd4f-fedbbec8d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737b-b789-4524-96b5-d3d460658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E8A776C-F8A8-4541-A825-40798706DD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29E62D-F26E-4C15-BD14-6F4482A401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68ee-ec3c-4f12-bd4f-fedbbec8de0b"/>
    <ds:schemaRef ds:uri="d06b737b-b789-4524-96b5-d3d460658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4A3AE93-C9FA-4C5F-A3D9-B38B6376E734}">
  <ds:schemaRefs>
    <ds:schemaRef ds:uri="http://www.w3.org/XML/1998/namespace"/>
    <ds:schemaRef ds:uri="http://purl.org/dc/elements/1.1/"/>
    <ds:schemaRef ds:uri="d06b737b-b789-4524-96b5-d3d460658ae2"/>
    <ds:schemaRef ds:uri="http://schemas.microsoft.com/office/infopath/2007/PartnerControls"/>
    <ds:schemaRef ds:uri="http://schemas.microsoft.com/office/2006/documentManagement/types"/>
    <ds:schemaRef ds:uri="http://purl.org/dc/dcmitype/"/>
    <ds:schemaRef ds:uri="966e68ee-ec3c-4f12-bd4f-fedbbec8de0b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1117</TotalTime>
  <Words>1056</Words>
  <Application>Microsoft Office PowerPoint</Application>
  <PresentationFormat>On-screen Show (16:9)</PresentationFormat>
  <Paragraphs>108</Paragraphs>
  <Slides>29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Noto Sans Symbols</vt:lpstr>
      <vt:lpstr>Calibri</vt:lpstr>
      <vt:lpstr>Constantia</vt:lpstr>
      <vt:lpstr>Arial</vt:lpstr>
      <vt:lpstr>Wingdings</vt:lpstr>
      <vt:lpstr>Georgia</vt:lpstr>
      <vt:lpstr>LEARN theme</vt:lpstr>
      <vt:lpstr>LEARN theme</vt:lpstr>
      <vt:lpstr>PowerPoint Presentation</vt:lpstr>
      <vt:lpstr>Equally Unequal</vt:lpstr>
      <vt:lpstr>Essential Question</vt:lpstr>
      <vt:lpstr>Learning Objectives</vt:lpstr>
      <vt:lpstr>What is equality?</vt:lpstr>
      <vt:lpstr>  Four Corners</vt:lpstr>
      <vt:lpstr>Fairness is more important than freedom.</vt:lpstr>
      <vt:lpstr>Is Fairness More Important Than Freedom?</vt:lpstr>
      <vt:lpstr>Where Do You Stand?</vt:lpstr>
      <vt:lpstr>I Notice, I Wonder</vt:lpstr>
      <vt:lpstr>I Notice, I Wonder Jamboard</vt:lpstr>
      <vt:lpstr>2081, An Adaptation of “Harrison Bergeron</vt:lpstr>
      <vt:lpstr>Kurt Vonnegut, Jr. </vt:lpstr>
      <vt:lpstr>“Harrison Bergeron” by Kurt Vonnegut</vt:lpstr>
      <vt:lpstr>PowerPoint Presentation</vt:lpstr>
      <vt:lpstr>Why-Lighting</vt:lpstr>
      <vt:lpstr>Violations of rights? </vt:lpstr>
      <vt:lpstr>Rights and Fairness</vt:lpstr>
      <vt:lpstr>Essential Question</vt:lpstr>
      <vt:lpstr>Claim Cards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Flipgrid </vt:lpstr>
      <vt:lpstr>Jamboard: I Notice, I Wonder Review</vt:lpstr>
      <vt:lpstr>Brainstorm</vt:lpstr>
      <vt:lpstr>Writing the 28th Amendment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McLeod Porter, Delma</cp:lastModifiedBy>
  <cp:revision>16</cp:revision>
  <dcterms:modified xsi:type="dcterms:W3CDTF">2021-06-17T20:50:55Z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