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9" r:id="rId12"/>
    <p:sldId id="262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Lwx5cIVpUdPFUALD3IzZez8Yi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D0678-E6C2-4BD3-B048-AA26F442C2A4}" v="3" dt="2022-03-22T15:36:07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80" d="100"/>
          <a:sy n="180" d="100"/>
        </p:scale>
        <p:origin x="499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CB4D0678-E6C2-4BD3-B048-AA26F442C2A4}"/>
    <pc:docChg chg="modSld">
      <pc:chgData name="Peters, Daniella M." userId="87fb469b-cd7a-4b12-a1ae-bba5f0610088" providerId="ADAL" clId="{CB4D0678-E6C2-4BD3-B048-AA26F442C2A4}" dt="2022-03-22T15:35:43.318" v="23" actId="948"/>
      <pc:docMkLst>
        <pc:docMk/>
      </pc:docMkLst>
      <pc:sldChg chg="modSp mod">
        <pc:chgData name="Peters, Daniella M." userId="87fb469b-cd7a-4b12-a1ae-bba5f0610088" providerId="ADAL" clId="{CB4D0678-E6C2-4BD3-B048-AA26F442C2A4}" dt="2022-03-22T15:34:53.549" v="19" actId="20577"/>
        <pc:sldMkLst>
          <pc:docMk/>
          <pc:sldMk cId="0" sldId="257"/>
        </pc:sldMkLst>
        <pc:spChg chg="mod">
          <ac:chgData name="Peters, Daniella M." userId="87fb469b-cd7a-4b12-a1ae-bba5f0610088" providerId="ADAL" clId="{CB4D0678-E6C2-4BD3-B048-AA26F442C2A4}" dt="2022-03-22T15:34:53.549" v="19" actId="20577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Peters, Daniella M." userId="87fb469b-cd7a-4b12-a1ae-bba5f0610088" providerId="ADAL" clId="{CB4D0678-E6C2-4BD3-B048-AA26F442C2A4}" dt="2022-03-22T15:35:27.298" v="22" actId="948"/>
        <pc:sldMkLst>
          <pc:docMk/>
          <pc:sldMk cId="0" sldId="258"/>
        </pc:sldMkLst>
        <pc:spChg chg="mod">
          <ac:chgData name="Peters, Daniella M." userId="87fb469b-cd7a-4b12-a1ae-bba5f0610088" providerId="ADAL" clId="{CB4D0678-E6C2-4BD3-B048-AA26F442C2A4}" dt="2022-03-22T15:35:27.298" v="22" actId="948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Peters, Daniella M." userId="87fb469b-cd7a-4b12-a1ae-bba5f0610088" providerId="ADAL" clId="{CB4D0678-E6C2-4BD3-B048-AA26F442C2A4}" dt="2022-03-22T15:35:43.318" v="23" actId="948"/>
        <pc:sldMkLst>
          <pc:docMk/>
          <pc:sldMk cId="0" sldId="259"/>
        </pc:sldMkLst>
        <pc:spChg chg="mod">
          <ac:chgData name="Peters, Daniella M." userId="87fb469b-cd7a-4b12-a1ae-bba5f0610088" providerId="ADAL" clId="{CB4D0678-E6C2-4BD3-B048-AA26F442C2A4}" dt="2022-03-22T15:35:43.318" v="23" actId="948"/>
          <ac:spMkLst>
            <pc:docMk/>
            <pc:sldMk cId="0" sldId="259"/>
            <ac:spMk id="1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zQFIZuNF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K20 Center. (n.d.). Ancient River Valley Civilizations Packet. [Infographic].  http://k20.ou.edu/rivercivs. </a:t>
            </a:r>
            <a:endParaRPr dirty="0"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a026631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7a026631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a026631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Source:  K20 Center. (n.d.). Bell Ringers and Exit Tickets. Strategy. </a:t>
            </a:r>
            <a:r>
              <a:rPr lang="en-US" dirty="0">
                <a:hlinkClick r:id="rId3"/>
              </a:rPr>
              <a:t>https://learn.k20center.ou.edu/strategy/125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7a026631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34aee16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c34aee16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Google. (n.d.). Egypt and surrounding countries. [Map]. https://www.google.com/maps/@30.1301925,47.823879,2665957m/data=!3m1!1e3. Grid overlay added by K20 Center. 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a026631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</a:t>
            </a:r>
            <a:r>
              <a:rPr lang="fr-FR" dirty="0"/>
              <a:t>K20 Center. (</a:t>
            </a:r>
            <a:r>
              <a:rPr lang="fr-FR" dirty="0" err="1"/>
              <a:t>n.d</a:t>
            </a:r>
            <a:r>
              <a:rPr lang="fr-FR" dirty="0"/>
              <a:t>.). Locations of Ancient </a:t>
            </a:r>
            <a:r>
              <a:rPr lang="fr-FR" dirty="0" err="1"/>
              <a:t>Civilizations</a:t>
            </a:r>
            <a:r>
              <a:rPr lang="fr-FR" dirty="0"/>
              <a:t>.  [</a:t>
            </a:r>
            <a:r>
              <a:rPr lang="fr-FR" dirty="0" err="1"/>
              <a:t>Map</a:t>
            </a:r>
            <a:r>
              <a:rPr lang="fr-FR" dirty="0"/>
              <a:t>]. https://docs.google.com/document/d/1eDfyG8qo1IS9MDgZAo1S5YEfMKzQcEzD/</a:t>
            </a:r>
            <a:endParaRPr dirty="0"/>
          </a:p>
        </p:txBody>
      </p:sp>
      <p:sp>
        <p:nvSpPr>
          <p:cNvPr id="116" name="Google Shape;116;g7a02663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be75e05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https://www.youtube.com/watch?v=bhzQFIZuNFY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gcbe75e05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452846" y="646610"/>
            <a:ext cx="6834777" cy="43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Civilization is generally described as a place that has the following characteristics: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Stable food supply;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System of government;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Written language;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Technological developments; 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Religion.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rgbClr val="C00000"/>
              </a:buClr>
              <a:buSzPct val="100000"/>
              <a:buNone/>
            </a:pPr>
            <a:r>
              <a:rPr lang="en-US" sz="2000" dirty="0"/>
              <a:t>Look for these characteristics as you explore the four ancient civilizations. </a:t>
            </a:r>
          </a:p>
          <a:p>
            <a:pPr indent="-457200">
              <a:lnSpc>
                <a:spcPct val="115000"/>
              </a:lnSpc>
              <a:spcBef>
                <a:spcPts val="1200"/>
              </a:spcBef>
              <a:buClr>
                <a:srgbClr val="C00000"/>
              </a:buClr>
              <a:buSzPct val="100000"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507999" y="182880"/>
            <a:ext cx="7956731" cy="54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are Characteristics of Civilization?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PERSIA - Characteristics of Ancient Civilizations</a:t>
            </a:r>
            <a:endParaRPr dirty="0"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508000" indent="-342900">
              <a:spcBef>
                <a:spcPts val="0"/>
              </a:spcBef>
            </a:pPr>
            <a:r>
              <a:rPr lang="en-US" sz="2000" dirty="0"/>
              <a:t>Read about your group’s assigned river valley civilization. </a:t>
            </a:r>
          </a:p>
          <a:p>
            <a:pPr marL="508000" indent="-342900">
              <a:spcBef>
                <a:spcPts val="0"/>
              </a:spcBef>
            </a:pPr>
            <a:r>
              <a:rPr lang="en-US" sz="2000" dirty="0"/>
              <a:t>As you read, fill in your group’s assigned PERSIA categories on the group PERSIA Graphic Organizer. </a:t>
            </a:r>
          </a:p>
          <a:p>
            <a:pPr marL="508000" indent="-342900">
              <a:spcBef>
                <a:spcPts val="0"/>
              </a:spcBef>
            </a:pPr>
            <a:r>
              <a:rPr lang="en-US" sz="2000" dirty="0"/>
              <a:t>After filling in your categories, add the information to the PERSIA chart at the front of the class. Include the name of your civilization.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2D17E-8A1C-4189-8AE1-840346234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6232643" y="1547942"/>
            <a:ext cx="1893115" cy="2522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a02663156_0_12"/>
          <p:cNvSpPr txBox="1">
            <a:spLocks noGrp="1"/>
          </p:cNvSpPr>
          <p:nvPr>
            <p:ph type="title"/>
          </p:nvPr>
        </p:nvSpPr>
        <p:spPr>
          <a:xfrm>
            <a:off x="506549" y="7501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PERSIA - Characteristics of YOUR Civilization</a:t>
            </a:r>
            <a:endParaRPr dirty="0"/>
          </a:p>
        </p:txBody>
      </p:sp>
      <p:sp>
        <p:nvSpPr>
          <p:cNvPr id="158" name="Google Shape;158;g7a02663156_0_12"/>
          <p:cNvSpPr txBox="1">
            <a:spLocks noGrp="1"/>
          </p:cNvSpPr>
          <p:nvPr>
            <p:ph type="body" idx="1"/>
          </p:nvPr>
        </p:nvSpPr>
        <p:spPr>
          <a:xfrm>
            <a:off x="457200" y="1023482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sz="2400" dirty="0"/>
              <a:t>Use a blank PERSIA Graphic Organizer to complete information about the civilization you live in today.</a:t>
            </a:r>
          </a:p>
          <a:p>
            <a:pPr marL="622300" indent="-457200">
              <a:spcBef>
                <a:spcPts val="0"/>
              </a:spcBef>
            </a:pPr>
            <a:r>
              <a:rPr lang="en-US" sz="2400" dirty="0"/>
              <a:t>After you complete the PERSIA Graphic Organizer, compare your responses with your group. </a:t>
            </a:r>
          </a:p>
          <a:p>
            <a:pPr marL="10795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What information is similar?</a:t>
            </a:r>
          </a:p>
          <a:p>
            <a:pPr marL="10795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What is different? </a:t>
            </a:r>
            <a:endParaRPr sz="1600" dirty="0"/>
          </a:p>
        </p:txBody>
      </p:sp>
      <p:pic>
        <p:nvPicPr>
          <p:cNvPr id="159" name="Google Shape;159;g7a02663156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9725" y="1671000"/>
            <a:ext cx="2490974" cy="140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a02663156_0_6"/>
          <p:cNvSpPr txBox="1">
            <a:spLocks noGrp="1"/>
          </p:cNvSpPr>
          <p:nvPr>
            <p:ph type="title"/>
          </p:nvPr>
        </p:nvSpPr>
        <p:spPr>
          <a:xfrm>
            <a:off x="457200" y="1446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Exit Ticket </a:t>
            </a:r>
            <a:endParaRPr dirty="0"/>
          </a:p>
        </p:txBody>
      </p:sp>
      <p:sp>
        <p:nvSpPr>
          <p:cNvPr id="165" name="Google Shape;165;g7a02663156_0_6"/>
          <p:cNvSpPr txBox="1">
            <a:spLocks noGrp="1"/>
          </p:cNvSpPr>
          <p:nvPr>
            <p:ph type="body" idx="1"/>
          </p:nvPr>
        </p:nvSpPr>
        <p:spPr>
          <a:xfrm>
            <a:off x="457200" y="1052510"/>
            <a:ext cx="5020500" cy="384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>
              <a:spcBef>
                <a:spcPts val="0"/>
              </a:spcBef>
              <a:buSzPct val="100000"/>
            </a:pPr>
            <a:r>
              <a:rPr lang="en-US" sz="2400" dirty="0"/>
              <a:t>Compare the characteristics of the four ancient civilizations to your own civilization. </a:t>
            </a:r>
          </a:p>
          <a:p>
            <a:pPr indent="-457200">
              <a:spcBef>
                <a:spcPts val="0"/>
              </a:spcBef>
              <a:buSzPct val="100000"/>
            </a:pPr>
            <a:r>
              <a:rPr lang="en-US" sz="2400" dirty="0"/>
              <a:t>How have civilizations changed over time? </a:t>
            </a:r>
          </a:p>
          <a:p>
            <a:pPr indent="-457200">
              <a:spcBef>
                <a:spcPts val="0"/>
              </a:spcBef>
              <a:buSzPct val="100000"/>
            </a:pPr>
            <a:r>
              <a:rPr lang="en-US" sz="2400" dirty="0"/>
              <a:t>Use the ancient civilization PERSIA graphic organizer and your current civilization PERSIA graphic organizer to respond to the question.   </a:t>
            </a:r>
            <a:endParaRPr sz="2400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66" name="Google Shape;166;g7a0266315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800" y="1432522"/>
            <a:ext cx="325755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Let’s Settle Down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Characteristics of Civilization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Why do civilizations develop in certain locations?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What are the characteristics of a civilization?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How do modern civilizations compare to ancient civilizations?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34aee165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gc34aee165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Explain how the environment influences human settlement.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the elements of civilization. </a:t>
            </a:r>
            <a:endParaRPr dirty="0"/>
          </a:p>
          <a:p>
            <a:pPr marL="2206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 idx="4294967295"/>
          </p:nvPr>
        </p:nvSpPr>
        <p:spPr>
          <a:xfrm>
            <a:off x="432940" y="307975"/>
            <a:ext cx="779666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Pick a Place to Settle</a:t>
            </a:r>
            <a:endParaRPr dirty="0"/>
          </a:p>
        </p:txBody>
      </p:sp>
      <p:pic>
        <p:nvPicPr>
          <p:cNvPr id="3" name="Picture 2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0336934B-AA9F-4189-BB2F-5DF1123F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5" y="1309352"/>
            <a:ext cx="7371184" cy="3662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a02663156_0_0"/>
          <p:cNvSpPr txBox="1">
            <a:spLocks noGrp="1"/>
          </p:cNvSpPr>
          <p:nvPr>
            <p:ph type="body" idx="1"/>
          </p:nvPr>
        </p:nvSpPr>
        <p:spPr>
          <a:xfrm>
            <a:off x="457200" y="1103325"/>
            <a:ext cx="8229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7a02663156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Locations of Ancient Civilizations </a:t>
            </a:r>
            <a:endParaRPr dirty="0"/>
          </a:p>
        </p:txBody>
      </p:sp>
      <p:pic>
        <p:nvPicPr>
          <p:cNvPr id="120" name="Google Shape;120;g7a0266315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550" y="1164650"/>
            <a:ext cx="6972948" cy="377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75C89-90B2-4732-951C-4D1F8F7B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1"/>
            <a:ext cx="8039463" cy="29955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at the map of the locations of ancient civilizations.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Answer the following questions in your groups: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do the locations of each civilization have in common?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natural resources supported these civilizations?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 addition to fresh water, what other resources would people need to settle in a location?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prepared to share out your answers with the whole class.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768404-6AC8-4FAE-82FE-568CFEC6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561"/>
            <a:ext cx="8229600" cy="857250"/>
          </a:xfrm>
        </p:spPr>
        <p:txBody>
          <a:bodyPr/>
          <a:lstStyle/>
          <a:p>
            <a:r>
              <a:rPr lang="en-US" dirty="0"/>
              <a:t>Examining Ancient Civilizations</a:t>
            </a:r>
          </a:p>
        </p:txBody>
      </p:sp>
    </p:spTree>
    <p:extLst>
      <p:ext uri="{BB962C8B-B14F-4D97-AF65-F5344CB8AC3E}">
        <p14:creationId xmlns:p14="http://schemas.microsoft.com/office/powerpoint/2010/main" val="1738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be75e05b9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779554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As you watch the video about the birth of farming, consider the following questions: </a:t>
            </a:r>
            <a:endParaRPr dirty="0"/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How do the locations of the river valley civilizations support farming?</a:t>
            </a:r>
            <a:endParaRPr dirty="0"/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How does the video suggest that farming leads to creating a civilization?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cbe75e05b9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Birth of Farming</a:t>
            </a:r>
            <a:endParaRPr dirty="0"/>
          </a:p>
        </p:txBody>
      </p:sp>
      <p:pic>
        <p:nvPicPr>
          <p:cNvPr id="4" name="Google Shape;133;p3" title="Mankind: The Story of All of Us: Birth of Farming | History">
            <a:extLst>
              <a:ext uri="{FF2B5EF4-FFF2-40B4-BE49-F238E27FC236}">
                <a16:creationId xmlns:a16="http://schemas.microsoft.com/office/drawing/2014/main" id="{F3703AD2-A94C-43AB-9D05-867C6920A7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6709" y="1378857"/>
            <a:ext cx="2391954" cy="240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029269" cy="245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Think of the word “civilization.”</a:t>
            </a:r>
          </a:p>
          <a:p>
            <a:pPr indent="-45720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How would you define “civilization”?</a:t>
            </a:r>
          </a:p>
          <a:p>
            <a:pPr indent="-45720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Develop a definition for the word “civilization.”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is Civilization?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F2CAE-A5F8-4825-A44B-D627D3AE5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4C4C3-8C79-448F-8875-B1B23AF1F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35F867-5939-4C1D-AD01-C5440D2F8BF9}">
  <ds:schemaRefs>
    <ds:schemaRef ds:uri="http://schemas.microsoft.com/office/infopath/2007/PartnerControls"/>
    <ds:schemaRef ds:uri="http://www.w3.org/XML/1998/namespace"/>
    <ds:schemaRef ds:uri="d06b737b-b789-4524-96b5-d3d460658ae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966e68ee-ec3c-4f12-bd4f-fedbbec8de0b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543</Words>
  <Application>Microsoft Office PowerPoint</Application>
  <PresentationFormat>On-screen Show (16:9)</PresentationFormat>
  <Paragraphs>69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Let’s Settle Down</vt:lpstr>
      <vt:lpstr>Essential Questions</vt:lpstr>
      <vt:lpstr>Lesson Objectives</vt:lpstr>
      <vt:lpstr>Pick a Place to Settle</vt:lpstr>
      <vt:lpstr>Locations of Ancient Civilizations </vt:lpstr>
      <vt:lpstr>Examining Ancient Civilizations</vt:lpstr>
      <vt:lpstr>The Birth of Farming</vt:lpstr>
      <vt:lpstr>What is Civilization? </vt:lpstr>
      <vt:lpstr>What are Characteristics of Civilization? </vt:lpstr>
      <vt:lpstr>PERSIA - Characteristics of Ancient Civilizations</vt:lpstr>
      <vt:lpstr>PERSIA - Characteristics of YOUR Civilization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Settle Down</dc:title>
  <dc:creator>K20 Center</dc:creator>
  <cp:lastModifiedBy>Daniella Peters</cp:lastModifiedBy>
  <cp:revision>13</cp:revision>
  <dcterms:created xsi:type="dcterms:W3CDTF">2020-10-14T20:24:40Z</dcterms:created>
  <dcterms:modified xsi:type="dcterms:W3CDTF">2022-03-22T15:36:10Z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