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19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9" r:id="rId12"/>
    <p:sldId id="262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iLwx5cIVpUdPFUALD3IzZez8Yi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4D0678-E6C2-4BD3-B048-AA26F442C2A4}" v="3" dt="2022-03-22T15:36:07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zQFIZuNF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K20 Center. (n.d.). Ancient River Valley Civilizations Packet. [Infographic].  http://k20.ou.edu/rivercivs. </a:t>
            </a:r>
            <a:endParaRPr dirty="0"/>
          </a:p>
        </p:txBody>
      </p:sp>
      <p:sp>
        <p:nvSpPr>
          <p:cNvPr id="148" name="Google Shape;1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a0266315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7a0266315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a0266315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Source:  K20 Center. (n.d.). Bell ringers and exit tickets. Strategy. </a:t>
            </a:r>
            <a:r>
              <a:rPr lang="en-US" dirty="0">
                <a:hlinkClick r:id="rId3"/>
              </a:rPr>
              <a:t>https://learn.k20center.ou.edu/strategy/125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7a0266315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34aee16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c34aee16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Google. (n.d.). Egypt and surrounding countries. [Map]. https://www.google.com/maps/@30.1301925,47.823879,2665957m/data=!3m1!1e3. Grid overlay added by K20 Center. 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a0266315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Source:  </a:t>
            </a:r>
            <a:r>
              <a:rPr lang="fr-FR" dirty="0"/>
              <a:t>K20 Center. (</a:t>
            </a:r>
            <a:r>
              <a:rPr lang="fr-FR" dirty="0" err="1"/>
              <a:t>n.d</a:t>
            </a:r>
            <a:r>
              <a:rPr lang="fr-FR" dirty="0"/>
              <a:t>.). Locations of Ancient </a:t>
            </a:r>
            <a:r>
              <a:rPr lang="fr-FR" dirty="0" err="1"/>
              <a:t>Civilizations</a:t>
            </a:r>
            <a:r>
              <a:rPr lang="fr-FR" dirty="0"/>
              <a:t>.  [</a:t>
            </a:r>
            <a:r>
              <a:rPr lang="fr-FR" dirty="0" err="1"/>
              <a:t>Map</a:t>
            </a:r>
            <a:r>
              <a:rPr lang="fr-FR" dirty="0"/>
              <a:t>]. https://docs.google.com/document/d/1eDfyG8qo1IS9MDgZAo1S5YEfMKzQcEzD/</a:t>
            </a:r>
            <a:endParaRPr dirty="0"/>
          </a:p>
        </p:txBody>
      </p:sp>
      <p:sp>
        <p:nvSpPr>
          <p:cNvPr id="116" name="Google Shape;116;g7a0266315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be75e05b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Source: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https://www.youtube.com/watch?v=bhzQFIZuNFY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3" name="Google Shape;123;gcbe75e05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body" idx="1"/>
          </p:nvPr>
        </p:nvSpPr>
        <p:spPr>
          <a:xfrm>
            <a:off x="452846" y="646610"/>
            <a:ext cx="6834777" cy="436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Civilization is generally described as a place that has the following characteristics: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Stable food supply;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System of government;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Written language;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Technological developments; </a:t>
            </a:r>
          </a:p>
          <a:p>
            <a:pPr indent="-457200">
              <a:spcBef>
                <a:spcPts val="1200"/>
              </a:spcBef>
              <a:buClr>
                <a:srgbClr val="C00000"/>
              </a:buClr>
              <a:buSzPct val="100000"/>
            </a:pPr>
            <a:r>
              <a:rPr lang="en-US" sz="2000" dirty="0"/>
              <a:t>Religion. </a:t>
            </a:r>
          </a:p>
          <a:p>
            <a:pPr marL="0" indent="0">
              <a:lnSpc>
                <a:spcPct val="115000"/>
              </a:lnSpc>
              <a:spcBef>
                <a:spcPts val="1200"/>
              </a:spcBef>
              <a:buClr>
                <a:srgbClr val="C00000"/>
              </a:buClr>
              <a:buSzPct val="100000"/>
              <a:buNone/>
            </a:pPr>
            <a:r>
              <a:rPr lang="en-US" sz="2000" dirty="0"/>
              <a:t>Look for these characteristics as you explore the four ancient civilizations. </a:t>
            </a:r>
          </a:p>
          <a:p>
            <a:pPr indent="-457200">
              <a:lnSpc>
                <a:spcPct val="115000"/>
              </a:lnSpc>
              <a:spcBef>
                <a:spcPts val="1200"/>
              </a:spcBef>
              <a:buClr>
                <a:srgbClr val="C00000"/>
              </a:buClr>
              <a:buSzPct val="100000"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507999" y="182880"/>
            <a:ext cx="7956731" cy="54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What are Characteristics of Civilization?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PERSIA - Characteristics of Ancient Civilizations</a:t>
            </a:r>
            <a:endParaRPr dirty="0"/>
          </a:p>
        </p:txBody>
      </p:sp>
      <p:sp>
        <p:nvSpPr>
          <p:cNvPr id="151" name="Google Shape;151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508000" indent="-342900">
              <a:spcBef>
                <a:spcPts val="0"/>
              </a:spcBef>
            </a:pPr>
            <a:r>
              <a:rPr lang="en-US" sz="2000" dirty="0"/>
              <a:t>Read about your group’s assigned river valley civilization. </a:t>
            </a:r>
          </a:p>
          <a:p>
            <a:pPr marL="508000" indent="-342900">
              <a:spcBef>
                <a:spcPts val="0"/>
              </a:spcBef>
            </a:pPr>
            <a:r>
              <a:rPr lang="en-US" sz="2000" dirty="0"/>
              <a:t>As you read, fill in your group’s assigned PERSIA categories on the group PERSIA Graphic Organizer. </a:t>
            </a:r>
          </a:p>
          <a:p>
            <a:pPr marL="508000" indent="-342900">
              <a:spcBef>
                <a:spcPts val="0"/>
              </a:spcBef>
            </a:pPr>
            <a:r>
              <a:rPr lang="en-US" sz="2000" dirty="0"/>
              <a:t>After filling in your categories, add the information to the PERSIA chart at the front of the class. Include the name of your civilization.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2D17E-8A1C-4189-8AE1-840346234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00">
            <a:off x="6232643" y="1547942"/>
            <a:ext cx="1893115" cy="2522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a02663156_0_12"/>
          <p:cNvSpPr txBox="1">
            <a:spLocks noGrp="1"/>
          </p:cNvSpPr>
          <p:nvPr>
            <p:ph type="title"/>
          </p:nvPr>
        </p:nvSpPr>
        <p:spPr>
          <a:xfrm>
            <a:off x="506549" y="7501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PERSIA - Characteristics of YOUR Civilization</a:t>
            </a:r>
            <a:endParaRPr dirty="0"/>
          </a:p>
        </p:txBody>
      </p:sp>
      <p:sp>
        <p:nvSpPr>
          <p:cNvPr id="158" name="Google Shape;158;g7a02663156_0_12"/>
          <p:cNvSpPr txBox="1">
            <a:spLocks noGrp="1"/>
          </p:cNvSpPr>
          <p:nvPr>
            <p:ph type="body" idx="1"/>
          </p:nvPr>
        </p:nvSpPr>
        <p:spPr>
          <a:xfrm>
            <a:off x="457200" y="1023482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sz="2400" dirty="0"/>
              <a:t>Use a blank PERSIA Graphic Organizer to complete information about the civilization you live in today.</a:t>
            </a:r>
          </a:p>
          <a:p>
            <a:pPr marL="622300" indent="-457200">
              <a:spcBef>
                <a:spcPts val="0"/>
              </a:spcBef>
            </a:pPr>
            <a:r>
              <a:rPr lang="en-US" sz="2400" dirty="0"/>
              <a:t>After you complete the PERSIA Graphic Organizer, compare your responses with your group. </a:t>
            </a:r>
          </a:p>
          <a:p>
            <a:pPr marL="1079500"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What information is similar?</a:t>
            </a:r>
          </a:p>
          <a:p>
            <a:pPr marL="1079500" lvl="1" indent="-4572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sz="1600" dirty="0"/>
              <a:t>What is different? </a:t>
            </a:r>
            <a:endParaRPr sz="1600" dirty="0"/>
          </a:p>
        </p:txBody>
      </p:sp>
      <p:pic>
        <p:nvPicPr>
          <p:cNvPr id="159" name="Google Shape;159;g7a02663156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9725" y="1671000"/>
            <a:ext cx="2490974" cy="140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a02663156_0_6"/>
          <p:cNvSpPr txBox="1">
            <a:spLocks noGrp="1"/>
          </p:cNvSpPr>
          <p:nvPr>
            <p:ph type="title"/>
          </p:nvPr>
        </p:nvSpPr>
        <p:spPr>
          <a:xfrm>
            <a:off x="457200" y="1446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Exit Ticket </a:t>
            </a:r>
            <a:endParaRPr dirty="0"/>
          </a:p>
        </p:txBody>
      </p:sp>
      <p:sp>
        <p:nvSpPr>
          <p:cNvPr id="165" name="Google Shape;165;g7a02663156_0_6"/>
          <p:cNvSpPr txBox="1">
            <a:spLocks noGrp="1"/>
          </p:cNvSpPr>
          <p:nvPr>
            <p:ph type="body" idx="1"/>
          </p:nvPr>
        </p:nvSpPr>
        <p:spPr>
          <a:xfrm>
            <a:off x="457200" y="1052510"/>
            <a:ext cx="5020500" cy="384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>
              <a:spcBef>
                <a:spcPts val="0"/>
              </a:spcBef>
              <a:buSzPct val="100000"/>
            </a:pPr>
            <a:r>
              <a:rPr lang="en-US" sz="2400" dirty="0"/>
              <a:t>Compare the characteristics of the four ancient civilizations to your own civilization. </a:t>
            </a:r>
          </a:p>
          <a:p>
            <a:pPr indent="-457200">
              <a:spcBef>
                <a:spcPts val="0"/>
              </a:spcBef>
              <a:buSzPct val="100000"/>
            </a:pPr>
            <a:r>
              <a:rPr lang="en-US" sz="2400" dirty="0"/>
              <a:t>How have civilizations changed over time? </a:t>
            </a:r>
          </a:p>
          <a:p>
            <a:pPr indent="-457200">
              <a:spcBef>
                <a:spcPts val="0"/>
              </a:spcBef>
              <a:buSzPct val="100000"/>
            </a:pPr>
            <a:r>
              <a:rPr lang="en-US" sz="2400" dirty="0"/>
              <a:t>Use the ancient civilization PERSIA graphic organizer and your current civilization PERSIA graphic organizer to respond to the question.   </a:t>
            </a:r>
            <a:endParaRPr sz="2400"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166" name="Google Shape;166;g7a02663156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6800" y="1432522"/>
            <a:ext cx="325755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Let’s Settle Down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Characteristics of Civilization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Questions</a:t>
            </a:r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Why do civilizations develop in certain locations?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What are the characteristics of a civilization?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How do modern civilizations compare to ancient civilizations?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34aee1658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gc34aee1658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600"/>
              <a:buChar char="•"/>
            </a:pPr>
            <a:r>
              <a:rPr lang="en-US" dirty="0"/>
              <a:t>Explain how the environment influences human settlement.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the elements of civilization. </a:t>
            </a:r>
            <a:endParaRPr dirty="0"/>
          </a:p>
          <a:p>
            <a:pPr marL="220661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 idx="4294967295"/>
          </p:nvPr>
        </p:nvSpPr>
        <p:spPr>
          <a:xfrm>
            <a:off x="445552" y="171904"/>
            <a:ext cx="779666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Pick a Place to Settle</a:t>
            </a:r>
            <a:endParaRPr dirty="0"/>
          </a:p>
        </p:txBody>
      </p:sp>
      <p:pic>
        <p:nvPicPr>
          <p:cNvPr id="3" name="Picture 2" descr="A picture containing text, mammal&#10;&#10;Description automatically generated">
            <a:extLst>
              <a:ext uri="{FF2B5EF4-FFF2-40B4-BE49-F238E27FC236}">
                <a16:creationId xmlns:a16="http://schemas.microsoft.com/office/drawing/2014/main" id="{0336934B-AA9F-4189-BB2F-5DF1123F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55" y="1113860"/>
            <a:ext cx="7371184" cy="3662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a02663156_0_0"/>
          <p:cNvSpPr txBox="1">
            <a:spLocks noGrp="1"/>
          </p:cNvSpPr>
          <p:nvPr>
            <p:ph type="body" idx="1"/>
          </p:nvPr>
        </p:nvSpPr>
        <p:spPr>
          <a:xfrm>
            <a:off x="457200" y="1103325"/>
            <a:ext cx="8229600" cy="3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7a02663156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Locations of Ancient Civilizations </a:t>
            </a:r>
            <a:endParaRPr dirty="0"/>
          </a:p>
        </p:txBody>
      </p:sp>
      <p:pic>
        <p:nvPicPr>
          <p:cNvPr id="120" name="Google Shape;120;g7a0266315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9550" y="1164650"/>
            <a:ext cx="6972948" cy="377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775C89-90B2-4732-951C-4D1F8F7B6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1"/>
            <a:ext cx="8039463" cy="299558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Look at the map of the locations of ancient civilizations.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Answer the following questions in your groups: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do the locations of each civilization have in common? 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What natural resources supported these civilizations?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 addition to fresh water, what other resources would people need to settle in a location?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 prepared to share out your answers with the whole class.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768404-6AC8-4FAE-82FE-568CFEC6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8561"/>
            <a:ext cx="8229600" cy="857250"/>
          </a:xfrm>
        </p:spPr>
        <p:txBody>
          <a:bodyPr/>
          <a:lstStyle/>
          <a:p>
            <a:r>
              <a:rPr lang="en-US" dirty="0"/>
              <a:t>Examining Ancient Civilizations</a:t>
            </a:r>
          </a:p>
        </p:txBody>
      </p:sp>
    </p:spTree>
    <p:extLst>
      <p:ext uri="{BB962C8B-B14F-4D97-AF65-F5344CB8AC3E}">
        <p14:creationId xmlns:p14="http://schemas.microsoft.com/office/powerpoint/2010/main" val="17386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be75e05b9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4779554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-US" dirty="0"/>
              <a:t>As you watch the video about the birth of farming, consider the following questions: </a:t>
            </a:r>
            <a:endParaRPr dirty="0"/>
          </a:p>
          <a:p>
            <a:pPr lvl="1" indent="-393700">
              <a:spcBef>
                <a:spcPts val="52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do the locations of the river valley civilizations support farming?</a:t>
            </a:r>
            <a:endParaRPr dirty="0"/>
          </a:p>
          <a:p>
            <a:pPr lvl="1" indent="-393700">
              <a:spcBef>
                <a:spcPts val="52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does the video suggest that farming leads to creating a civilization?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cbe75e05b9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The Birth of Farming</a:t>
            </a:r>
            <a:endParaRPr dirty="0"/>
          </a:p>
        </p:txBody>
      </p:sp>
      <p:pic>
        <p:nvPicPr>
          <p:cNvPr id="4" name="Google Shape;133;p3" title="Mankind: The Story of All of Us: Birth of Farming | History">
            <a:extLst>
              <a:ext uri="{FF2B5EF4-FFF2-40B4-BE49-F238E27FC236}">
                <a16:creationId xmlns:a16="http://schemas.microsoft.com/office/drawing/2014/main" id="{F3703AD2-A94C-43AB-9D05-867C6920A7C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6709" y="1378857"/>
            <a:ext cx="2391954" cy="240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029269" cy="245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indent="-457200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n-US" dirty="0"/>
              <a:t>Think of the word “civilization.”</a:t>
            </a:r>
          </a:p>
          <a:p>
            <a:pPr indent="-457200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n-US" dirty="0"/>
              <a:t>How would you define “civilization?”</a:t>
            </a:r>
          </a:p>
          <a:p>
            <a:pPr indent="-457200">
              <a:lnSpc>
                <a:spcPct val="115000"/>
              </a:lnSpc>
              <a:spcBef>
                <a:spcPts val="1200"/>
              </a:spcBef>
              <a:buSzPct val="100000"/>
            </a:pPr>
            <a:r>
              <a:rPr lang="en-US" dirty="0"/>
              <a:t>Develop a definition for the word “civilization.” </a:t>
            </a: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 is Civilization?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35F867-5939-4C1D-AD01-C5440D2F8BF9}">
  <ds:schemaRefs>
    <ds:schemaRef ds:uri="http://schemas.microsoft.com/office/infopath/2007/PartnerControls"/>
    <ds:schemaRef ds:uri="http://www.w3.org/XML/1998/namespace"/>
    <ds:schemaRef ds:uri="d06b737b-b789-4524-96b5-d3d460658ae2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966e68ee-ec3c-4f12-bd4f-fedbbec8de0b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D54C4C3-8C79-448F-8875-B1B23AF1F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AF2CAE-A5F8-4825-A44B-D627D3AE5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543</Words>
  <Application>Microsoft Office PowerPoint</Application>
  <PresentationFormat>On-screen Show (16:9)</PresentationFormat>
  <Paragraphs>69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Let’s Settle Down</vt:lpstr>
      <vt:lpstr>Essential Questions</vt:lpstr>
      <vt:lpstr>Lesson Objectives</vt:lpstr>
      <vt:lpstr>Pick a Place to Settle</vt:lpstr>
      <vt:lpstr>Locations of Ancient Civilizations </vt:lpstr>
      <vt:lpstr>Examining Ancient Civilizations</vt:lpstr>
      <vt:lpstr>The Birth of Farming</vt:lpstr>
      <vt:lpstr>What is Civilization? </vt:lpstr>
      <vt:lpstr>What are Characteristics of Civilization? </vt:lpstr>
      <vt:lpstr>PERSIA - Characteristics of Ancient Civilizations</vt:lpstr>
      <vt:lpstr>PERSIA - Characteristics of YOUR Civilization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Let's Settle Down</dc:title>
  <dc:creator>K20 Center</dc:creator>
  <cp:lastModifiedBy>McLeod Porter, Delma</cp:lastModifiedBy>
  <cp:revision>14</cp:revision>
  <dcterms:created xsi:type="dcterms:W3CDTF">2020-10-14T20:24:40Z</dcterms:created>
  <dcterms:modified xsi:type="dcterms:W3CDTF">2024-11-14T17:25:09Z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