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  <p:sldMasterId id="2147483679" r:id="rId2"/>
    <p:sldMasterId id="2147483680" r:id="rId3"/>
  </p:sldMasterIdLst>
  <p:notesMasterIdLst>
    <p:notesMasterId r:id="rId2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92" y="3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zNANZnoiRs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2lGbAVWhro&amp;list=RDCMUCsooa4yRKGN_zEE8iknghZA&amp;start_radio=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ca3e812ec1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ca3e812ec1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ca3e812ec1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gca3e812ec1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ca3e812ec1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ca3e812ec1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ca3e812ec1_0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ca3e812ec1_0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a3e812ec1_0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ca3e812ec1_0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8ac7c05b0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8ac7c05b0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cacf5582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cacf5582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8ac7c05b0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8ac7c05b0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8ac7c05b0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8ac7c05b0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cacf5582e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cacf5582e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Crashcourse (Director). (2018, April 18). </a:t>
            </a:r>
            <a:r>
              <a:rPr lang="en" i="1">
                <a:solidFill>
                  <a:schemeClr val="dk1"/>
                </a:solidFill>
              </a:rPr>
              <a:t>Henrietta lacks, the Tuskegee experiment, and ethical data collection: Crash course STATISTICS #12</a:t>
            </a:r>
            <a:r>
              <a:rPr lang="en">
                <a:solidFill>
                  <a:schemeClr val="dk1"/>
                </a:solidFill>
              </a:rPr>
              <a:t> [Video file]. Retrieved March 26, 2021, from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https://www.youtube.com/watch?v=CzNANZnoiRs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cacf5582e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cacf5582e2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NewsyHub (Director). (2016, August 25). </a:t>
            </a:r>
            <a:r>
              <a:rPr lang="en" i="1">
                <a:solidFill>
                  <a:schemeClr val="dk1"/>
                </a:solidFill>
              </a:rPr>
              <a:t>The unknowns about the Tuskegee syphilis study</a:t>
            </a:r>
            <a:r>
              <a:rPr lang="en">
                <a:solidFill>
                  <a:schemeClr val="dk1"/>
                </a:solidFill>
              </a:rPr>
              <a:t> [Video file]. Retrieved March 26, 2021, from</a:t>
            </a:r>
            <a:r>
              <a:rPr lang="en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</a:t>
            </a:r>
            <a:r>
              <a:rPr lang="en">
                <a:solidFill>
                  <a:schemeClr val="dk1"/>
                </a:solidFill>
              </a:rPr>
              <a:t>?v=J3tQ93fQf8U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a3e812ec1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ca3e812ec1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cacf5582e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cacf5582e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cacf5582e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cacf5582e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cacf5582e2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cacf5582e2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cacf5582e2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cacf5582e2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ca3e812ec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ca3e812ec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ca3e812ec1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ca3e812ec1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ca3e812ec1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TEDEducation (Director). (2016, February 08). </a:t>
            </a:r>
            <a:r>
              <a:rPr lang="en" i="1" dirty="0">
                <a:solidFill>
                  <a:schemeClr val="dk1"/>
                </a:solidFill>
              </a:rPr>
              <a:t>The immortal cells of Henrietta lacks - robin bulleri</a:t>
            </a:r>
            <a:r>
              <a:rPr lang="en" dirty="0">
                <a:solidFill>
                  <a:schemeClr val="dk1"/>
                </a:solidFill>
              </a:rPr>
              <a:t> [Video file]. Retrieved March 26, 2021, from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https://www.youtube.com/watch?v=22lGbAVWhro&amp;list=RDCMUCsooa4yRKGN_zEE8iknghZA&amp;start_radio=1</a:t>
            </a:r>
            <a:r>
              <a:rPr lang="en" dirty="0">
                <a:solidFill>
                  <a:schemeClr val="dk1"/>
                </a:solidFill>
              </a:rPr>
              <a:t> </a:t>
            </a:r>
            <a:endParaRPr dirty="0"/>
          </a:p>
        </p:txBody>
      </p:sp>
      <p:sp>
        <p:nvSpPr>
          <p:cNvPr id="156" name="Google Shape;156;gca3e812ec1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a3e812ec1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ca3e812ec1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a3e812ec1_0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ca3e812ec1_0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ca3e812ec1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ca3e812ec1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ca3e812ec1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a3e812ec1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8" name="Google Shape;68;p1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75" name="Google Shape;75;p1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9" name="Google Shape;7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1" name="Google Shape;9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2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 rtl="0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 rtl="0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8" name="Google Shape;9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3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 rtl="0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 rtl="0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 rtl="0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 rtl="0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 rtl="0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 rtl="0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 rtl="0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 rtl="0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5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8" lvl="0" algn="l" rtl="0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 rtl="0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 rtl="0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 rtl="0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26" name="Google Shape;12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 rtl="0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 rtl="0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0" name="Google Shape;130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2" name="Google Shape;122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video" Target="https://www.youtube.com/embed/EVS_yYQoLJg?feature=oembed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5.xml"/><Relationship Id="rId1" Type="http://schemas.openxmlformats.org/officeDocument/2006/relationships/video" Target="https://www.youtube.com/embed/9gy-1Z2Sa-c?feature=oembed" TargetMode="Externa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6.xml"/><Relationship Id="rId1" Type="http://schemas.openxmlformats.org/officeDocument/2006/relationships/video" Target="https://www.youtube.com/embed/CzNANZnoiRs?feature=oembed" TargetMode="Externa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6.xml"/><Relationship Id="rId1" Type="http://schemas.openxmlformats.org/officeDocument/2006/relationships/video" Target="https://www.youtube.com/embed/J3tQ93fQf8U?feature=oembed" TargetMode="Externa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22lGbAVWhro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Jigsaw</a:t>
            </a:r>
            <a:endParaRPr/>
          </a:p>
        </p:txBody>
      </p:sp>
      <p:sp>
        <p:nvSpPr>
          <p:cNvPr id="191" name="Google Shape;191;p43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7961700" cy="30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 with those who read the same article as you and discuss what you wrote in the </a:t>
            </a:r>
            <a:r>
              <a:rPr lang="en" b="1"/>
              <a:t>middle circle </a:t>
            </a:r>
            <a:r>
              <a:rPr lang="en"/>
              <a:t>of the Inside Out handout.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92" name="Google Shape;192;p43" title="Jigsa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8825" y="83275"/>
            <a:ext cx="976700" cy="9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Jigsaw</a:t>
            </a:r>
            <a:endParaRPr/>
          </a:p>
        </p:txBody>
      </p:sp>
      <p:sp>
        <p:nvSpPr>
          <p:cNvPr id="198" name="Google Shape;198;p44"/>
          <p:cNvSpPr txBox="1">
            <a:spLocks noGrp="1"/>
          </p:cNvSpPr>
          <p:nvPr>
            <p:ph type="body" idx="1"/>
          </p:nvPr>
        </p:nvSpPr>
        <p:spPr>
          <a:xfrm>
            <a:off x="457200" y="1600175"/>
            <a:ext cx="8005200" cy="31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your original group of four, each person should share the what they wrote in the </a:t>
            </a:r>
            <a:r>
              <a:rPr lang="en" b="1"/>
              <a:t>middle circle</a:t>
            </a:r>
            <a:r>
              <a:rPr lang="en"/>
              <a:t> of their Inside Out handout. </a:t>
            </a:r>
            <a:endParaRPr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/>
              <a:t>What you learned from the reading.</a:t>
            </a:r>
            <a:endParaRPr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/>
              <a:t>New discoveries from peers.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pic>
        <p:nvPicPr>
          <p:cNvPr id="199" name="Google Shape;199;p44" title="Jigsa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8825" y="83275"/>
            <a:ext cx="976700" cy="9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Inside Out</a:t>
            </a:r>
            <a:endParaRPr/>
          </a:p>
        </p:txBody>
      </p:sp>
      <p:sp>
        <p:nvSpPr>
          <p:cNvPr id="205" name="Google Shape;205;p45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79878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In the outermost circle answer include the following: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Most important information you learned from your group.</a:t>
            </a:r>
            <a:r>
              <a:rPr lang="en" i="1"/>
              <a:t> (</a:t>
            </a:r>
            <a:r>
              <a:rPr lang="en" sz="2500" i="1"/>
              <a:t>This should come from the articles you </a:t>
            </a:r>
            <a:r>
              <a:rPr lang="en" sz="2500" b="1" i="1" u="sng"/>
              <a:t>DID NOT</a:t>
            </a:r>
            <a:r>
              <a:rPr lang="en" sz="2500" i="1"/>
              <a:t> read).</a:t>
            </a:r>
            <a:endParaRPr sz="2500" i="1"/>
          </a:p>
        </p:txBody>
      </p:sp>
      <p:pic>
        <p:nvPicPr>
          <p:cNvPr id="206" name="Google Shape;206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14660" y="109375"/>
            <a:ext cx="851715" cy="8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Socratic Seminar</a:t>
            </a:r>
            <a:endParaRPr/>
          </a:p>
        </p:txBody>
      </p:sp>
      <p:sp>
        <p:nvSpPr>
          <p:cNvPr id="212" name="Google Shape;212;p46"/>
          <p:cNvSpPr txBox="1">
            <a:spLocks noGrp="1"/>
          </p:cNvSpPr>
          <p:nvPr>
            <p:ph type="body" idx="1"/>
          </p:nvPr>
        </p:nvSpPr>
        <p:spPr>
          <a:xfrm>
            <a:off x="196675" y="1164650"/>
            <a:ext cx="5625900" cy="38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will be carefully analyzing the text through discussion, observation, interpretation, and consensus seeking. </a:t>
            </a:r>
            <a:endParaRPr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Font typeface="Calibri"/>
              <a:buChar char="•"/>
            </a:pPr>
            <a:r>
              <a:rPr lang="en"/>
              <a:t>With your small group, decide on one question you believe to be the most important question that you still want to discuss.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3" name="Google Shape;213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6250" y="150848"/>
            <a:ext cx="1245300" cy="93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title="K20 Center 5 minute timer">
            <a:hlinkClick r:id="" action="ppaction://media"/>
            <a:extLst>
              <a:ext uri="{FF2B5EF4-FFF2-40B4-BE49-F238E27FC236}">
                <a16:creationId xmlns:a16="http://schemas.microsoft.com/office/drawing/2014/main" id="{AAF1F5F2-1754-4A02-2CEB-469F99AD878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784501" y="1710763"/>
            <a:ext cx="3048000" cy="17219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7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Establishing Norms with Padlet</a:t>
            </a:r>
            <a:endParaRPr/>
          </a:p>
        </p:txBody>
      </p:sp>
      <p:sp>
        <p:nvSpPr>
          <p:cNvPr id="220" name="Google Shape;220;p47"/>
          <p:cNvSpPr txBox="1">
            <a:spLocks noGrp="1"/>
          </p:cNvSpPr>
          <p:nvPr>
            <p:ph type="body" idx="1"/>
          </p:nvPr>
        </p:nvSpPr>
        <p:spPr>
          <a:xfrm>
            <a:off x="457200" y="1317950"/>
            <a:ext cx="4312200" cy="344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/>
              <a:t>Using the [QR Code/Link], access the padlet. Work through the sections of the padlet one at a time. </a:t>
            </a:r>
            <a:endParaRPr/>
          </a:p>
          <a:p>
            <a: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This will be used to Establish Norms for the Socratic Seminar activity, helping create an environment that encourages participation. </a:t>
            </a:r>
            <a:endParaRPr/>
          </a:p>
        </p:txBody>
      </p:sp>
      <p:sp>
        <p:nvSpPr>
          <p:cNvPr id="221" name="Google Shape;221;p47"/>
          <p:cNvSpPr txBox="1">
            <a:spLocks noGrp="1"/>
          </p:cNvSpPr>
          <p:nvPr>
            <p:ph type="body" idx="2"/>
          </p:nvPr>
        </p:nvSpPr>
        <p:spPr>
          <a:xfrm>
            <a:off x="4860975" y="1317938"/>
            <a:ext cx="4038600" cy="344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b="1"/>
              <a:t>[Insert QR Code or Link to Padlet here]</a:t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Socratic Seminar</a:t>
            </a:r>
            <a:endParaRPr/>
          </a:p>
        </p:txBody>
      </p:sp>
      <p:sp>
        <p:nvSpPr>
          <p:cNvPr id="227" name="Google Shape;227;p48"/>
          <p:cNvSpPr txBox="1">
            <a:spLocks noGrp="1"/>
          </p:cNvSpPr>
          <p:nvPr>
            <p:ph type="body" idx="1"/>
          </p:nvPr>
        </p:nvSpPr>
        <p:spPr>
          <a:xfrm>
            <a:off x="457200" y="1522500"/>
            <a:ext cx="8229600" cy="28803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Divide into two groups:</a:t>
            </a: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Inner Circle- answering the questions and having a group discussion over one of the questions.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Outer Circle- quietly record observations of the speakers.</a:t>
            </a:r>
            <a:endParaRPr/>
          </a:p>
        </p:txBody>
      </p:sp>
      <p:pic>
        <p:nvPicPr>
          <p:cNvPr id="228" name="Google Shape;228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6250" y="150848"/>
            <a:ext cx="1245300" cy="93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Discussion </a:t>
            </a:r>
            <a:endParaRPr/>
          </a:p>
        </p:txBody>
      </p:sp>
      <p:pic>
        <p:nvPicPr>
          <p:cNvPr id="2" name="Online Media 1" title="K20 Center 10 minute timer">
            <a:hlinkClick r:id="" action="ppaction://media"/>
            <a:extLst>
              <a:ext uri="{FF2B5EF4-FFF2-40B4-BE49-F238E27FC236}">
                <a16:creationId xmlns:a16="http://schemas.microsoft.com/office/drawing/2014/main" id="{7DDE5E32-A308-3ACB-59EE-C7DC1F59B90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50762" y="1618000"/>
            <a:ext cx="4242475" cy="2396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0"/>
          <p:cNvSpPr txBox="1">
            <a:spLocks noGrp="1"/>
          </p:cNvSpPr>
          <p:nvPr>
            <p:ph type="title"/>
          </p:nvPr>
        </p:nvSpPr>
        <p:spPr>
          <a:xfrm>
            <a:off x="457200" y="-3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Reflection</a:t>
            </a:r>
            <a:endParaRPr/>
          </a:p>
        </p:txBody>
      </p:sp>
      <p:sp>
        <p:nvSpPr>
          <p:cNvPr id="240" name="Google Shape;240;p50"/>
          <p:cNvSpPr txBox="1">
            <a:spLocks noGrp="1"/>
          </p:cNvSpPr>
          <p:nvPr>
            <p:ph type="body" idx="1"/>
          </p:nvPr>
        </p:nvSpPr>
        <p:spPr>
          <a:xfrm>
            <a:off x="457200" y="857400"/>
            <a:ext cx="7732800" cy="388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2200"/>
              <a:t>When reflecting on the Socratic Seminar and your own engagement, consider the following questions: </a:t>
            </a:r>
            <a:endParaRPr sz="22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100"/>
              <a:buFont typeface="Calibri"/>
              <a:buChar char="●"/>
            </a:pPr>
            <a:r>
              <a:rPr lang="en" sz="2000">
                <a:solidFill>
                  <a:srgbClr val="292929"/>
                </a:solidFill>
              </a:rPr>
              <a:t>At any point, did the seminar revert to something other than a dialogue? If so, how did you handle this?</a:t>
            </a:r>
            <a:endParaRPr sz="2000">
              <a:solidFill>
                <a:srgbClr val="292929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100"/>
              <a:buFont typeface="Calibri"/>
              <a:buChar char="●"/>
            </a:pPr>
            <a:r>
              <a:rPr lang="en" sz="2000">
                <a:solidFill>
                  <a:srgbClr val="292929"/>
                </a:solidFill>
              </a:rPr>
              <a:t>What evidence did you see of people actively listening and building on others' ideas?</a:t>
            </a:r>
            <a:endParaRPr sz="2000">
              <a:solidFill>
                <a:srgbClr val="292929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100"/>
              <a:buFont typeface="Calibri"/>
              <a:buChar char="●"/>
            </a:pPr>
            <a:r>
              <a:rPr lang="en" sz="2000">
                <a:solidFill>
                  <a:srgbClr val="292929"/>
                </a:solidFill>
              </a:rPr>
              <a:t>How has your understanding of the text been affected by the ideas explored in this seminar?</a:t>
            </a:r>
            <a:endParaRPr sz="2000">
              <a:solidFill>
                <a:srgbClr val="292929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100"/>
              <a:buFont typeface="Calibri"/>
              <a:buChar char="●"/>
            </a:pPr>
            <a:r>
              <a:rPr lang="en" sz="2000">
                <a:solidFill>
                  <a:srgbClr val="292929"/>
                </a:solidFill>
              </a:rPr>
              <a:t>What parts of the discussion did you find most interesting? In what parts were you least engaged?</a:t>
            </a:r>
            <a:endParaRPr sz="2000">
              <a:solidFill>
                <a:srgbClr val="292929"/>
              </a:solidFill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100"/>
              <a:buFont typeface="Calibri"/>
              <a:buChar char="●"/>
            </a:pPr>
            <a:r>
              <a:rPr lang="en" sz="2000">
                <a:solidFill>
                  <a:srgbClr val="292929"/>
                </a:solidFill>
              </a:rPr>
              <a:t>What would you like to do differently as a participant the next time you are in a seminar?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Henrietta Lacks, the Tuskegee Experiment, and Ethical Data Collection: Crash Course Statistics #12">
            <a:hlinkClick r:id="" action="ppaction://media"/>
            <a:extLst>
              <a:ext uri="{FF2B5EF4-FFF2-40B4-BE49-F238E27FC236}">
                <a16:creationId xmlns:a16="http://schemas.microsoft.com/office/drawing/2014/main" id="{9B7378DE-489A-CFF8-3EBB-92B3D5F509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58556" y="699813"/>
            <a:ext cx="6626888" cy="3743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he unknowns about the Tuskegee syphilis study">
            <a:hlinkClick r:id="" action="ppaction://media"/>
            <a:extLst>
              <a:ext uri="{FF2B5EF4-FFF2-40B4-BE49-F238E27FC236}">
                <a16:creationId xmlns:a16="http://schemas.microsoft.com/office/drawing/2014/main" id="{D5EACDFF-09B9-8014-2871-6DEA5DB82F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94747" y="720259"/>
            <a:ext cx="6554505" cy="3702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/>
              <a:t>Who was Henrietta Lacks? </a:t>
            </a:r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Ethics in Scientific Research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5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Inverted Pyramid</a:t>
            </a:r>
            <a:endParaRPr/>
          </a:p>
        </p:txBody>
      </p:sp>
      <p:sp>
        <p:nvSpPr>
          <p:cNvPr id="256" name="Google Shape;256;p53"/>
          <p:cNvSpPr txBox="1">
            <a:spLocks noGrp="1"/>
          </p:cNvSpPr>
          <p:nvPr>
            <p:ph type="body" idx="1"/>
          </p:nvPr>
        </p:nvSpPr>
        <p:spPr>
          <a:xfrm>
            <a:off x="457200" y="1409500"/>
            <a:ext cx="81153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With your partner, discuss the following:</a:t>
            </a: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/>
              <a:t>The implications of the Tuskegee Institute and the damage it has done to African Americans.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/>
              <a:t>Your feelings about scientific research on human subjects.</a:t>
            </a:r>
            <a:endParaRPr/>
          </a:p>
        </p:txBody>
      </p:sp>
      <p:pic>
        <p:nvPicPr>
          <p:cNvPr id="257" name="Google Shape;25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5150" y="174825"/>
            <a:ext cx="913800" cy="91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Inverted Pyramid</a:t>
            </a:r>
            <a:endParaRPr/>
          </a:p>
        </p:txBody>
      </p:sp>
      <p:sp>
        <p:nvSpPr>
          <p:cNvPr id="263" name="Google Shape;263;p54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8045700" cy="36210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With your partner move to pair up with another group to discuss the following:</a:t>
            </a:r>
            <a:endParaRPr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/>
              <a:t>The implications of the Tuskegee Institute and the damage it has done to African Americans.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●"/>
            </a:pPr>
            <a:r>
              <a:rPr lang="en"/>
              <a:t>Your feelings about scientific research on human subjects.</a:t>
            </a:r>
            <a:endParaRPr/>
          </a:p>
        </p:txBody>
      </p:sp>
      <p:pic>
        <p:nvPicPr>
          <p:cNvPr id="264" name="Google Shape;264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5150" y="174825"/>
            <a:ext cx="913800" cy="91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Inverted Pyramid</a:t>
            </a:r>
            <a:endParaRPr/>
          </a:p>
        </p:txBody>
      </p:sp>
      <p:sp>
        <p:nvSpPr>
          <p:cNvPr id="270" name="Google Shape;270;p55"/>
          <p:cNvSpPr txBox="1">
            <a:spLocks noGrp="1"/>
          </p:cNvSpPr>
          <p:nvPr>
            <p:ph type="body" idx="1"/>
          </p:nvPr>
        </p:nvSpPr>
        <p:spPr>
          <a:xfrm>
            <a:off x="457200" y="1218025"/>
            <a:ext cx="8229600" cy="29052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Did your perspective change after watching the videos?</a:t>
            </a:r>
            <a:endParaRPr/>
          </a:p>
        </p:txBody>
      </p:sp>
      <p:pic>
        <p:nvPicPr>
          <p:cNvPr id="271" name="Google Shape;271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5150" y="174825"/>
            <a:ext cx="913800" cy="91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Used to Think...But Now I Know</a:t>
            </a:r>
            <a:endParaRPr/>
          </a:p>
        </p:txBody>
      </p:sp>
      <p:sp>
        <p:nvSpPr>
          <p:cNvPr id="277" name="Google Shape;277;p56"/>
          <p:cNvSpPr txBox="1">
            <a:spLocks noGrp="1"/>
          </p:cNvSpPr>
          <p:nvPr>
            <p:ph type="body" idx="1"/>
          </p:nvPr>
        </p:nvSpPr>
        <p:spPr>
          <a:xfrm>
            <a:off x="338675" y="1305050"/>
            <a:ext cx="7823700" cy="34362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Write a personal reflection based on the essential question:</a:t>
            </a:r>
            <a:endParaRPr dirty="0"/>
          </a:p>
          <a:p>
            <a:pPr marL="977900" lvl="1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Wingdings" panose="05000000000000000000" pitchFamily="2" charset="2"/>
              <a:buChar char="§"/>
            </a:pPr>
            <a:r>
              <a:rPr lang="en" sz="2600" b="1" dirty="0"/>
              <a:t>Should scientists be able to use the tissues or cells of a person for research without the person’s consent?</a:t>
            </a:r>
            <a:r>
              <a:rPr lang="en" sz="2600" dirty="0"/>
              <a:t> </a:t>
            </a:r>
            <a:endParaRPr sz="2600" dirty="0"/>
          </a:p>
          <a:p>
            <a:pPr marL="1435100" lvl="2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Courier New" panose="02070309020205020404" pitchFamily="49" charset="0"/>
              <a:buChar char="o"/>
            </a:pPr>
            <a:r>
              <a:rPr lang="en" sz="2400" dirty="0"/>
              <a:t>Consider using what you originally wrote in the innermost circle of your Inside Out handout to get you started on your reflection</a:t>
            </a:r>
            <a:r>
              <a:rPr lang="en" sz="2600" dirty="0"/>
              <a:t>.</a:t>
            </a:r>
            <a:endParaRPr sz="2600" dirty="0"/>
          </a:p>
        </p:txBody>
      </p:sp>
      <p:pic>
        <p:nvPicPr>
          <p:cNvPr id="278" name="Google Shape;278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 flipH="1">
            <a:off x="7527175" y="134725"/>
            <a:ext cx="1420576" cy="58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46" name="Google Shape;146;p3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Should scientists be able to use the tissues or cells of a person for research without the person’s consent?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Inside Out</a:t>
            </a:r>
            <a:endParaRPr/>
          </a:p>
        </p:txBody>
      </p:sp>
      <p:sp>
        <p:nvSpPr>
          <p:cNvPr id="152" name="Google Shape;152;p37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81096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In the innermost circle answer the following question: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Should scientists be able to use the tissues or cells of a person for research without the person’s consent?</a:t>
            </a:r>
            <a:endParaRPr/>
          </a:p>
        </p:txBody>
      </p:sp>
      <p:pic>
        <p:nvPicPr>
          <p:cNvPr id="153" name="Google Shape;15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14660" y="109375"/>
            <a:ext cx="851715" cy="8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he immortal cells of Henrietta Lacks - Robin Bulleri">
            <a:hlinkClick r:id="" action="ppaction://media"/>
            <a:extLst>
              <a:ext uri="{FF2B5EF4-FFF2-40B4-BE49-F238E27FC236}">
                <a16:creationId xmlns:a16="http://schemas.microsoft.com/office/drawing/2014/main" id="{B9130972-19EE-8970-137B-FECC4956C5E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15910" y="675720"/>
            <a:ext cx="6712179" cy="3792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Lesson Objectives</a:t>
            </a:r>
            <a:endParaRPr/>
          </a:p>
        </p:txBody>
      </p:sp>
      <p:sp>
        <p:nvSpPr>
          <p:cNvPr id="164" name="Google Shape;164;p3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"/>
              <a:t>Use evidence to support and defend your position on the use of tissues or cells of a person for research without the person’s consent.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0"/>
          <p:cNvSpPr txBox="1">
            <a:spLocks noGrp="1"/>
          </p:cNvSpPr>
          <p:nvPr>
            <p:ph type="title"/>
          </p:nvPr>
        </p:nvSpPr>
        <p:spPr>
          <a:xfrm>
            <a:off x="457200" y="83272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Jigsaw</a:t>
            </a:r>
            <a:endParaRPr/>
          </a:p>
        </p:txBody>
      </p:sp>
      <p:sp>
        <p:nvSpPr>
          <p:cNvPr id="170" name="Google Shape;170;p40"/>
          <p:cNvSpPr txBox="1">
            <a:spLocks noGrp="1"/>
          </p:cNvSpPr>
          <p:nvPr>
            <p:ph type="body" idx="1"/>
          </p:nvPr>
        </p:nvSpPr>
        <p:spPr>
          <a:xfrm>
            <a:off x="457200" y="1059975"/>
            <a:ext cx="8229600" cy="38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In your group of four you will split up the articles. 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There are four types articles to choose from:</a:t>
            </a:r>
            <a:endParaRPr dirty="0"/>
          </a:p>
          <a:p>
            <a:pPr marL="977900" lvl="1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Wingdings" panose="05000000000000000000" pitchFamily="2" charset="2"/>
              <a:buChar char="§"/>
            </a:pPr>
            <a:r>
              <a:rPr lang="en" sz="2600" dirty="0"/>
              <a:t>Legal</a:t>
            </a:r>
            <a:endParaRPr sz="2600" dirty="0"/>
          </a:p>
          <a:p>
            <a:pPr marL="977900" lvl="1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Wingdings" panose="05000000000000000000" pitchFamily="2" charset="2"/>
              <a:buChar char="§"/>
            </a:pPr>
            <a:r>
              <a:rPr lang="en" sz="2600" dirty="0"/>
              <a:t>Family</a:t>
            </a:r>
            <a:endParaRPr sz="2600" dirty="0"/>
          </a:p>
          <a:p>
            <a:pPr marL="977900" lvl="1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Wingdings" panose="05000000000000000000" pitchFamily="2" charset="2"/>
              <a:buChar char="§"/>
            </a:pPr>
            <a:r>
              <a:rPr lang="en" sz="2600" dirty="0"/>
              <a:t>Society</a:t>
            </a:r>
            <a:endParaRPr sz="2600" dirty="0"/>
          </a:p>
          <a:p>
            <a:pPr marL="977900" lvl="1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Wingdings" panose="05000000000000000000" pitchFamily="2" charset="2"/>
              <a:buChar char="§"/>
            </a:pPr>
            <a:r>
              <a:rPr lang="en" sz="2600" dirty="0"/>
              <a:t>Medical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Keep in mind that you will be using the Jigsaw strategy and become an “expert” about your article. 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pic>
        <p:nvPicPr>
          <p:cNvPr id="171" name="Google Shape;171;p40" title="Jigsa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88825" y="83275"/>
            <a:ext cx="976700" cy="9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S-I-T</a:t>
            </a:r>
            <a:endParaRPr/>
          </a:p>
        </p:txBody>
      </p:sp>
      <p:sp>
        <p:nvSpPr>
          <p:cNvPr id="177" name="Google Shape;177;p41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8337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you have read your article, record the following information on each of your 3x5 cards: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S: Identify one </a:t>
            </a:r>
            <a:r>
              <a:rPr lang="en" b="1"/>
              <a:t>surprising</a:t>
            </a:r>
            <a:r>
              <a:rPr lang="en"/>
              <a:t> fact or idea.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I: Identify one</a:t>
            </a:r>
            <a:r>
              <a:rPr lang="en" b="1"/>
              <a:t> interesting </a:t>
            </a:r>
            <a:r>
              <a:rPr lang="en"/>
              <a:t>fact or idea.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T: Identify one</a:t>
            </a:r>
            <a:r>
              <a:rPr lang="en" b="1"/>
              <a:t> troubling </a:t>
            </a:r>
            <a:r>
              <a:rPr lang="en"/>
              <a:t>fact or idea.</a:t>
            </a:r>
            <a:endParaRPr/>
          </a:p>
        </p:txBody>
      </p:sp>
      <p:pic>
        <p:nvPicPr>
          <p:cNvPr id="178" name="Google Shape;178;p41" title="SI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36714" y="87300"/>
            <a:ext cx="982587" cy="107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"/>
              <a:t>Inside Out</a:t>
            </a:r>
            <a:endParaRPr/>
          </a:p>
        </p:txBody>
      </p:sp>
      <p:sp>
        <p:nvSpPr>
          <p:cNvPr id="184" name="Google Shape;184;p42"/>
          <p:cNvSpPr txBox="1">
            <a:spLocks noGrp="1"/>
          </p:cNvSpPr>
          <p:nvPr>
            <p:ph type="body" idx="1"/>
          </p:nvPr>
        </p:nvSpPr>
        <p:spPr>
          <a:xfrm>
            <a:off x="457200" y="786275"/>
            <a:ext cx="7579500" cy="3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dirty="0"/>
              <a:t>Write at least three questions or things you wondered about in the middle circle. </a:t>
            </a:r>
            <a:endParaRPr dirty="0"/>
          </a:p>
        </p:txBody>
      </p:sp>
      <p:pic>
        <p:nvPicPr>
          <p:cNvPr id="185" name="Google Shape;18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14660" y="109375"/>
            <a:ext cx="851715" cy="8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841</Words>
  <Application>Microsoft Office PowerPoint</Application>
  <PresentationFormat>On-screen Show (16:9)</PresentationFormat>
  <Paragraphs>72</Paragraphs>
  <Slides>23</Slides>
  <Notes>23</Notes>
  <HiddenSlides>0</HiddenSlides>
  <MMClips>5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Noto Sans Symbols</vt:lpstr>
      <vt:lpstr>Wingdings</vt:lpstr>
      <vt:lpstr>Simple Light</vt:lpstr>
      <vt:lpstr>LEARN theme</vt:lpstr>
      <vt:lpstr>LEARN theme</vt:lpstr>
      <vt:lpstr>PowerPoint Presentation</vt:lpstr>
      <vt:lpstr>Who was Henrietta Lacks? </vt:lpstr>
      <vt:lpstr>Essential Question</vt:lpstr>
      <vt:lpstr>Inside Out</vt:lpstr>
      <vt:lpstr>PowerPoint Presentation</vt:lpstr>
      <vt:lpstr>Lesson Objectives</vt:lpstr>
      <vt:lpstr>Jigsaw</vt:lpstr>
      <vt:lpstr>S-I-T</vt:lpstr>
      <vt:lpstr>Inside Out</vt:lpstr>
      <vt:lpstr>Jigsaw</vt:lpstr>
      <vt:lpstr>Jigsaw</vt:lpstr>
      <vt:lpstr>Inside Out</vt:lpstr>
      <vt:lpstr>Socratic Seminar</vt:lpstr>
      <vt:lpstr>Establishing Norms with Padlet</vt:lpstr>
      <vt:lpstr>Socratic Seminar</vt:lpstr>
      <vt:lpstr>Discussion </vt:lpstr>
      <vt:lpstr>Activity Reflection</vt:lpstr>
      <vt:lpstr>PowerPoint Presentation</vt:lpstr>
      <vt:lpstr>PowerPoint Presentation</vt:lpstr>
      <vt:lpstr>Inverted Pyramid</vt:lpstr>
      <vt:lpstr>Inverted Pyramid</vt:lpstr>
      <vt:lpstr>Inverted Pyramid</vt:lpstr>
      <vt:lpstr>I Used to Think...But Now I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K20 Center</cp:lastModifiedBy>
  <cp:revision>3</cp:revision>
  <dcterms:modified xsi:type="dcterms:W3CDTF">2025-02-12T15:35:26Z</dcterms:modified>
</cp:coreProperties>
</file>