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9" r:id="rId4"/>
    <p:sldMasterId id="2147483680" r:id="rId5"/>
  </p:sldMasterIdLst>
  <p:notesMasterIdLst>
    <p:notesMasterId r:id="rId18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2A9678-93FE-452E-B3EB-D07B74CB91F2}" v="3" dt="2023-07-13T15:14:57.9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02" y="7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d34279cbf7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d34279cbf7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d026fb6e0e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(2021, July). Driving Question Board. Strategies. https://learn.k20center.ou.edu/strategy/1511?rev=8567</a:t>
            </a:r>
            <a:endParaRPr dirty="0"/>
          </a:p>
        </p:txBody>
      </p:sp>
      <p:sp>
        <p:nvSpPr>
          <p:cNvPr id="186" name="Google Shape;186;gd026fb6e0e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d026fb6e0e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d026fb6e0e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(2020, September). Claim, Evidence, Reasoning (CER). Strategies. https://learn.k20center.ou.edu/strategy/156.   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d026fb6e0e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d026fb6e0e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Community Project Proposal—Student Instructions. https://learn.k20center.ou.edu/lesson/1452/Community-Project-Proposal-Student-Instructions.docx?rev=9357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d34279cbf7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d34279cbf7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d34279cbf7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d34279cbf7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d34279cbf7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d34279cbf7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d34279cbf7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(2020, September). Photo or Picture Deconstruction. Strategies. https://learn.k20center.ou.edu/strategy/140.  </a:t>
            </a:r>
            <a:endParaRPr dirty="0"/>
          </a:p>
        </p:txBody>
      </p:sp>
      <p:sp>
        <p:nvSpPr>
          <p:cNvPr id="155" name="Google Shape;155;gd34279cbf7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d026fb6e0e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d026fb6e0e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Google maps satellite. (n.d.). Oklahoma City, OK. https://earth.google.com/web/@35.48264792,-97.4791978,363.52415431a,121151.59788577d,35y,0h,0t,0r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d34279cbf7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d34279cbf7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d026fb6e0e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d026fb6e0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d026fb6e0e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d026fb6e0e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https://www.flickr.com/photos/182229932@N07/48187656411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8" name="Google Shape;9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3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 rtl="0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4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 rtl="0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 rtl="0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 rtl="0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3" name="Google Shape;10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5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700" cy="3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26" name="Google Shape;12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0" name="Google Shape;130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 rtl="0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7" name="Google Shape;5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68" name="Google Shape;68;p17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200" cy="1420800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/>
          <p:nvPr/>
        </p:nvSpPr>
        <p:spPr>
          <a:xfrm>
            <a:off x="1721476" y="1313644"/>
            <a:ext cx="5700900" cy="32067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22860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75" name="Google Shape;75;p18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8" t="21571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9" name="Google Shape;7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 rtl="0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2" name="Google Shape;82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7" name="Google Shape;87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1" name="Google Shape;91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2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39967" scaled="0"/>
        </a:gra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2" name="Google Shape;122;p3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4448432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b="1" dirty="0"/>
              <a:t>Driving Question Board</a:t>
            </a:r>
            <a:endParaRPr b="1" dirty="0"/>
          </a:p>
        </p:txBody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4704300" cy="2191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Are there any questions on the Driving Question Board that you can answer right now?</a:t>
            </a:r>
            <a:endParaRPr dirty="0"/>
          </a:p>
        </p:txBody>
      </p:sp>
      <p:pic>
        <p:nvPicPr>
          <p:cNvPr id="190" name="Google Shape;19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9622" y="1615209"/>
            <a:ext cx="3088199" cy="2253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5174392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Claim-Evidence-Reasoning</a:t>
            </a:r>
            <a:endParaRPr b="1" dirty="0"/>
          </a:p>
        </p:txBody>
      </p:sp>
      <p:sp>
        <p:nvSpPr>
          <p:cNvPr id="196" name="Google Shape;196;p4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Write a </a:t>
            </a:r>
            <a:r>
              <a:rPr lang="en" b="1" i="1" u="sng" dirty="0"/>
              <a:t>claim</a:t>
            </a:r>
            <a:r>
              <a:rPr lang="en" dirty="0"/>
              <a:t> related to differences between the two locations on the maps that influence human health.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Use the information you have learned from past lessons as </a:t>
            </a:r>
            <a:r>
              <a:rPr lang="en" b="1" i="1" u="sng" dirty="0"/>
              <a:t>evidence</a:t>
            </a:r>
            <a:r>
              <a:rPr lang="en" dirty="0"/>
              <a:t> or </a:t>
            </a:r>
            <a:r>
              <a:rPr lang="en" b="1" i="1" u="sng" dirty="0"/>
              <a:t>reasoning</a:t>
            </a:r>
            <a:r>
              <a:rPr lang="en" dirty="0"/>
              <a:t>.</a:t>
            </a:r>
            <a:endParaRPr dirty="0"/>
          </a:p>
        </p:txBody>
      </p:sp>
      <p:pic>
        <p:nvPicPr>
          <p:cNvPr id="197" name="Google Shape;19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9625" y="1888999"/>
            <a:ext cx="2453100" cy="245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5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00" cy="2488226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" dirty="0"/>
              <a:t>What is the problem?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dirty="0"/>
              <a:t>What do you know about the problem that other people should know?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dirty="0"/>
              <a:t>What evidence can you provide to support what you are claiming?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dirty="0"/>
              <a:t>What are some possible solutions to this problem?</a:t>
            </a:r>
            <a:endParaRPr dirty="0"/>
          </a:p>
          <a:p>
            <a:pPr marL="0" lvl="0" indent="0" algn="l" rtl="0">
              <a:spcBef>
                <a:spcPts val="4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3" name="Google Shape;203;p45"/>
          <p:cNvSpPr txBox="1">
            <a:spLocks noGrp="1"/>
          </p:cNvSpPr>
          <p:nvPr>
            <p:ph type="body" idx="2"/>
          </p:nvPr>
        </p:nvSpPr>
        <p:spPr>
          <a:xfrm>
            <a:off x="450900" y="1210961"/>
            <a:ext cx="3124200" cy="3132439"/>
          </a:xfrm>
          <a:prstGeom prst="rect">
            <a:avLst/>
          </a:prstGeom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342900">
              <a:spcBef>
                <a:spcPts val="420"/>
              </a:spcBef>
              <a:buSzPct val="107000"/>
            </a:pPr>
            <a:r>
              <a:rPr lang="en" sz="2100" dirty="0"/>
              <a:t>Review the guidelines for creating a community proposal.</a:t>
            </a:r>
          </a:p>
          <a:p>
            <a:pPr marL="342900">
              <a:spcBef>
                <a:spcPts val="420"/>
              </a:spcBef>
              <a:buSzPct val="104000"/>
            </a:pPr>
            <a:r>
              <a:rPr lang="en" sz="2100" dirty="0"/>
              <a:t>Create a proposal that you can present to community members, city council members, family, and peers.</a:t>
            </a:r>
            <a:endParaRPr dirty="0"/>
          </a:p>
        </p:txBody>
      </p:sp>
      <p:sp>
        <p:nvSpPr>
          <p:cNvPr id="204" name="Google Shape;204;p45"/>
          <p:cNvSpPr txBox="1">
            <a:spLocks noGrp="1"/>
          </p:cNvSpPr>
          <p:nvPr>
            <p:ph type="title"/>
          </p:nvPr>
        </p:nvSpPr>
        <p:spPr>
          <a:xfrm>
            <a:off x="453768" y="128074"/>
            <a:ext cx="3419732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Project Proposal</a:t>
            </a:r>
            <a:endParaRPr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5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"/>
              <a:t>The Role of Green Spaces</a:t>
            </a:r>
            <a:endParaRPr/>
          </a:p>
        </p:txBody>
      </p:sp>
      <p:sp>
        <p:nvSpPr>
          <p:cNvPr id="140" name="Google Shape;140;p35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8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Connecting Social Issues and Health Inequities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"/>
              <a:t>Essential Question</a:t>
            </a:r>
            <a:endParaRPr/>
          </a:p>
        </p:txBody>
      </p:sp>
      <p:sp>
        <p:nvSpPr>
          <p:cNvPr id="146" name="Google Shape;146;p3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55562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How do inequitable environmental factors affect human health?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"/>
              <a:t>Lesson Objectives</a:t>
            </a:r>
            <a:endParaRPr/>
          </a:p>
        </p:txBody>
      </p:sp>
      <p:sp>
        <p:nvSpPr>
          <p:cNvPr id="152" name="Google Shape;152;p37"/>
          <p:cNvSpPr txBox="1">
            <a:spLocks noGrp="1"/>
          </p:cNvSpPr>
          <p:nvPr>
            <p:ph type="body" idx="1"/>
          </p:nvPr>
        </p:nvSpPr>
        <p:spPr>
          <a:xfrm>
            <a:off x="530350" y="2028503"/>
            <a:ext cx="7772400" cy="28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dirty="0"/>
              <a:t>Calculate the percentage of forested and urbanized areas from the satellite images of two locations.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dirty="0"/>
              <a:t>Connect the differences between the two locations that would influence human health.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dirty="0"/>
              <a:t>Write a proposal that will improve air quality and raise awareness of environmental racism.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4615249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b="1" dirty="0"/>
              <a:t>Photo Deconstruction</a:t>
            </a:r>
            <a:endParaRPr b="1" dirty="0"/>
          </a:p>
        </p:txBody>
      </p:sp>
      <p:sp>
        <p:nvSpPr>
          <p:cNvPr id="158" name="Google Shape;158;p38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Compare the two images.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Record and describe exactly what you see:</a:t>
            </a:r>
            <a:endParaRPr dirty="0"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ct val="87000"/>
              <a:buFont typeface="Wingdings" panose="05000000000000000000" pitchFamily="2" charset="2"/>
              <a:buChar char="§"/>
            </a:pPr>
            <a:r>
              <a:rPr lang="en" dirty="0"/>
              <a:t>People</a:t>
            </a:r>
            <a:endParaRPr dirty="0"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ct val="87000"/>
              <a:buFont typeface="Wingdings" panose="05000000000000000000" pitchFamily="2" charset="2"/>
              <a:buChar char="§"/>
            </a:pPr>
            <a:r>
              <a:rPr lang="en" dirty="0"/>
              <a:t>Places</a:t>
            </a:r>
            <a:endParaRPr dirty="0"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ct val="87000"/>
              <a:buFont typeface="Wingdings" panose="05000000000000000000" pitchFamily="2" charset="2"/>
              <a:buChar char="§"/>
            </a:pPr>
            <a:r>
              <a:rPr lang="en" dirty="0"/>
              <a:t>Objects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What evidence from the image supports your inferences?</a:t>
            </a:r>
            <a:endParaRPr dirty="0"/>
          </a:p>
        </p:txBody>
      </p:sp>
      <p:pic>
        <p:nvPicPr>
          <p:cNvPr id="159" name="Google Shape;15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0101" y="1317047"/>
            <a:ext cx="2584054" cy="1923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025" y="1223338"/>
            <a:ext cx="5814525" cy="269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6571" y="98789"/>
            <a:ext cx="3056329" cy="494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772F1C-223B-4EBC-880C-43994769B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70" y="98789"/>
            <a:ext cx="4516395" cy="857400"/>
          </a:xfrm>
        </p:spPr>
        <p:txBody>
          <a:bodyPr/>
          <a:lstStyle/>
          <a:p>
            <a:r>
              <a:rPr lang="en-US" b="1" dirty="0"/>
              <a:t>Aerial Photos of OKC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Create a grid over the top of the photo.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Calculate the percentage of squares that are mostly forested.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Calculate the percentage of squares that are mostly urbanized.</a:t>
            </a:r>
            <a:endParaRPr dirty="0"/>
          </a:p>
        </p:txBody>
      </p:sp>
      <p:sp>
        <p:nvSpPr>
          <p:cNvPr id="171" name="Google Shape;171;p4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5406081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b="1" dirty="0"/>
              <a:t>Forested versus Urbanized</a:t>
            </a:r>
            <a:endParaRPr b="1" dirty="0"/>
          </a:p>
        </p:txBody>
      </p:sp>
      <p:pic>
        <p:nvPicPr>
          <p:cNvPr id="172" name="Google Shape;17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8662" y="1750345"/>
            <a:ext cx="3342863" cy="1642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1"/>
          <p:cNvSpPr txBox="1">
            <a:spLocks noGrp="1"/>
          </p:cNvSpPr>
          <p:nvPr>
            <p:ph type="body" idx="1"/>
          </p:nvPr>
        </p:nvSpPr>
        <p:spPr>
          <a:xfrm>
            <a:off x="413952" y="891107"/>
            <a:ext cx="5020500" cy="3588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What similarities do you notice between the two images?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What differences do you notice between the two images?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What does this mean?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What evidence do you have to support your claim?</a:t>
            </a:r>
            <a:endParaRPr dirty="0"/>
          </a:p>
        </p:txBody>
      </p:sp>
      <p:sp>
        <p:nvSpPr>
          <p:cNvPr id="178" name="Google Shape;178;p41"/>
          <p:cNvSpPr txBox="1">
            <a:spLocks noGrp="1"/>
          </p:cNvSpPr>
          <p:nvPr>
            <p:ph type="title"/>
          </p:nvPr>
        </p:nvSpPr>
        <p:spPr>
          <a:xfrm>
            <a:off x="460289" y="100271"/>
            <a:ext cx="3784257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b="1" dirty="0"/>
              <a:t>Group Discussion</a:t>
            </a:r>
            <a:endParaRPr b="1" dirty="0"/>
          </a:p>
        </p:txBody>
      </p:sp>
      <p:pic>
        <p:nvPicPr>
          <p:cNvPr id="179" name="Google Shape;17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7700" y="1750345"/>
            <a:ext cx="3533825" cy="1642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0DDCEA-49F8-49BC-978C-87324F69D3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84FFBE-93D5-4F94-A43A-0F3192E97F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1082F7-837E-4A00-89BF-A1F6301C1391}">
  <ds:schemaRefs>
    <ds:schemaRef ds:uri="http://schemas.microsoft.com/office/2006/metadata/properties"/>
    <ds:schemaRef ds:uri="http://schemas.microsoft.com/office/infopath/2007/PartnerControls"/>
    <ds:schemaRef ds:uri="http://purl.org/dc/dcmitype/"/>
    <ds:schemaRef ds:uri="d06b737b-b789-4524-96b5-d3d460658ae2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966e68ee-ec3c-4f12-bd4f-fedbbec8de0b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461</Words>
  <Application>Microsoft Office PowerPoint</Application>
  <PresentationFormat>On-screen Show (16:9)</PresentationFormat>
  <Paragraphs>43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Noto Sans Symbols</vt:lpstr>
      <vt:lpstr>Wingdings</vt:lpstr>
      <vt:lpstr>LEARN theme</vt:lpstr>
      <vt:lpstr>LEARN theme</vt:lpstr>
      <vt:lpstr>PowerPoint Presentation</vt:lpstr>
      <vt:lpstr>The Role of Green Spaces</vt:lpstr>
      <vt:lpstr>Essential Question</vt:lpstr>
      <vt:lpstr>Lesson Objectives</vt:lpstr>
      <vt:lpstr>Photo Deconstruction</vt:lpstr>
      <vt:lpstr>Aerial Photos of OKC</vt:lpstr>
      <vt:lpstr>Forested versus Urbanized</vt:lpstr>
      <vt:lpstr>Group Discussion</vt:lpstr>
      <vt:lpstr>PowerPoint Presentation</vt:lpstr>
      <vt:lpstr>Driving Question Board</vt:lpstr>
      <vt:lpstr>Claim-Evidence-Reasoning</vt:lpstr>
      <vt:lpstr>Project Proposal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Green Spaces</dc:title>
  <dc:creator>K20 Center</dc:creator>
  <cp:lastModifiedBy>Bigler, Elijah B.</cp:lastModifiedBy>
  <cp:revision>2</cp:revision>
  <dcterms:modified xsi:type="dcterms:W3CDTF">2023-07-13T15:14:59Z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