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  <p:sldMasterId id="2147483679" r:id="rId2"/>
    <p:sldMasterId id="2147483680" r:id="rId3"/>
  </p:sldMasterIdLst>
  <p:notesMasterIdLst>
    <p:notesMasterId r:id="rId3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2A5AE-C291-AF4E-8ADB-6CD4F77A597A}" v="1" dt="2025-01-16T17:46:52.335"/>
  </p1510:revLst>
</p1510:revInfo>
</file>

<file path=ppt/tableStyles.xml><?xml version="1.0" encoding="utf-8"?>
<a:tblStyleLst xmlns:a="http://schemas.openxmlformats.org/drawingml/2006/main" def="{1302465F-9793-4705-8088-E6782C87DFA8}">
  <a:tblStyle styleId="{1302465F-9793-4705-8088-E6782C87DF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31E2A5AE-C291-AF4E-8ADB-6CD4F77A597A}"/>
    <pc:docChg chg="undo redo custSel modSld">
      <pc:chgData name="Moharram, Jehanne" userId="85e21374-e6a7-4794-bfaa-d28b9d520c64" providerId="ADAL" clId="{31E2A5AE-C291-AF4E-8ADB-6CD4F77A597A}" dt="2025-01-16T18:00:38" v="162"/>
      <pc:docMkLst>
        <pc:docMk/>
      </pc:docMkLst>
      <pc:sldChg chg="modSp mod">
        <pc:chgData name="Moharram, Jehanne" userId="85e21374-e6a7-4794-bfaa-d28b9d520c64" providerId="ADAL" clId="{31E2A5AE-C291-AF4E-8ADB-6CD4F77A597A}" dt="2025-01-16T17:44:22.815" v="26" actId="12"/>
        <pc:sldMkLst>
          <pc:docMk/>
          <pc:sldMk cId="0" sldId="259"/>
        </pc:sldMkLst>
        <pc:spChg chg="mod">
          <ac:chgData name="Moharram, Jehanne" userId="85e21374-e6a7-4794-bfaa-d28b9d520c64" providerId="ADAL" clId="{31E2A5AE-C291-AF4E-8ADB-6CD4F77A597A}" dt="2025-01-16T17:42:29.953" v="7" actId="20577"/>
          <ac:spMkLst>
            <pc:docMk/>
            <pc:sldMk cId="0" sldId="259"/>
            <ac:spMk id="152" creationId="{00000000-0000-0000-0000-000000000000}"/>
          </ac:spMkLst>
        </pc:spChg>
        <pc:spChg chg="mod">
          <ac:chgData name="Moharram, Jehanne" userId="85e21374-e6a7-4794-bfaa-d28b9d520c64" providerId="ADAL" clId="{31E2A5AE-C291-AF4E-8ADB-6CD4F77A597A}" dt="2025-01-16T17:44:22.815" v="26" actId="12"/>
          <ac:spMkLst>
            <pc:docMk/>
            <pc:sldMk cId="0" sldId="259"/>
            <ac:spMk id="153" creationId="{00000000-0000-0000-0000-000000000000}"/>
          </ac:spMkLst>
        </pc:spChg>
      </pc:sldChg>
      <pc:sldChg chg="modSp mod">
        <pc:chgData name="Moharram, Jehanne" userId="85e21374-e6a7-4794-bfaa-d28b9d520c64" providerId="ADAL" clId="{31E2A5AE-C291-AF4E-8ADB-6CD4F77A597A}" dt="2025-01-16T17:44:19.872" v="24" actId="1076"/>
        <pc:sldMkLst>
          <pc:docMk/>
          <pc:sldMk cId="0" sldId="260"/>
        </pc:sldMkLst>
        <pc:picChg chg="mod">
          <ac:chgData name="Moharram, Jehanne" userId="85e21374-e6a7-4794-bfaa-d28b9d520c64" providerId="ADAL" clId="{31E2A5AE-C291-AF4E-8ADB-6CD4F77A597A}" dt="2025-01-16T17:44:19.872" v="24" actId="1076"/>
          <ac:picMkLst>
            <pc:docMk/>
            <pc:sldMk cId="0" sldId="260"/>
            <ac:picMk id="160" creationId="{00000000-0000-0000-0000-000000000000}"/>
          </ac:picMkLst>
        </pc:picChg>
      </pc:sldChg>
      <pc:sldChg chg="modSp mod">
        <pc:chgData name="Moharram, Jehanne" userId="85e21374-e6a7-4794-bfaa-d28b9d520c64" providerId="ADAL" clId="{31E2A5AE-C291-AF4E-8ADB-6CD4F77A597A}" dt="2025-01-16T17:44:16.085" v="23" actId="1076"/>
        <pc:sldMkLst>
          <pc:docMk/>
          <pc:sldMk cId="0" sldId="261"/>
        </pc:sldMkLst>
        <pc:picChg chg="mod">
          <ac:chgData name="Moharram, Jehanne" userId="85e21374-e6a7-4794-bfaa-d28b9d520c64" providerId="ADAL" clId="{31E2A5AE-C291-AF4E-8ADB-6CD4F77A597A}" dt="2025-01-16T17:44:16.085" v="23" actId="1076"/>
          <ac:picMkLst>
            <pc:docMk/>
            <pc:sldMk cId="0" sldId="261"/>
            <ac:picMk id="167" creationId="{00000000-0000-0000-0000-000000000000}"/>
          </ac:picMkLst>
        </pc:picChg>
      </pc:sldChg>
      <pc:sldChg chg="modSp mod">
        <pc:chgData name="Moharram, Jehanne" userId="85e21374-e6a7-4794-bfaa-d28b9d520c64" providerId="ADAL" clId="{31E2A5AE-C291-AF4E-8ADB-6CD4F77A597A}" dt="2025-01-16T17:44:13.970" v="21" actId="1076"/>
        <pc:sldMkLst>
          <pc:docMk/>
          <pc:sldMk cId="0" sldId="262"/>
        </pc:sldMkLst>
        <pc:picChg chg="mod">
          <ac:chgData name="Moharram, Jehanne" userId="85e21374-e6a7-4794-bfaa-d28b9d520c64" providerId="ADAL" clId="{31E2A5AE-C291-AF4E-8ADB-6CD4F77A597A}" dt="2025-01-16T17:44:13.970" v="21" actId="1076"/>
          <ac:picMkLst>
            <pc:docMk/>
            <pc:sldMk cId="0" sldId="262"/>
            <ac:picMk id="174" creationId="{00000000-0000-0000-0000-000000000000}"/>
          </ac:picMkLst>
        </pc:picChg>
      </pc:sldChg>
      <pc:sldChg chg="modSp mod">
        <pc:chgData name="Moharram, Jehanne" userId="85e21374-e6a7-4794-bfaa-d28b9d520c64" providerId="ADAL" clId="{31E2A5AE-C291-AF4E-8ADB-6CD4F77A597A}" dt="2025-01-16T17:44:13.018" v="20" actId="1076"/>
        <pc:sldMkLst>
          <pc:docMk/>
          <pc:sldMk cId="0" sldId="263"/>
        </pc:sldMkLst>
        <pc:picChg chg="mod">
          <ac:chgData name="Moharram, Jehanne" userId="85e21374-e6a7-4794-bfaa-d28b9d520c64" providerId="ADAL" clId="{31E2A5AE-C291-AF4E-8ADB-6CD4F77A597A}" dt="2025-01-16T17:44:13.018" v="20" actId="1076"/>
          <ac:picMkLst>
            <pc:docMk/>
            <pc:sldMk cId="0" sldId="263"/>
            <ac:picMk id="181" creationId="{00000000-0000-0000-0000-000000000000}"/>
          </ac:picMkLst>
        </pc:picChg>
      </pc:sldChg>
      <pc:sldChg chg="modSp mod">
        <pc:chgData name="Moharram, Jehanne" userId="85e21374-e6a7-4794-bfaa-d28b9d520c64" providerId="ADAL" clId="{31E2A5AE-C291-AF4E-8ADB-6CD4F77A597A}" dt="2025-01-16T17:44:12.449" v="19" actId="1076"/>
        <pc:sldMkLst>
          <pc:docMk/>
          <pc:sldMk cId="0" sldId="264"/>
        </pc:sldMkLst>
        <pc:picChg chg="mod">
          <ac:chgData name="Moharram, Jehanne" userId="85e21374-e6a7-4794-bfaa-d28b9d520c64" providerId="ADAL" clId="{31E2A5AE-C291-AF4E-8ADB-6CD4F77A597A}" dt="2025-01-16T17:44:12.449" v="19" actId="1076"/>
          <ac:picMkLst>
            <pc:docMk/>
            <pc:sldMk cId="0" sldId="264"/>
            <ac:picMk id="188" creationId="{00000000-0000-0000-0000-000000000000}"/>
          </ac:picMkLst>
        </pc:picChg>
      </pc:sldChg>
      <pc:sldChg chg="modSp mod">
        <pc:chgData name="Moharram, Jehanne" userId="85e21374-e6a7-4794-bfaa-d28b9d520c64" providerId="ADAL" clId="{31E2A5AE-C291-AF4E-8ADB-6CD4F77A597A}" dt="2025-01-16T17:44:11.204" v="17" actId="1076"/>
        <pc:sldMkLst>
          <pc:docMk/>
          <pc:sldMk cId="0" sldId="265"/>
        </pc:sldMkLst>
        <pc:picChg chg="mod">
          <ac:chgData name="Moharram, Jehanne" userId="85e21374-e6a7-4794-bfaa-d28b9d520c64" providerId="ADAL" clId="{31E2A5AE-C291-AF4E-8ADB-6CD4F77A597A}" dt="2025-01-16T17:44:11.204" v="17" actId="1076"/>
          <ac:picMkLst>
            <pc:docMk/>
            <pc:sldMk cId="0" sldId="265"/>
            <ac:picMk id="195" creationId="{00000000-0000-0000-0000-000000000000}"/>
          </ac:picMkLst>
        </pc:picChg>
      </pc:sldChg>
      <pc:sldChg chg="modSp mod modNotesTx">
        <pc:chgData name="Moharram, Jehanne" userId="85e21374-e6a7-4794-bfaa-d28b9d520c64" providerId="ADAL" clId="{31E2A5AE-C291-AF4E-8ADB-6CD4F77A597A}" dt="2025-01-16T17:46:13.799" v="61" actId="20577"/>
        <pc:sldMkLst>
          <pc:docMk/>
          <pc:sldMk cId="0" sldId="269"/>
        </pc:sldMkLst>
        <pc:spChg chg="mod">
          <ac:chgData name="Moharram, Jehanne" userId="85e21374-e6a7-4794-bfaa-d28b9d520c64" providerId="ADAL" clId="{31E2A5AE-C291-AF4E-8ADB-6CD4F77A597A}" dt="2025-01-16T17:45:21.610" v="28" actId="20577"/>
          <ac:spMkLst>
            <pc:docMk/>
            <pc:sldMk cId="0" sldId="269"/>
            <ac:spMk id="221" creationId="{00000000-0000-0000-0000-000000000000}"/>
          </ac:spMkLst>
        </pc:spChg>
      </pc:sldChg>
      <pc:sldChg chg="addSp delSp modSp mod modNotes modNotesTx">
        <pc:chgData name="Moharram, Jehanne" userId="85e21374-e6a7-4794-bfaa-d28b9d520c64" providerId="ADAL" clId="{31E2A5AE-C291-AF4E-8ADB-6CD4F77A597A}" dt="2025-01-16T17:47:13.779" v="66"/>
        <pc:sldMkLst>
          <pc:docMk/>
          <pc:sldMk cId="0" sldId="270"/>
        </pc:sldMkLst>
        <pc:spChg chg="add del mod">
          <ac:chgData name="Moharram, Jehanne" userId="85e21374-e6a7-4794-bfaa-d28b9d520c64" providerId="ADAL" clId="{31E2A5AE-C291-AF4E-8ADB-6CD4F77A597A}" dt="2025-01-16T17:47:01.608" v="64"/>
          <ac:spMkLst>
            <pc:docMk/>
            <pc:sldMk cId="0" sldId="270"/>
            <ac:spMk id="2" creationId="{CA784845-DCBD-C51F-1C84-59041CF94DD7}"/>
          </ac:spMkLst>
        </pc:spChg>
      </pc:sldChg>
      <pc:sldChg chg="modSp mod">
        <pc:chgData name="Moharram, Jehanne" userId="85e21374-e6a7-4794-bfaa-d28b9d520c64" providerId="ADAL" clId="{31E2A5AE-C291-AF4E-8ADB-6CD4F77A597A}" dt="2025-01-16T17:50:31.837" v="69" actId="20577"/>
        <pc:sldMkLst>
          <pc:docMk/>
          <pc:sldMk cId="0" sldId="273"/>
        </pc:sldMkLst>
        <pc:spChg chg="mod">
          <ac:chgData name="Moharram, Jehanne" userId="85e21374-e6a7-4794-bfaa-d28b9d520c64" providerId="ADAL" clId="{31E2A5AE-C291-AF4E-8ADB-6CD4F77A597A}" dt="2025-01-16T17:50:31.837" v="69" actId="20577"/>
          <ac:spMkLst>
            <pc:docMk/>
            <pc:sldMk cId="0" sldId="273"/>
            <ac:spMk id="246" creationId="{00000000-0000-0000-0000-000000000000}"/>
          </ac:spMkLst>
        </pc:spChg>
      </pc:sldChg>
      <pc:sldChg chg="modNotesTx">
        <pc:chgData name="Moharram, Jehanne" userId="85e21374-e6a7-4794-bfaa-d28b9d520c64" providerId="ADAL" clId="{31E2A5AE-C291-AF4E-8ADB-6CD4F77A597A}" dt="2025-01-16T17:51:26.079" v="95" actId="20577"/>
        <pc:sldMkLst>
          <pc:docMk/>
          <pc:sldMk cId="0" sldId="274"/>
        </pc:sldMkLst>
      </pc:sldChg>
      <pc:sldChg chg="modSp mod modNotesTx">
        <pc:chgData name="Moharram, Jehanne" userId="85e21374-e6a7-4794-bfaa-d28b9d520c64" providerId="ADAL" clId="{31E2A5AE-C291-AF4E-8ADB-6CD4F77A597A}" dt="2025-01-16T17:51:59.526" v="111"/>
        <pc:sldMkLst>
          <pc:docMk/>
          <pc:sldMk cId="0" sldId="275"/>
        </pc:sldMkLst>
        <pc:spChg chg="mod">
          <ac:chgData name="Moharram, Jehanne" userId="85e21374-e6a7-4794-bfaa-d28b9d520c64" providerId="ADAL" clId="{31E2A5AE-C291-AF4E-8ADB-6CD4F77A597A}" dt="2025-01-16T17:51:47.148" v="109" actId="20577"/>
          <ac:spMkLst>
            <pc:docMk/>
            <pc:sldMk cId="0" sldId="275"/>
            <ac:spMk id="258" creationId="{00000000-0000-0000-0000-000000000000}"/>
          </ac:spMkLst>
        </pc:spChg>
      </pc:sldChg>
      <pc:sldChg chg="modSp mod">
        <pc:chgData name="Moharram, Jehanne" userId="85e21374-e6a7-4794-bfaa-d28b9d520c64" providerId="ADAL" clId="{31E2A5AE-C291-AF4E-8ADB-6CD4F77A597A}" dt="2025-01-16T17:53:08.387" v="113" actId="1076"/>
        <pc:sldMkLst>
          <pc:docMk/>
          <pc:sldMk cId="0" sldId="276"/>
        </pc:sldMkLst>
        <pc:picChg chg="mod">
          <ac:chgData name="Moharram, Jehanne" userId="85e21374-e6a7-4794-bfaa-d28b9d520c64" providerId="ADAL" clId="{31E2A5AE-C291-AF4E-8ADB-6CD4F77A597A}" dt="2025-01-16T17:53:08.387" v="113" actId="1076"/>
          <ac:picMkLst>
            <pc:docMk/>
            <pc:sldMk cId="0" sldId="276"/>
            <ac:picMk id="266" creationId="{00000000-0000-0000-0000-000000000000}"/>
          </ac:picMkLst>
        </pc:picChg>
      </pc:sldChg>
      <pc:sldChg chg="modSp mod modNotesTx">
        <pc:chgData name="Moharram, Jehanne" userId="85e21374-e6a7-4794-bfaa-d28b9d520c64" providerId="ADAL" clId="{31E2A5AE-C291-AF4E-8ADB-6CD4F77A597A}" dt="2025-01-16T17:53:59.991" v="121" actId="20577"/>
        <pc:sldMkLst>
          <pc:docMk/>
          <pc:sldMk cId="0" sldId="277"/>
        </pc:sldMkLst>
        <pc:spChg chg="mod">
          <ac:chgData name="Moharram, Jehanne" userId="85e21374-e6a7-4794-bfaa-d28b9d520c64" providerId="ADAL" clId="{31E2A5AE-C291-AF4E-8ADB-6CD4F77A597A}" dt="2025-01-16T17:53:53.520" v="119" actId="20577"/>
          <ac:spMkLst>
            <pc:docMk/>
            <pc:sldMk cId="0" sldId="277"/>
            <ac:spMk id="271" creationId="{00000000-0000-0000-0000-000000000000}"/>
          </ac:spMkLst>
        </pc:spChg>
      </pc:sldChg>
      <pc:sldChg chg="modSp mod">
        <pc:chgData name="Moharram, Jehanne" userId="85e21374-e6a7-4794-bfaa-d28b9d520c64" providerId="ADAL" clId="{31E2A5AE-C291-AF4E-8ADB-6CD4F77A597A}" dt="2025-01-16T17:55:49.593" v="144" actId="20577"/>
        <pc:sldMkLst>
          <pc:docMk/>
          <pc:sldMk cId="0" sldId="278"/>
        </pc:sldMkLst>
        <pc:spChg chg="mod">
          <ac:chgData name="Moharram, Jehanne" userId="85e21374-e6a7-4794-bfaa-d28b9d520c64" providerId="ADAL" clId="{31E2A5AE-C291-AF4E-8ADB-6CD4F77A597A}" dt="2025-01-16T17:55:49.593" v="144" actId="20577"/>
          <ac:spMkLst>
            <pc:docMk/>
            <pc:sldMk cId="0" sldId="278"/>
            <ac:spMk id="278" creationId="{00000000-0000-0000-0000-000000000000}"/>
          </ac:spMkLst>
        </pc:spChg>
        <pc:graphicFrameChg chg="modGraphic">
          <ac:chgData name="Moharram, Jehanne" userId="85e21374-e6a7-4794-bfaa-d28b9d520c64" providerId="ADAL" clId="{31E2A5AE-C291-AF4E-8ADB-6CD4F77A597A}" dt="2025-01-16T17:55:06.077" v="143" actId="20577"/>
          <ac:graphicFrameMkLst>
            <pc:docMk/>
            <pc:sldMk cId="0" sldId="278"/>
            <ac:graphicFrameMk id="279" creationId="{00000000-0000-0000-0000-000000000000}"/>
          </ac:graphicFrameMkLst>
        </pc:graphicFrameChg>
      </pc:sldChg>
      <pc:sldChg chg="modSp mod modNotesTx">
        <pc:chgData name="Moharram, Jehanne" userId="85e21374-e6a7-4794-bfaa-d28b9d520c64" providerId="ADAL" clId="{31E2A5AE-C291-AF4E-8ADB-6CD4F77A597A}" dt="2025-01-16T18:00:05.737" v="154" actId="20577"/>
        <pc:sldMkLst>
          <pc:docMk/>
          <pc:sldMk cId="0" sldId="279"/>
        </pc:sldMkLst>
        <pc:spChg chg="mod">
          <ac:chgData name="Moharram, Jehanne" userId="85e21374-e6a7-4794-bfaa-d28b9d520c64" providerId="ADAL" clId="{31E2A5AE-C291-AF4E-8ADB-6CD4F77A597A}" dt="2025-01-16T17:59:58.678" v="152" actId="14100"/>
          <ac:spMkLst>
            <pc:docMk/>
            <pc:sldMk cId="0" sldId="279"/>
            <ac:spMk id="285" creationId="{00000000-0000-0000-0000-000000000000}"/>
          </ac:spMkLst>
        </pc:spChg>
      </pc:sldChg>
      <pc:sldChg chg="modSp mod">
        <pc:chgData name="Moharram, Jehanne" userId="85e21374-e6a7-4794-bfaa-d28b9d520c64" providerId="ADAL" clId="{31E2A5AE-C291-AF4E-8ADB-6CD4F77A597A}" dt="2025-01-16T18:00:38" v="162"/>
        <pc:sldMkLst>
          <pc:docMk/>
          <pc:sldMk cId="0" sldId="281"/>
        </pc:sldMkLst>
        <pc:spChg chg="mod">
          <ac:chgData name="Moharram, Jehanne" userId="85e21374-e6a7-4794-bfaa-d28b9d520c64" providerId="ADAL" clId="{31E2A5AE-C291-AF4E-8ADB-6CD4F77A597A}" dt="2025-01-16T18:00:38" v="162"/>
          <ac:spMkLst>
            <pc:docMk/>
            <pc:sldMk cId="0" sldId="281"/>
            <ac:spMk id="29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z6EFS1fu1A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HCUthn8Z_KY" TargetMode="Externa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3lMdHzvGCQ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68iEwYdbh4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nx.org/contents/24nI-KJ8@24.18:D-ygu4Ty@13/Biogeochemical-Cycles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reativecommons.org/licenses/by/4.0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cbc50c85ed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cbc50c85ed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cbc50c85ed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91" name="Google Shape;191;gcbc50c85ed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cbc50c85ed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98" name="Google Shape;198;gcbc50c85ed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cbc50c85ed_0_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205" name="Google Shape;205;gcbc50c85ed_0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cbc50c85ed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212" name="Google Shape;212;gcbc50c85ed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cbc50c85ed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cbc50c85ed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Sister Christian. (2011, November 30). </a:t>
            </a:r>
            <a:r>
              <a:rPr lang="en" i="1" dirty="0">
                <a:solidFill>
                  <a:schemeClr val="dk1"/>
                </a:solidFill>
              </a:rPr>
              <a:t>Massive Oklahoma Sinkhole appears overnight</a:t>
            </a:r>
            <a:r>
              <a:rPr lang="en" dirty="0">
                <a:solidFill>
                  <a:schemeClr val="dk1"/>
                </a:solidFill>
              </a:rPr>
              <a:t> [Video]. YouTube.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https://www.youtube.com/watch?v=Pz6EFS1fu1A</a:t>
            </a:r>
            <a:r>
              <a:rPr lang="en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cbc50c85ed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cbc50c85ed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marR="0" lvl="0" indent="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KOCO TV. (2015, June 05). </a:t>
            </a:r>
            <a:r>
              <a:rPr lang="en-US" i="1" dirty="0"/>
              <a:t>Weatherford building about to be swallowed by sinkhole</a:t>
            </a:r>
            <a:r>
              <a:rPr lang="en-US" dirty="0"/>
              <a:t> [Video]. YouTube. </a:t>
            </a:r>
            <a:r>
              <a:rPr lang="en-US" dirty="0">
                <a:hlinkClick r:id="rId3"/>
              </a:rPr>
              <a:t>https://www.youtube.com/</a:t>
            </a:r>
            <a:r>
              <a:rPr lang="en-US" dirty="0" err="1">
                <a:hlinkClick r:id="rId3"/>
              </a:rPr>
              <a:t>watch</a:t>
            </a:r>
            <a:r>
              <a:rPr lang="en-US" dirty="0" err="1">
                <a:hlinkClick r:id="rId4"/>
              </a:rPr>
              <a:t>?v</a:t>
            </a:r>
            <a:r>
              <a:rPr lang="en-US" dirty="0">
                <a:hlinkClick r:id="rId4"/>
              </a:rPr>
              <a:t>=HCUthn8Z_KY</a:t>
            </a:r>
            <a:endParaRPr lang="en-US" dirty="0"/>
          </a:p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cbc50c85ed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gcbc50c85ed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205462c3c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3205462c3c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cf301baf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gcf301baf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cbc50c85ed_0_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cbc50c85ed_0_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err="1">
                <a:solidFill>
                  <a:schemeClr val="dk1"/>
                </a:solidFill>
              </a:rPr>
              <a:t>ParrMr</a:t>
            </a:r>
            <a:r>
              <a:rPr lang="en" dirty="0">
                <a:solidFill>
                  <a:schemeClr val="dk1"/>
                </a:solidFill>
              </a:rPr>
              <a:t>. (2011, April 03). </a:t>
            </a:r>
            <a:r>
              <a:rPr lang="en" i="1" dirty="0">
                <a:solidFill>
                  <a:schemeClr val="dk1"/>
                </a:solidFill>
              </a:rPr>
              <a:t>Rock cycle song</a:t>
            </a:r>
            <a:r>
              <a:rPr lang="en" dirty="0">
                <a:solidFill>
                  <a:schemeClr val="dk1"/>
                </a:solidFill>
              </a:rPr>
              <a:t> [Video]. YouTube.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https://www.youtube.com/watch?v=53lMdHzvGCQ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bc50c85ed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cbc50c85ed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cbc50c85ed_0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cbc50c85ed_0_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marR="0" lvl="0" indent="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Emily B. (2012, October 29). </a:t>
            </a:r>
            <a:r>
              <a:rPr lang="en-US" i="1" dirty="0"/>
              <a:t>WE WILL ROCK YOU! (The rock cycle)</a:t>
            </a:r>
            <a:r>
              <a:rPr lang="en-US" dirty="0"/>
              <a:t> [Video]. YouTube. </a:t>
            </a:r>
            <a:r>
              <a:rPr lang="en-US" dirty="0">
                <a:hlinkClick r:id="rId3"/>
              </a:rPr>
              <a:t>https://www.youtube.com/watch?v=r68iEwYdbh4</a:t>
            </a:r>
            <a:endParaRPr lang="en-US" dirty="0"/>
          </a:p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cbc50c85ed_0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cbc50c85ed_0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solidFill>
                  <a:schemeClr val="dk1"/>
                </a:solidFill>
                <a:highlight>
                  <a:srgbClr val="FFFFFF"/>
                </a:highlight>
              </a:rPr>
              <a:t>Image credit: </a:t>
            </a:r>
            <a:r>
              <a:rPr lang="en" sz="1050" i="1" u="sng" dirty="0">
                <a:solidFill>
                  <a:srgbClr val="005987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Biogeochemical cycles: Figure 1</a:t>
            </a:r>
            <a:r>
              <a:rPr lang="en" sz="1050" dirty="0">
                <a:solidFill>
                  <a:schemeClr val="dk1"/>
                </a:solidFill>
                <a:highlight>
                  <a:srgbClr val="FFFFFF"/>
                </a:highlight>
              </a:rPr>
              <a:t> by Eva Horne and Robert A. Bear; source article is </a:t>
            </a:r>
            <a:r>
              <a:rPr lang="en" sz="1050" u="sng" dirty="0">
                <a:solidFill>
                  <a:srgbClr val="005987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205462c3c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3205462c3c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205462c3c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3205462c3c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cbc50c85ed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cbc50c85ed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cbc50c85ed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cbc50c85ed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205462c3ce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3205462c3ce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bc50c85ed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4" name="Google Shape;144;gcbc50c85ed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bc50c85ed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cbc50c85ed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cbc50c85ed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56" name="Google Shape;156;gcbc50c85ed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cbc50c85ed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63" name="Google Shape;163;gcbc50c85ed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cbc50c85ed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70" name="Google Shape;170;gcbc50c85ed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cbc50c85ed_0_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77" name="Google Shape;177;gcbc50c85ed_0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cbc50c85ed_0_3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84" name="Google Shape;184;gcbc50c85ed_0_3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8" name="Google Shape;68;p1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75" name="Google Shape;75;p1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9" name="Google Shape;7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1" name="Google Shape;9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2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3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 rtl="0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5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2" name="Google Shape;122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z6EFS1fu1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7.jpg"/><Relationship Id="rId4" Type="http://schemas.openxmlformats.org/officeDocument/2006/relationships/hyperlink" Target="http://www.youtube.com/watch?v=Pz6EFS1fu1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Uthn8Z_K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8.jpg"/><Relationship Id="rId4" Type="http://schemas.openxmlformats.org/officeDocument/2006/relationships/hyperlink" Target="http://www.youtube.com/watch?v=HCUthn8Z_KY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3lMdHzvGCQ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Relationship Id="rId5" Type="http://schemas.openxmlformats.org/officeDocument/2006/relationships/hyperlink" Target="https://www.youtube.com/watch?v=53lMdHzvGCQ" TargetMode="Externa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68iEwYdbh4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1.jpg"/><Relationship Id="rId4" Type="http://schemas.openxmlformats.org/officeDocument/2006/relationships/hyperlink" Target="http://www.youtube.com/watch?v=r68iEwYdbh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94" name="Google Shape;194;p4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It’s hard to tell how rocks originated.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95" name="Google Shape;195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201" name="Google Shape;201;p4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Rocks and minerals are the same thing.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202" name="Google Shape;202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208" name="Google Shape;208;p4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Humans are the cause of rock formations.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209" name="Google Shape;20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215" name="Google Shape;215;p4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Minerals are not important to my life.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216" name="Google Shape;21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u="sng" dirty="0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Massive Oklahoma Sinkhole appears overnight</a:t>
            </a:r>
            <a:endParaRPr sz="3300" dirty="0">
              <a:solidFill>
                <a:srgbClr val="4A86E8"/>
              </a:solidFill>
            </a:endParaRPr>
          </a:p>
        </p:txBody>
      </p:sp>
      <p:pic>
        <p:nvPicPr>
          <p:cNvPr id="222" name="Google Shape;222;p47" descr="Massive Oklahoma sinkhole appears overnight.  Could earthquakes have something to do with it?" title="Massive Oklahoma Sinkhole appears overnight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25425" y="1969350"/>
            <a:ext cx="4374925" cy="246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Weatherford building about to be swallowed by sinkhole</a:t>
            </a:r>
            <a:endParaRPr sz="2800">
              <a:solidFill>
                <a:srgbClr val="4A86E8"/>
              </a:solidFill>
            </a:endParaRPr>
          </a:p>
        </p:txBody>
      </p:sp>
      <p:pic>
        <p:nvPicPr>
          <p:cNvPr id="228" name="Google Shape;228;p48" descr="Weatherford police are trying to keep people away from the sinkhole. Subscribe to KOCO on YouTube now for more:  http://bit.ly/1lGfjIl &#10;&#10; Get more Oklahoma City news: http://koco.com &#10; Like us:http://facebook.com/koco5 &#10; Follow us: http://twitter.com/koconews &#10; Google+: https://plus.google.com/+KOCO/posts" title="Weatherford building about to be swallowed by sinkhole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61150" y="1816576"/>
            <a:ext cx="4421700" cy="248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18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Today we are going to explore what happens to rocks under different types of stressors. In a group of three, each member will perform one of the three following stressors:</a:t>
            </a:r>
            <a:endParaRPr sz="270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/>
              <a:t>Tensional stress</a:t>
            </a:r>
            <a:endParaRPr sz="270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/>
              <a:t>Compressional stress</a:t>
            </a:r>
            <a:endParaRPr sz="270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/>
              <a:t>Shear stress</a:t>
            </a:r>
            <a:endParaRPr sz="1100" i="1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  <p:sp>
        <p:nvSpPr>
          <p:cNvPr id="234" name="Google Shape;234;p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You’re Stressing Me Out Lab</a:t>
            </a:r>
            <a:endParaRPr/>
          </a:p>
        </p:txBody>
      </p:sp>
      <p:pic>
        <p:nvPicPr>
          <p:cNvPr id="235" name="Google Shape;235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7900" y="1317047"/>
            <a:ext cx="3263700" cy="2578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Take a few minutes to read the </a:t>
            </a:r>
            <a:r>
              <a:rPr lang="en" i="1"/>
              <a:t>Minerals, Rocks, and the Rock Cycle</a:t>
            </a:r>
            <a:r>
              <a:rPr lang="en"/>
              <a:t> article.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As you read, highlight any information about the rock cycle you deem important.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You will use the information you gather in the next activity.</a:t>
            </a:r>
            <a:endParaRPr/>
          </a:p>
        </p:txBody>
      </p:sp>
      <p:sp>
        <p:nvSpPr>
          <p:cNvPr id="241" name="Google Shape;241;p5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Rock Cycle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1"/>
          <p:cNvSpPr txBox="1">
            <a:spLocks noGrp="1"/>
          </p:cNvSpPr>
          <p:nvPr>
            <p:ph type="body" idx="4294967295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After you’ve read your article, connect with your group to complete the following: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Choose a rock </a:t>
            </a:r>
            <a:r>
              <a:rPr lang="en" i="1" dirty="0"/>
              <a:t>(igneous, sedimentary, or metamorphic)</a:t>
            </a:r>
            <a:r>
              <a:rPr lang="en" dirty="0"/>
              <a:t> to: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Write a short description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" dirty="0"/>
              <a:t>Draw an illustration of that rock going through the rock cycle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Each student in your group is responsible for illustrating one of the phases, with a short description of what is occurring at that stage of the rock cycle.</a:t>
            </a:r>
            <a:endParaRPr dirty="0"/>
          </a:p>
        </p:txBody>
      </p:sp>
      <p:sp>
        <p:nvSpPr>
          <p:cNvPr id="247" name="Google Shape;247;p51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The Rock Cycle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52" descr="Rock Cycle Song. Here is a video I created for my 6th grade science students﻿ to help them study.I hope you enjoy. Well rocks have a road that they travel on &#10;There's one day here and the next day gone &#10;Sometimes they bend, sometimes they melt &#10;Sometimes they break from water and wind &#10; &#10;There's a world inside the Earth's surface &#10;Where rock changes to Igneous &#10;For these rocks, intrusive magma forms &#10;And lava makes extrusive ores &#10; &#10;If cooling hesitates &#10;Large Crystals form in place &#10;Cools quickly, Glassy, that's the way &#10; &#10;Cycle of Pathways I wanna ride the &#10;Rock Cycle &#10;Heat, Pressure, and Melting, and Erosion &#10;Rock Cycle &#10; &#10;Erosion breaks rock from the ground &#10;In deposition they settle down &#10;Presses now, Compaction then &#10;Cementation glues Minerals in &#10;From Living things, Pebbles, and Sand &#10;Sedimentary Rocks are really grand &#10; &#10;Plates push Rock down and back up again &#10;Heat and Pressure makes Metamorphic &#10;There's no Rock it can't mold &#10;Changing types this I know &#10;Foliated the lines are in &#10;Looks like they were flattened &#10; &#10;Cycle of Pathways I wanna ride the  &#10;Rock Cycle &#10;Heat, Pressure, and Melting, and Erosion &#10;Rock Cycle &#10; &#10;Gimme, Gimme, Gimme, Gimme, Yeah &#10; &#10; &#10;Cycle of Pathways, I wanna ride the  &#10;Rock Cycle &#10;Heat, Pressure, and Melting, and Erosion &#10;Rock Cycle &#10; &#10;They are made up of different minerals (different minerals) &#10;Natural Crystal structures &#10;Solid but they are not alive &#10; &#10;Ooooooo...Yeah! &#10; &#10;Metamorphic Rocks will bend and fold &#10;Igneous comes from hot not cold &#10;Sedimentary layers in &#10;Rocks are the survivors &#10; &#10;Cycle of Pathways I wanna ride the  &#10;Rock Cycle &#10;Heat, Pressure, and Melting, and Erosion &#10;Rock Cycle &#10; &#10;Cycle of Pathways I wanna ride the  &#10;Rock Cycle &#10;Heat, Pressure, and Melting, and Erosion &#10;Rock Cycle &#10; &#10;Cycle of Pathways I wanna ride the  &#10;Rock Cycle &#10;Heat, Pressure, and Melting, and Erosion &#10;Rock Cycle" title="Rock Cycle So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46075" y="1911600"/>
            <a:ext cx="4251850" cy="239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5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4A86E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Rock Cycle Song</a:t>
            </a:r>
            <a:endParaRPr>
              <a:solidFill>
                <a:srgbClr val="4A86E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Let It Sink In!</a:t>
            </a:r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Earth’s Systems</a:t>
            </a:r>
            <a:endParaRPr/>
          </a:p>
        </p:txBody>
      </p:sp>
      <p:pic>
        <p:nvPicPr>
          <p:cNvPr id="141" name="Google Shape;14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3000" y="1304288"/>
            <a:ext cx="2534925" cy="253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5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 WILL ROCK YOU!</a:t>
            </a:r>
            <a:endParaRPr dirty="0">
              <a:solidFill>
                <a:srgbClr val="4A86E8"/>
              </a:solidFill>
            </a:endParaRPr>
          </a:p>
        </p:txBody>
      </p:sp>
      <p:pic>
        <p:nvPicPr>
          <p:cNvPr id="259" name="Google Shape;259;p53" descr="A music video prepared by B.Ed. students!" title="WE WILL ROCK YOU! (The Rock Cycle)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70825" y="1735002"/>
            <a:ext cx="4911075" cy="276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Biogeochemical Cycles</a:t>
            </a:r>
            <a:endParaRPr/>
          </a:p>
        </p:txBody>
      </p:sp>
      <p:sp>
        <p:nvSpPr>
          <p:cNvPr id="265" name="Google Shape;265;p5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With your Group: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Research facts about </a:t>
            </a:r>
            <a:r>
              <a:rPr lang="en" b="1" i="1" u="sng" dirty="0"/>
              <a:t>at least three (3)</a:t>
            </a:r>
            <a:r>
              <a:rPr lang="en" dirty="0"/>
              <a:t> different stages of a given cycle </a:t>
            </a:r>
            <a:r>
              <a:rPr lang="en" i="1" dirty="0"/>
              <a:t>(water, carbon, nitrogen) </a:t>
            </a:r>
            <a:r>
              <a:rPr lang="en" dirty="0"/>
              <a:t>and what drives the movement of the element to each part of the cycle.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Be prepared to draw your cycle.</a:t>
            </a:r>
            <a:endParaRPr dirty="0"/>
          </a:p>
        </p:txBody>
      </p:sp>
      <p:pic>
        <p:nvPicPr>
          <p:cNvPr id="266" name="Google Shape;266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1137" y="169317"/>
            <a:ext cx="1601850" cy="160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3850" algn="l" rtl="0">
              <a:spcBef>
                <a:spcPts val="52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With your group, sort your cards into categories. 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Use the QR codes for each career to gather information as you sort.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Each career should have:</a:t>
            </a:r>
            <a:endParaRPr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dirty="0"/>
              <a:t>Career title</a:t>
            </a:r>
            <a:endParaRPr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dirty="0"/>
              <a:t>Required education level</a:t>
            </a:r>
            <a:endParaRPr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dirty="0"/>
              <a:t>Years of education needed</a:t>
            </a:r>
            <a:endParaRPr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dirty="0"/>
              <a:t>Salary range</a:t>
            </a:r>
            <a:endParaRPr dirty="0"/>
          </a:p>
        </p:txBody>
      </p:sp>
      <p:sp>
        <p:nvSpPr>
          <p:cNvPr id="272" name="Google Shape;272;p5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Careers in the Rock Cycle Field</a:t>
            </a:r>
            <a:endParaRPr/>
          </a:p>
        </p:txBody>
      </p:sp>
      <p:pic>
        <p:nvPicPr>
          <p:cNvPr id="273" name="Google Shape;273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321613"/>
            <a:ext cx="14478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56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Careers Card Sort Solutions</a:t>
            </a:r>
            <a:endParaRPr dirty="0"/>
          </a:p>
        </p:txBody>
      </p:sp>
      <p:graphicFrame>
        <p:nvGraphicFramePr>
          <p:cNvPr id="279" name="Google Shape;279;p56"/>
          <p:cNvGraphicFramePr/>
          <p:nvPr>
            <p:extLst>
              <p:ext uri="{D42A27DB-BD31-4B8C-83A1-F6EECF244321}">
                <p14:modId xmlns:p14="http://schemas.microsoft.com/office/powerpoint/2010/main" val="86953027"/>
              </p:ext>
            </p:extLst>
          </p:nvPr>
        </p:nvGraphicFramePr>
        <p:xfrm>
          <a:off x="952500" y="1428750"/>
          <a:ext cx="7239000" cy="2880270"/>
        </p:xfrm>
        <a:graphic>
          <a:graphicData uri="http://schemas.openxmlformats.org/drawingml/2006/table">
            <a:tbl>
              <a:tblPr>
                <a:noFill/>
                <a:tableStyleId>{1302465F-9793-4705-8088-E6782C87DFA8}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Career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Degree/Certification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Time Required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</a:rPr>
                        <a:t>Salary</a:t>
                      </a:r>
                      <a:endParaRPr sz="1300" b="1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Chief Sustainability Officer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Doctorate Degree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8+ years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/>
                        <a:t>$80,980–$239,200+</a:t>
                      </a: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Geologist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Master’s Degree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6 years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/>
                        <a:t>$52,500–$172,600</a:t>
                      </a: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Emergency Management Director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Bachelor’s Degree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4 years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/>
                        <a:t>$50,340–$151,560</a:t>
                      </a: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Sculptor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Associate Degree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2 years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/>
                        <a:t>$28,390–$135,420</a:t>
                      </a: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Stone Mason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Technical/Vocational School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/>
                        <a:t>1–2 Years</a:t>
                      </a:r>
                      <a:endParaRPr sz="13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/>
                        <a:t>$36,530–$80,850</a:t>
                      </a:r>
                      <a:endParaRPr sz="13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Gallery Walk</a:t>
            </a:r>
            <a:endParaRPr/>
          </a:p>
        </p:txBody>
      </p:sp>
      <p:sp>
        <p:nvSpPr>
          <p:cNvPr id="285" name="Google Shape;285;p57"/>
          <p:cNvSpPr txBox="1">
            <a:spLocks noGrp="1"/>
          </p:cNvSpPr>
          <p:nvPr>
            <p:ph type="body" idx="1"/>
          </p:nvPr>
        </p:nvSpPr>
        <p:spPr>
          <a:xfrm>
            <a:off x="457200" y="1164650"/>
            <a:ext cx="5398200" cy="3748994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Walk around, view the cycles that were researched and drawn by your classmates, and collect data on your Biogeochemical Cycles handout while keeping the essential question in mind: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How do Earth’s materials cycle through living and nonliving components?</a:t>
            </a:r>
            <a:endParaRPr i="1" dirty="0"/>
          </a:p>
        </p:txBody>
      </p:sp>
      <p:pic>
        <p:nvPicPr>
          <p:cNvPr id="286" name="Google Shape;286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2649" y="1841864"/>
            <a:ext cx="3000275" cy="145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292" name="Google Shape;292;p58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"/>
              <a:t>How do Earth’s materials cycle through living and nonliving components?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3850" algn="l" rtl="0">
              <a:spcBef>
                <a:spcPts val="52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Choose the </a:t>
            </a:r>
            <a:r>
              <a:rPr lang="en"/>
              <a:t>career that interests you most from </a:t>
            </a:r>
            <a:r>
              <a:rPr lang="en" dirty="0"/>
              <a:t>the choices on </a:t>
            </a:r>
            <a:r>
              <a:rPr lang="en"/>
              <a:t>your handout.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Once you have chosen a career option, answer the questions on your handout.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dirty="0"/>
              <a:t>Use the QR codes from the Card Sort to help you research your answers.</a:t>
            </a:r>
            <a:endParaRPr dirty="0"/>
          </a:p>
        </p:txBody>
      </p:sp>
      <p:sp>
        <p:nvSpPr>
          <p:cNvPr id="298" name="Google Shape;298;p5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Career Reflection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47" name="Google Shape;147;p36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How do Earth’s materials cycle through living and nonliving components?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7"/>
          <p:cNvSpPr txBox="1">
            <a:spLocks noGrp="1"/>
          </p:cNvSpPr>
          <p:nvPr>
            <p:ph type="title"/>
          </p:nvPr>
        </p:nvSpPr>
        <p:spPr>
          <a:xfrm>
            <a:off x="530352" y="6827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153" name="Google Shape;153;p37"/>
          <p:cNvSpPr txBox="1">
            <a:spLocks noGrp="1"/>
          </p:cNvSpPr>
          <p:nvPr>
            <p:ph type="body" idx="1"/>
          </p:nvPr>
        </p:nvSpPr>
        <p:spPr>
          <a:xfrm>
            <a:off x="530350" y="1723704"/>
            <a:ext cx="7772400" cy="32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Explore the different stressors that affect rock formation.</a:t>
            </a:r>
            <a:endParaRPr dirty="0"/>
          </a:p>
          <a:p>
            <a:pPr>
              <a:spcBef>
                <a:spcPts val="0"/>
              </a:spcBef>
            </a:pPr>
            <a:r>
              <a:rPr lang="en" dirty="0"/>
              <a:t>Construct models that illustrate the cycling of materials in Earth’s system.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59" name="Google Shape;159;p3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Read each statement carefully and decide whether it is one of the following:</a:t>
            </a:r>
            <a:endParaRPr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Char char="●"/>
            </a:pPr>
            <a:r>
              <a:rPr lang="en"/>
              <a:t>Always True</a:t>
            </a:r>
            <a:endParaRPr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Char char="●"/>
            </a:pPr>
            <a:r>
              <a:rPr lang="en"/>
              <a:t>Sometimes True</a:t>
            </a:r>
            <a:endParaRPr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Char char="●"/>
            </a:pPr>
            <a:r>
              <a:rPr lang="en"/>
              <a:t>Never True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Be prepared to discuss your reasons for your response.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60" name="Google Shape;16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66" name="Google Shape;166;p3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rocks are hard.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67" name="Google Shape;16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73" name="Google Shape;173;p4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Rocks have the ability to change form.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74" name="Google Shape;17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80" name="Google Shape;180;p41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Rocks make up the entire earth.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81" name="Google Shape;18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Always, Sometimes, Never True</a:t>
            </a:r>
            <a:endParaRPr/>
          </a:p>
        </p:txBody>
      </p:sp>
      <p:sp>
        <p:nvSpPr>
          <p:cNvPr id="187" name="Google Shape;187;p4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rocks are the same.</a:t>
            </a:r>
            <a:endParaRPr/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88" name="Google Shape;18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205734"/>
            <a:ext cx="3361499" cy="1819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1128</Words>
  <Application>Microsoft Macintosh PowerPoint</Application>
  <PresentationFormat>On-screen Show (16:9)</PresentationFormat>
  <Paragraphs>110</Paragraphs>
  <Slides>26</Slides>
  <Notes>26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Noto Sans Symbols</vt:lpstr>
      <vt:lpstr>Simple Light</vt:lpstr>
      <vt:lpstr>LEARN theme</vt:lpstr>
      <vt:lpstr>LEARN theme</vt:lpstr>
      <vt:lpstr>PowerPoint Presentation</vt:lpstr>
      <vt:lpstr>Let It Sink In!</vt:lpstr>
      <vt:lpstr>Essential Question</vt:lpstr>
      <vt:lpstr>Learning Objectives</vt:lpstr>
      <vt:lpstr>Always, Sometimes, Never True</vt:lpstr>
      <vt:lpstr>Always, Sometimes, Never True</vt:lpstr>
      <vt:lpstr>Always, Sometimes, Never True</vt:lpstr>
      <vt:lpstr>Always, Sometimes, Never True</vt:lpstr>
      <vt:lpstr>Always, Sometimes, Never True</vt:lpstr>
      <vt:lpstr>Always, Sometimes, Never True</vt:lpstr>
      <vt:lpstr>Always, Sometimes, Never True</vt:lpstr>
      <vt:lpstr>Always, Sometimes, Never True</vt:lpstr>
      <vt:lpstr>Always, Sometimes, Never True</vt:lpstr>
      <vt:lpstr>Massive Oklahoma Sinkhole appears overnight</vt:lpstr>
      <vt:lpstr>Weatherford building about to be swallowed by sinkhole</vt:lpstr>
      <vt:lpstr>You’re Stressing Me Out Lab</vt:lpstr>
      <vt:lpstr>The Rock Cycle</vt:lpstr>
      <vt:lpstr>The Rock Cycle</vt:lpstr>
      <vt:lpstr>Rock Cycle Song</vt:lpstr>
      <vt:lpstr>WE WILL ROCK YOU!</vt:lpstr>
      <vt:lpstr>Biogeochemical Cycles</vt:lpstr>
      <vt:lpstr>Careers in the Rock Cycle Field</vt:lpstr>
      <vt:lpstr>Careers Card Sort Solutions</vt:lpstr>
      <vt:lpstr>Gallery Walk</vt:lpstr>
      <vt:lpstr>Essential Question</vt:lpstr>
      <vt:lpstr>Career 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It Sink In</dc:title>
  <dc:subject/>
  <dc:creator>k20 Center</dc:creator>
  <cp:keywords/>
  <dc:description/>
  <cp:lastModifiedBy>Moharram, Jehanne</cp:lastModifiedBy>
  <cp:revision>1</cp:revision>
  <dcterms:modified xsi:type="dcterms:W3CDTF">2025-01-16T18:24:22Z</dcterms:modified>
  <cp:category/>
</cp:coreProperties>
</file>