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4"/>
  </p:notesMasterIdLst>
  <p:sldIdLst>
    <p:sldId id="256" r:id="rId2"/>
    <p:sldId id="257" r:id="rId3"/>
    <p:sldId id="258" r:id="rId4"/>
    <p:sldId id="259" r:id="rId5"/>
    <p:sldId id="267" r:id="rId6"/>
    <p:sldId id="261" r:id="rId7"/>
    <p:sldId id="276" r:id="rId8"/>
    <p:sldId id="277" r:id="rId9"/>
    <p:sldId id="265" r:id="rId10"/>
    <p:sldId id="278" r:id="rId11"/>
    <p:sldId id="279" r:id="rId12"/>
    <p:sldId id="280"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636277-4318-4FE0-80CD-5D45CCF52A4F}">
  <a:tblStyle styleId="{99636277-4318-4FE0-80CD-5D45CCF52A4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2" d="100"/>
          <a:sy n="192" d="100"/>
        </p:scale>
        <p:origin x="828"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JLhbTGzE6M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7836a1c37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7836a1c37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1" name="Google Shape;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AIANational. (2014, December 12). Celebrating Architecture: Look Up [Video]. YouTube.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https://www.youtube.com/watch?v=JLhbTGzE6MA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9" name="Google Shape;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9140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Classical Music by BBC Music Magazine. (2020, November 22). Westminster Abbey [Image]. Immediate Media Company. https://www.classical-music.com/features/articles/the-best-cathedral-and-abbey-choirs-across-the-uk/</a:t>
            </a:r>
          </a:p>
          <a:p>
            <a:pPr marL="0" lvl="0" indent="0" algn="l" rtl="0">
              <a:spcBef>
                <a:spcPts val="0"/>
              </a:spcBef>
              <a:spcAft>
                <a:spcPts val="0"/>
              </a:spcAft>
              <a:buNone/>
            </a:pPr>
            <a:endParaRPr dirty="0"/>
          </a:p>
        </p:txBody>
      </p:sp>
      <p:sp>
        <p:nvSpPr>
          <p:cNvPr id="69" name="Google Shape;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K20 Center. (n.d.). Honeycomb Harvest. Strategies. https://learn.k20center.ou.edu/strategy/61</a:t>
            </a:r>
          </a:p>
        </p:txBody>
      </p:sp>
    </p:spTree>
    <p:extLst>
      <p:ext uri="{BB962C8B-B14F-4D97-AF65-F5344CB8AC3E}">
        <p14:creationId xmlns:p14="http://schemas.microsoft.com/office/powerpoint/2010/main" val="19593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Steel, L. (2016, January 19). Can I still do neat? Part 1 [Image]. Liz Steel. https://www.lizsteel.com/can-i-still-do-neat-part-1/</a:t>
            </a:r>
          </a:p>
          <a:p>
            <a:pPr marL="158750" indent="0">
              <a:buNone/>
            </a:pPr>
            <a:endParaRPr lang="en-US" dirty="0"/>
          </a:p>
        </p:txBody>
      </p:sp>
    </p:spTree>
    <p:extLst>
      <p:ext uri="{BB962C8B-B14F-4D97-AF65-F5344CB8AC3E}">
        <p14:creationId xmlns:p14="http://schemas.microsoft.com/office/powerpoint/2010/main" val="247226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blipFill>
          <a:blip r:embed="rId2">
            <a:alphaModFix/>
          </a:blip>
          <a:stretch>
            <a:fillRect/>
          </a:stretch>
        </a:blipFill>
        <a:effectLst/>
      </p:bgPr>
    </p:bg>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1">
  <p:cSld name="SECTION_HEADER_1">
    <p:bg>
      <p:bgPr>
        <a:blipFill>
          <a:blip r:embed="rId2">
            <a:alphaModFix/>
          </a:blip>
          <a:stretch>
            <a:fillRect/>
          </a:stretch>
        </a:blipFill>
        <a:effectLst/>
      </p:bgPr>
    </p:bg>
    <p:spTree>
      <p:nvGrpSpPr>
        <p:cNvPr id="1" name="Shape 7"/>
        <p:cNvGrpSpPr/>
        <p:nvPr/>
      </p:nvGrpSpPr>
      <p:grpSpPr>
        <a:xfrm>
          <a:off x="0" y="0"/>
          <a:ext cx="0" cy="0"/>
          <a:chOff x="0" y="0"/>
          <a:chExt cx="0" cy="0"/>
        </a:xfrm>
      </p:grpSpPr>
      <p:pic>
        <p:nvPicPr>
          <p:cNvPr id="8" name="Google Shape;8;p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9" name="Google Shape;9;p3"/>
          <p:cNvSpPr txBox="1">
            <a:spLocks noGrp="1"/>
          </p:cNvSpPr>
          <p:nvPr>
            <p:ph type="subTitle" idx="1"/>
          </p:nvPr>
        </p:nvSpPr>
        <p:spPr>
          <a:xfrm>
            <a:off x="3843644" y="3220225"/>
            <a:ext cx="4902000" cy="792600"/>
          </a:xfrm>
          <a:prstGeom prst="rect">
            <a:avLst/>
          </a:prstGeom>
          <a:noFill/>
          <a:ln>
            <a:noFill/>
          </a:ln>
        </p:spPr>
        <p:txBody>
          <a:bodyPr spcFirstLastPara="1" wrap="square" lIns="91425" tIns="91425" rIns="91425" bIns="91425" anchor="t" anchorCtr="0">
            <a:normAutofit/>
          </a:bodyPr>
          <a:lstStyle>
            <a:lvl1pPr marR="0" lvl="0" algn="l">
              <a:lnSpc>
                <a:spcPct val="115000"/>
              </a:lnSpc>
              <a:spcBef>
                <a:spcPts val="0"/>
              </a:spcBef>
              <a:spcAft>
                <a:spcPts val="0"/>
              </a:spcAft>
              <a:buClr>
                <a:schemeClr val="lt1"/>
              </a:buClr>
              <a:buSzPts val="2600"/>
              <a:buFont typeface="Calibri"/>
              <a:buNone/>
              <a:defRPr sz="2600" b="0" i="0" u="none" strike="noStrike" cap="none">
                <a:solidFill>
                  <a:schemeClr val="lt1"/>
                </a:solidFill>
                <a:latin typeface="Calibri"/>
                <a:ea typeface="Calibri"/>
                <a:cs typeface="Calibri"/>
                <a:sym typeface="Calibri"/>
              </a:defRPr>
            </a:lvl1pPr>
            <a:lvl2pPr marR="0" lvl="1"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
        <p:nvSpPr>
          <p:cNvPr id="10" name="Google Shape;10;p3"/>
          <p:cNvSpPr txBox="1">
            <a:spLocks noGrp="1"/>
          </p:cNvSpPr>
          <p:nvPr>
            <p:ph type="ctrTitle"/>
          </p:nvPr>
        </p:nvSpPr>
        <p:spPr>
          <a:xfrm>
            <a:off x="3843451" y="1130675"/>
            <a:ext cx="4902000" cy="2052600"/>
          </a:xfrm>
          <a:prstGeom prst="rect">
            <a:avLst/>
          </a:prstGeom>
          <a:noFill/>
          <a:ln>
            <a:noFill/>
          </a:ln>
        </p:spPr>
        <p:txBody>
          <a:bodyPr spcFirstLastPara="1" wrap="square" lIns="91425" tIns="91425" rIns="91425" bIns="91425" anchor="b" anchorCtr="0">
            <a:norm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p:cSld name="Objective">
    <p:bg>
      <p:bgPr>
        <a:blipFill>
          <a:blip r:embed="rId2">
            <a:alphaModFix/>
          </a:blip>
          <a:stretch>
            <a:fillRect/>
          </a:stretch>
        </a:blipFill>
        <a:effectLst/>
      </p:bgPr>
    </p:bg>
    <p:spTree>
      <p:nvGrpSpPr>
        <p:cNvPr id="1" name="Shape 11"/>
        <p:cNvGrpSpPr/>
        <p:nvPr/>
      </p:nvGrpSpPr>
      <p:grpSpPr>
        <a:xfrm>
          <a:off x="0" y="0"/>
          <a:ext cx="0" cy="0"/>
          <a:chOff x="0" y="0"/>
          <a:chExt cx="0" cy="0"/>
        </a:xfrm>
      </p:grpSpPr>
      <p:pic>
        <p:nvPicPr>
          <p:cNvPr id="12" name="Google Shape;12;p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13" name="Google Shape;13;p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15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4" name="Google Shape;14;p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Objective">
  <p:cSld name="Essential Question">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5"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17" name="Google Shape;17;p5"/>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5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8" name="Google Shape;18;p5"/>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50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Layout">
  <p:cSld name="Content - 1 Column">
    <p:bg>
      <p:bgPr>
        <a:solidFill>
          <a:schemeClr val="lt1"/>
        </a:solidFill>
        <a:effectLst/>
      </p:bgPr>
    </p:bg>
    <p:spTree>
      <p:nvGrpSpPr>
        <p:cNvPr id="1" name="Shape 23"/>
        <p:cNvGrpSpPr/>
        <p:nvPr/>
      </p:nvGrpSpPr>
      <p:grpSpPr>
        <a:xfrm>
          <a:off x="0" y="0"/>
          <a:ext cx="0" cy="0"/>
          <a:chOff x="0" y="0"/>
          <a:chExt cx="0" cy="0"/>
        </a:xfrm>
      </p:grpSpPr>
      <p:pic>
        <p:nvPicPr>
          <p:cNvPr id="24" name="Google Shape;24;p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5" name="Google Shape;25;p7"/>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6" name="Google Shape;26;p7"/>
          <p:cNvSpPr txBox="1">
            <a:spLocks noGrp="1"/>
          </p:cNvSpPr>
          <p:nvPr>
            <p:ph type="body" idx="1"/>
          </p:nvPr>
        </p:nvSpPr>
        <p:spPr>
          <a:xfrm>
            <a:off x="456300" y="1263111"/>
            <a:ext cx="8225400" cy="1968286"/>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35"/>
        <p:cNvGrpSpPr/>
        <p:nvPr/>
      </p:nvGrpSpPr>
      <p:grpSpPr>
        <a:xfrm>
          <a:off x="0" y="0"/>
          <a:ext cx="0" cy="0"/>
          <a:chOff x="0" y="0"/>
          <a:chExt cx="0" cy="0"/>
        </a:xfrm>
      </p:grpSpPr>
      <p:pic>
        <p:nvPicPr>
          <p:cNvPr id="36" name="Google Shape;36;p10"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7" name="Google Shape;37;p10"/>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ideo" Target="https://www.youtube.com/embed/JLhbTGzE6MA?feature=oembed" TargetMode="External"/><Relationship Id="rId5" Type="http://schemas.openxmlformats.org/officeDocument/2006/relationships/hyperlink" Target="https://www.youtube.com/watch?v=JLhbTGzE6MA"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26CC56-3D4B-05F0-547D-CBEE65F1BF34}"/>
              </a:ext>
            </a:extLst>
          </p:cNvPr>
          <p:cNvSpPr>
            <a:spLocks noGrp="1"/>
          </p:cNvSpPr>
          <p:nvPr>
            <p:ph type="body" idx="1"/>
          </p:nvPr>
        </p:nvSpPr>
        <p:spPr>
          <a:xfrm>
            <a:off x="456300" y="1263111"/>
            <a:ext cx="8225400" cy="3559962"/>
          </a:xfrm>
        </p:spPr>
        <p:txBody>
          <a:bodyPr/>
          <a:lstStyle/>
          <a:p>
            <a:r>
              <a:rPr lang="en-US" dirty="0"/>
              <a:t>Where would you want to leave your mark?</a:t>
            </a:r>
          </a:p>
          <a:p>
            <a:r>
              <a:rPr lang="en-US" dirty="0"/>
              <a:t>Criteria for your structure:</a:t>
            </a:r>
          </a:p>
          <a:p>
            <a:pPr lvl="1"/>
            <a:r>
              <a:rPr lang="en-US" sz="2000" dirty="0"/>
              <a:t>Two sets of perpendicular lines</a:t>
            </a:r>
          </a:p>
          <a:p>
            <a:pPr lvl="1"/>
            <a:r>
              <a:rPr lang="en-US" sz="2000" dirty="0"/>
              <a:t>Two sets of parallel lines</a:t>
            </a:r>
          </a:p>
          <a:p>
            <a:pPr lvl="1"/>
            <a:r>
              <a:rPr lang="en-US" sz="2000" dirty="0"/>
              <a:t>Two vertical lines</a:t>
            </a:r>
          </a:p>
          <a:p>
            <a:pPr lvl="1"/>
            <a:r>
              <a:rPr lang="en-US" sz="2000" dirty="0"/>
              <a:t>Two horizontal lines</a:t>
            </a:r>
          </a:p>
          <a:p>
            <a:pPr lvl="1"/>
            <a:r>
              <a:rPr lang="en-US" sz="2000" dirty="0"/>
              <a:t>Location</a:t>
            </a:r>
          </a:p>
          <a:p>
            <a:pPr lvl="1"/>
            <a:r>
              <a:rPr lang="en-US" sz="2000" dirty="0"/>
              <a:t>Function</a:t>
            </a:r>
          </a:p>
          <a:p>
            <a:pPr marL="63500" indent="0" algn="ctr">
              <a:buNone/>
            </a:pPr>
            <a:r>
              <a:rPr lang="en-US" sz="2000" dirty="0"/>
              <a:t>Why does the community need the building?</a:t>
            </a:r>
          </a:p>
        </p:txBody>
      </p:sp>
      <p:pic>
        <p:nvPicPr>
          <p:cNvPr id="4" name="Google Shape;131;p28">
            <a:extLst>
              <a:ext uri="{FF2B5EF4-FFF2-40B4-BE49-F238E27FC236}">
                <a16:creationId xmlns:a16="http://schemas.microsoft.com/office/drawing/2014/main" id="{6995EE1A-E614-7EDD-2C23-6DCA59BF92B1}"/>
              </a:ext>
            </a:extLst>
          </p:cNvPr>
          <p:cNvPicPr preferRelativeResize="0"/>
          <p:nvPr/>
        </p:nvPicPr>
        <p:blipFill>
          <a:blip r:embed="rId3">
            <a:alphaModFix/>
          </a:blip>
          <a:stretch>
            <a:fillRect/>
          </a:stretch>
        </p:blipFill>
        <p:spPr>
          <a:xfrm>
            <a:off x="5066806" y="1911109"/>
            <a:ext cx="3417894" cy="2327939"/>
          </a:xfrm>
          <a:prstGeom prst="rect">
            <a:avLst/>
          </a:prstGeom>
          <a:noFill/>
          <a:ln>
            <a:noFill/>
          </a:ln>
        </p:spPr>
      </p:pic>
      <p:sp>
        <p:nvSpPr>
          <p:cNvPr id="8" name="Google Shape;71;p16">
            <a:extLst>
              <a:ext uri="{FF2B5EF4-FFF2-40B4-BE49-F238E27FC236}">
                <a16:creationId xmlns:a16="http://schemas.microsoft.com/office/drawing/2014/main" id="{674F4DF8-6CF9-C0FA-D2C0-94EF2754D8C0}"/>
              </a:ext>
            </a:extLst>
          </p:cNvPr>
          <p:cNvSpPr txBox="1">
            <a:spLocks/>
          </p:cNvSpPr>
          <p:nvPr/>
        </p:nvSpPr>
        <p:spPr>
          <a:xfrm>
            <a:off x="456300" y="445023"/>
            <a:ext cx="8225400" cy="8180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pPr>
              <a:lnSpc>
                <a:spcPct val="150000"/>
              </a:lnSpc>
            </a:pPr>
            <a:r>
              <a:rPr lang="en-US" dirty="0"/>
              <a:t>The Architect is YOU!</a:t>
            </a:r>
          </a:p>
        </p:txBody>
      </p:sp>
    </p:spTree>
    <p:extLst>
      <p:ext uri="{BB962C8B-B14F-4D97-AF65-F5344CB8AC3E}">
        <p14:creationId xmlns:p14="http://schemas.microsoft.com/office/powerpoint/2010/main" val="2795927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FFF56E-50EB-0830-E102-BC1571433ABD}"/>
              </a:ext>
            </a:extLst>
          </p:cNvPr>
          <p:cNvSpPr>
            <a:spLocks noGrp="1"/>
          </p:cNvSpPr>
          <p:nvPr>
            <p:ph type="body" idx="1"/>
          </p:nvPr>
        </p:nvSpPr>
        <p:spPr>
          <a:xfrm>
            <a:off x="456300" y="1263111"/>
            <a:ext cx="8225400" cy="3011322"/>
          </a:xfrm>
        </p:spPr>
        <p:txBody>
          <a:bodyPr/>
          <a:lstStyle/>
          <a:p>
            <a:r>
              <a:rPr lang="en-US" dirty="0"/>
              <a:t>The role of an architect to define what the stakeholder wants to build, present options they might not have considered, and help them get the most out of their current investment. </a:t>
            </a:r>
          </a:p>
          <a:p>
            <a:r>
              <a:rPr lang="en-US" dirty="0"/>
              <a:t>Keep in mind that your building will be more than just four walls—it will be an exciting place to work or live. </a:t>
            </a:r>
          </a:p>
        </p:txBody>
      </p:sp>
      <p:sp>
        <p:nvSpPr>
          <p:cNvPr id="7" name="Google Shape;71;p16">
            <a:extLst>
              <a:ext uri="{FF2B5EF4-FFF2-40B4-BE49-F238E27FC236}">
                <a16:creationId xmlns:a16="http://schemas.microsoft.com/office/drawing/2014/main" id="{79E5760A-101E-B13D-0522-8FB4FE342C0F}"/>
              </a:ext>
            </a:extLst>
          </p:cNvPr>
          <p:cNvSpPr txBox="1">
            <a:spLocks/>
          </p:cNvSpPr>
          <p:nvPr/>
        </p:nvSpPr>
        <p:spPr>
          <a:xfrm>
            <a:off x="456300" y="445023"/>
            <a:ext cx="8225400" cy="8180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pPr>
              <a:lnSpc>
                <a:spcPct val="150000"/>
              </a:lnSpc>
            </a:pPr>
            <a:r>
              <a:rPr lang="en-US" dirty="0"/>
              <a:t>Architecture Beyond the Lines</a:t>
            </a:r>
          </a:p>
        </p:txBody>
      </p:sp>
    </p:spTree>
    <p:extLst>
      <p:ext uri="{BB962C8B-B14F-4D97-AF65-F5344CB8AC3E}">
        <p14:creationId xmlns:p14="http://schemas.microsoft.com/office/powerpoint/2010/main" val="757383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563160-40EE-CF30-E76E-D72C5A63EBDC}"/>
              </a:ext>
            </a:extLst>
          </p:cNvPr>
          <p:cNvSpPr>
            <a:spLocks noGrp="1"/>
          </p:cNvSpPr>
          <p:nvPr>
            <p:ph type="body" idx="1"/>
          </p:nvPr>
        </p:nvSpPr>
        <p:spPr>
          <a:xfrm>
            <a:off x="456300" y="1263111"/>
            <a:ext cx="8225400" cy="3395680"/>
          </a:xfrm>
        </p:spPr>
        <p:txBody>
          <a:bodyPr/>
          <a:lstStyle/>
          <a:p>
            <a:r>
              <a:rPr lang="en-US" dirty="0"/>
              <a:t>Pretend you are talking to a potential client who wants to invest in a new property. What would you say to assure them your design is right for them? </a:t>
            </a:r>
          </a:p>
          <a:p>
            <a:r>
              <a:rPr lang="en-US" dirty="0"/>
              <a:t>Using Padlet, give a two-minute elevator speech.</a:t>
            </a:r>
          </a:p>
          <a:p>
            <a:pPr lvl="1"/>
            <a:r>
              <a:rPr lang="en-US" dirty="0"/>
              <a:t>Highlight the benefits of your design and include your mathematical reasoning for why the building will be safe and secure. </a:t>
            </a:r>
          </a:p>
        </p:txBody>
      </p:sp>
      <p:sp>
        <p:nvSpPr>
          <p:cNvPr id="9" name="Google Shape;71;p16">
            <a:extLst>
              <a:ext uri="{FF2B5EF4-FFF2-40B4-BE49-F238E27FC236}">
                <a16:creationId xmlns:a16="http://schemas.microsoft.com/office/drawing/2014/main" id="{DEBB68A6-5A57-0B3D-E05E-C25F1B3A17F4}"/>
              </a:ext>
            </a:extLst>
          </p:cNvPr>
          <p:cNvSpPr txBox="1">
            <a:spLocks/>
          </p:cNvSpPr>
          <p:nvPr/>
        </p:nvSpPr>
        <p:spPr>
          <a:xfrm>
            <a:off x="456300" y="445023"/>
            <a:ext cx="8225400" cy="8180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pPr>
              <a:lnSpc>
                <a:spcPct val="150000"/>
              </a:lnSpc>
            </a:pPr>
            <a:r>
              <a:rPr lang="en-US" dirty="0"/>
              <a:t>Pitch Your Design</a:t>
            </a:r>
          </a:p>
        </p:txBody>
      </p:sp>
    </p:spTree>
    <p:extLst>
      <p:ext uri="{BB962C8B-B14F-4D97-AF65-F5344CB8AC3E}">
        <p14:creationId xmlns:p14="http://schemas.microsoft.com/office/powerpoint/2010/main" val="247234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2"/>
          <p:cNvSpPr txBox="1">
            <a:spLocks noGrp="1"/>
          </p:cNvSpPr>
          <p:nvPr>
            <p:ph type="ctrTitle"/>
          </p:nvPr>
        </p:nvSpPr>
        <p:spPr>
          <a:xfrm>
            <a:off x="3843451" y="1130675"/>
            <a:ext cx="49020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dirty="0"/>
              <a:t>Look Up: Discovering Lines</a:t>
            </a:r>
            <a:endParaRPr dirty="0"/>
          </a:p>
        </p:txBody>
      </p:sp>
      <p:sp>
        <p:nvSpPr>
          <p:cNvPr id="47" name="Google Shape;47;p12"/>
          <p:cNvSpPr txBox="1">
            <a:spLocks noGrp="1"/>
          </p:cNvSpPr>
          <p:nvPr>
            <p:ph type="subTitle" idx="1"/>
          </p:nvPr>
        </p:nvSpPr>
        <p:spPr>
          <a:xfrm>
            <a:off x="3843644" y="3220225"/>
            <a:ext cx="4902000" cy="792600"/>
          </a:xfrm>
          <a:prstGeom prst="rect">
            <a:avLst/>
          </a:prstGeom>
        </p:spPr>
        <p:txBody>
          <a:bodyPr spcFirstLastPara="1" wrap="square" lIns="91425" tIns="91425" rIns="91425" bIns="91425" anchor="t" anchorCtr="0">
            <a:normAutofit fontScale="77500" lnSpcReduction="20000"/>
          </a:bodyPr>
          <a:lstStyle/>
          <a:p>
            <a:pPr marL="0" marR="34289" lvl="0" indent="0" algn="l" rtl="0">
              <a:spcBef>
                <a:spcPts val="0"/>
              </a:spcBef>
              <a:spcAft>
                <a:spcPts val="0"/>
              </a:spcAft>
              <a:buSzPts val="2600"/>
              <a:buNone/>
            </a:pPr>
            <a:r>
              <a:rPr lang="en-US" dirty="0"/>
              <a:t>Parallel, Perpendicular, Vertical, and Horizontal Lines</a:t>
            </a:r>
          </a:p>
        </p:txBody>
      </p:sp>
      <p:sp>
        <p:nvSpPr>
          <p:cNvPr id="48" name="Google Shape;48;p12"/>
          <p:cNvSpPr/>
          <p:nvPr/>
        </p:nvSpPr>
        <p:spPr>
          <a:xfrm>
            <a:off x="645325" y="1377750"/>
            <a:ext cx="3117300" cy="2700300"/>
          </a:xfrm>
          <a:prstGeom prst="hexagon">
            <a:avLst>
              <a:gd name="adj" fmla="val 28852"/>
              <a:gd name="vf" fmla="val 115470"/>
            </a:avLst>
          </a:prstGeom>
          <a:blipFill dpi="0" rotWithShape="1">
            <a:blip r:embed="rId3">
              <a:extLst>
                <a:ext uri="{28A0092B-C50C-407E-A947-70E740481C1C}">
                  <a14:useLocalDpi xmlns:a14="http://schemas.microsoft.com/office/drawing/2010/main" val="0"/>
                </a:ext>
              </a:extLst>
            </a:blip>
            <a:srcRect/>
            <a:stretch>
              <a:fillRect/>
            </a:stretch>
          </a:bli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2" name="Google Shape;60;p14">
            <a:extLst>
              <a:ext uri="{FF2B5EF4-FFF2-40B4-BE49-F238E27FC236}">
                <a16:creationId xmlns:a16="http://schemas.microsoft.com/office/drawing/2014/main" id="{774F7448-12B2-9794-1A5A-A72C0F61D249}"/>
              </a:ext>
            </a:extLst>
          </p:cNvPr>
          <p:cNvSpPr txBox="1">
            <a:spLocks/>
          </p:cNvSpPr>
          <p:nvPr/>
        </p:nvSpPr>
        <p:spPr>
          <a:xfrm>
            <a:off x="456175" y="2691664"/>
            <a:ext cx="8232300" cy="14744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pPr>
              <a:buFont typeface="NTR"/>
              <a:buNone/>
            </a:pPr>
            <a:r>
              <a:rPr lang="en-US" dirty="0"/>
              <a:t>How can lines build great structures?</a:t>
            </a:r>
          </a:p>
        </p:txBody>
      </p:sp>
      <p:sp>
        <p:nvSpPr>
          <p:cNvPr id="53" name="Google Shape;53;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dirty="0"/>
              <a:t>Essential Question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dirty="0"/>
              <a:t>Lesson Objective</a:t>
            </a:r>
            <a:endParaRPr dirty="0"/>
          </a:p>
        </p:txBody>
      </p:sp>
      <p:sp>
        <p:nvSpPr>
          <p:cNvPr id="60" name="Google Shape;60;p14"/>
          <p:cNvSpPr txBox="1">
            <a:spLocks noGrp="1"/>
          </p:cNvSpPr>
          <p:nvPr>
            <p:ph type="subTitle" idx="1"/>
          </p:nvPr>
        </p:nvSpPr>
        <p:spPr>
          <a:xfrm>
            <a:off x="456175" y="2834125"/>
            <a:ext cx="8232300" cy="1474404"/>
          </a:xfrm>
          <a:prstGeom prst="rect">
            <a:avLst/>
          </a:prstGeom>
          <a:noFill/>
          <a:ln>
            <a:noFill/>
          </a:ln>
        </p:spPr>
        <p:txBody>
          <a:bodyPr spcFirstLastPara="1" wrap="square" lIns="91425" tIns="91425" rIns="91425" bIns="91425" anchor="t" anchorCtr="0">
            <a:noAutofit/>
          </a:bodyPr>
          <a:lstStyle/>
          <a:p>
            <a:pPr lvl="0">
              <a:buNone/>
            </a:pPr>
            <a:r>
              <a:rPr lang="en-US" dirty="0"/>
              <a:t>Define, recognize, and create structures using perpendicular, parallel, vertical, and horizontal lines.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Look Up: What do you see?</a:t>
            </a:r>
            <a:endParaRPr dirty="0"/>
          </a:p>
        </p:txBody>
      </p:sp>
      <p:sp>
        <p:nvSpPr>
          <p:cNvPr id="72" name="Google Shape;72;p16"/>
          <p:cNvSpPr txBox="1">
            <a:spLocks noGrp="1"/>
          </p:cNvSpPr>
          <p:nvPr>
            <p:ph type="body" idx="1"/>
          </p:nvPr>
        </p:nvSpPr>
        <p:spPr>
          <a:xfrm>
            <a:off x="456300" y="1263111"/>
            <a:ext cx="3165248" cy="2639362"/>
          </a:xfrm>
          <a:prstGeom prst="rect">
            <a:avLst/>
          </a:prstGeom>
          <a:noFill/>
          <a:ln>
            <a:noFill/>
          </a:ln>
        </p:spPr>
        <p:txBody>
          <a:bodyPr spcFirstLastPara="1" wrap="square" lIns="91425" tIns="91425" rIns="91425" bIns="91425" anchor="t" anchorCtr="0">
            <a:noAutofit/>
          </a:bodyPr>
          <a:lstStyle/>
          <a:p>
            <a:pPr lvl="0"/>
            <a:r>
              <a:rPr lang="en-US" dirty="0"/>
              <a:t>What does an architect do?	</a:t>
            </a:r>
          </a:p>
          <a:p>
            <a:pPr lvl="0"/>
            <a:r>
              <a:rPr lang="en-US" dirty="0"/>
              <a:t>What skills does an architect need to be successful?</a:t>
            </a:r>
            <a:endParaRPr dirty="0"/>
          </a:p>
          <a:p>
            <a:pPr marL="63500" lvl="0" indent="0" algn="l" rtl="0">
              <a:lnSpc>
                <a:spcPct val="150000"/>
              </a:lnSpc>
              <a:spcBef>
                <a:spcPts val="0"/>
              </a:spcBef>
              <a:spcAft>
                <a:spcPts val="0"/>
              </a:spcAft>
              <a:buSzPts val="2600"/>
              <a:buNone/>
            </a:pPr>
            <a:endParaRPr dirty="0"/>
          </a:p>
        </p:txBody>
      </p:sp>
      <p:pic>
        <p:nvPicPr>
          <p:cNvPr id="2" name="Online Media 1" title="Celebrating Architecture: Look Up">
            <a:hlinkClick r:id="" action="ppaction://media"/>
            <a:extLst>
              <a:ext uri="{FF2B5EF4-FFF2-40B4-BE49-F238E27FC236}">
                <a16:creationId xmlns:a16="http://schemas.microsoft.com/office/drawing/2014/main" id="{0D88B62C-161D-B0FD-14E5-74E3D9696609}"/>
              </a:ext>
            </a:extLst>
          </p:cNvPr>
          <p:cNvPicPr>
            <a:picLocks noRot="1" noChangeAspect="1"/>
          </p:cNvPicPr>
          <p:nvPr>
            <a:videoFile r:link="rId1"/>
          </p:nvPr>
        </p:nvPicPr>
        <p:blipFill>
          <a:blip r:embed="rId4"/>
          <a:stretch>
            <a:fillRect/>
          </a:stretch>
        </p:blipFill>
        <p:spPr>
          <a:xfrm>
            <a:off x="3735191" y="1433362"/>
            <a:ext cx="4880318" cy="2757380"/>
          </a:xfrm>
          <a:prstGeom prst="rect">
            <a:avLst/>
          </a:prstGeom>
        </p:spPr>
      </p:pic>
      <p:sp>
        <p:nvSpPr>
          <p:cNvPr id="3" name="Google Shape;72;p16">
            <a:extLst>
              <a:ext uri="{FF2B5EF4-FFF2-40B4-BE49-F238E27FC236}">
                <a16:creationId xmlns:a16="http://schemas.microsoft.com/office/drawing/2014/main" id="{420EAB6A-4F9F-54DA-A294-F075B70C230D}"/>
              </a:ext>
            </a:extLst>
          </p:cNvPr>
          <p:cNvSpPr txBox="1">
            <a:spLocks/>
          </p:cNvSpPr>
          <p:nvPr/>
        </p:nvSpPr>
        <p:spPr>
          <a:xfrm>
            <a:off x="4847351" y="4066755"/>
            <a:ext cx="2560840" cy="5238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63500" indent="0">
              <a:lnSpc>
                <a:spcPct val="150000"/>
              </a:lnSpc>
              <a:buFont typeface="NTR"/>
              <a:buNone/>
            </a:pPr>
            <a:r>
              <a:rPr lang="en-US" sz="1800" dirty="0">
                <a:hlinkClick r:id="rId5"/>
              </a:rPr>
              <a:t>Celebrating Architecture</a:t>
            </a:r>
            <a:endParaRPr lang="en-US" sz="1800" dirty="0"/>
          </a:p>
        </p:txBody>
      </p:sp>
    </p:spTree>
    <p:extLst>
      <p:ext uri="{BB962C8B-B14F-4D97-AF65-F5344CB8AC3E}">
        <p14:creationId xmlns:p14="http://schemas.microsoft.com/office/powerpoint/2010/main" val="407927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Connection to Architecture</a:t>
            </a:r>
            <a:endParaRPr dirty="0"/>
          </a:p>
        </p:txBody>
      </p:sp>
      <p:sp>
        <p:nvSpPr>
          <p:cNvPr id="72" name="Google Shape;72;p16"/>
          <p:cNvSpPr txBox="1">
            <a:spLocks noGrp="1"/>
          </p:cNvSpPr>
          <p:nvPr>
            <p:ph type="body" idx="1"/>
          </p:nvPr>
        </p:nvSpPr>
        <p:spPr>
          <a:xfrm>
            <a:off x="456300" y="1263110"/>
            <a:ext cx="3815033" cy="3689071"/>
          </a:xfrm>
          <a:prstGeom prst="rect">
            <a:avLst/>
          </a:prstGeom>
          <a:noFill/>
          <a:ln>
            <a:noFill/>
          </a:ln>
        </p:spPr>
        <p:txBody>
          <a:bodyPr spcFirstLastPara="1" wrap="square" lIns="91425" tIns="91425" rIns="91425" bIns="91425" anchor="t" anchorCtr="0">
            <a:noAutofit/>
          </a:bodyPr>
          <a:lstStyle/>
          <a:p>
            <a:r>
              <a:rPr lang="en-US" dirty="0"/>
              <a:t>Do you know what and where this building is?</a:t>
            </a:r>
          </a:p>
          <a:p>
            <a:r>
              <a:rPr lang="en-US" dirty="0"/>
              <a:t>What type of lines do you see?</a:t>
            </a:r>
          </a:p>
          <a:p>
            <a:r>
              <a:rPr lang="en-US" dirty="0"/>
              <a:t>What would happen if the lines were not perpendicular?</a:t>
            </a:r>
          </a:p>
        </p:txBody>
      </p:sp>
      <p:pic>
        <p:nvPicPr>
          <p:cNvPr id="2" name="Google Shape;99;p23">
            <a:extLst>
              <a:ext uri="{FF2B5EF4-FFF2-40B4-BE49-F238E27FC236}">
                <a16:creationId xmlns:a16="http://schemas.microsoft.com/office/drawing/2014/main" id="{7A3479EB-A79B-11CC-C9F2-7C705D38E575}"/>
              </a:ext>
            </a:extLst>
          </p:cNvPr>
          <p:cNvPicPr>
            <a:picLocks noChangeAspect="1"/>
          </p:cNvPicPr>
          <p:nvPr/>
        </p:nvPicPr>
        <p:blipFill>
          <a:blip r:embed="rId3"/>
          <a:srcRect/>
          <a:stretch/>
        </p:blipFill>
        <p:spPr>
          <a:xfrm>
            <a:off x="4339526" y="1495035"/>
            <a:ext cx="4163779" cy="2927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F7BBE0-BD64-A0FA-1146-45FE16D019EE}"/>
              </a:ext>
            </a:extLst>
          </p:cNvPr>
          <p:cNvSpPr>
            <a:spLocks noGrp="1"/>
          </p:cNvSpPr>
          <p:nvPr>
            <p:ph type="body" idx="1"/>
          </p:nvPr>
        </p:nvSpPr>
        <p:spPr>
          <a:xfrm>
            <a:off x="456300" y="1263110"/>
            <a:ext cx="7629094" cy="2998923"/>
          </a:xfrm>
        </p:spPr>
        <p:txBody>
          <a:bodyPr/>
          <a:lstStyle/>
          <a:p>
            <a:r>
              <a:rPr lang="en-US" dirty="0"/>
              <a:t>Categorize the pictures, definitions, and line equations into four honeycombs:</a:t>
            </a:r>
          </a:p>
          <a:p>
            <a:pPr lvl="1"/>
            <a:r>
              <a:rPr lang="en-US" dirty="0"/>
              <a:t>Perpendicular, parallel, vertical, and horizontal</a:t>
            </a:r>
          </a:p>
          <a:p>
            <a:r>
              <a:rPr lang="en-US" dirty="0"/>
              <a:t>With the four blank hexagons, create your own example for each honeycomb.</a:t>
            </a:r>
          </a:p>
          <a:p>
            <a:r>
              <a:rPr lang="en-US" dirty="0"/>
              <a:t>Justify why you placed the hexagons where you did.</a:t>
            </a:r>
          </a:p>
        </p:txBody>
      </p:sp>
      <p:pic>
        <p:nvPicPr>
          <p:cNvPr id="5" name="Picture 4" descr="A yellow and orange hexagons&#10;&#10;Description automatically generated">
            <a:extLst>
              <a:ext uri="{FF2B5EF4-FFF2-40B4-BE49-F238E27FC236}">
                <a16:creationId xmlns:a16="http://schemas.microsoft.com/office/drawing/2014/main" id="{A60E68FD-EAEF-FEA4-CE27-62212CEC46B3}"/>
              </a:ext>
            </a:extLst>
          </p:cNvPr>
          <p:cNvPicPr>
            <a:picLocks noChangeAspect="1"/>
          </p:cNvPicPr>
          <p:nvPr/>
        </p:nvPicPr>
        <p:blipFill>
          <a:blip r:embed="rId3"/>
          <a:stretch>
            <a:fillRect/>
          </a:stretch>
        </p:blipFill>
        <p:spPr>
          <a:xfrm>
            <a:off x="7301424" y="922888"/>
            <a:ext cx="1188746" cy="1226456"/>
          </a:xfrm>
          <a:prstGeom prst="rect">
            <a:avLst/>
          </a:prstGeom>
        </p:spPr>
      </p:pic>
      <p:sp>
        <p:nvSpPr>
          <p:cNvPr id="9" name="Google Shape;71;p16">
            <a:extLst>
              <a:ext uri="{FF2B5EF4-FFF2-40B4-BE49-F238E27FC236}">
                <a16:creationId xmlns:a16="http://schemas.microsoft.com/office/drawing/2014/main" id="{0252E5BF-F8BC-0F05-DF36-880501499CBE}"/>
              </a:ext>
            </a:extLst>
          </p:cNvPr>
          <p:cNvSpPr txBox="1">
            <a:spLocks noGrp="1"/>
          </p:cNvSpPr>
          <p:nvPr>
            <p:ph type="title"/>
          </p:nvPr>
        </p:nvSpPr>
        <p:spPr>
          <a:xfrm>
            <a:off x="456300" y="445023"/>
            <a:ext cx="8225400" cy="818087"/>
          </a:xfrm>
          <a:prstGeom prst="rect">
            <a:avLst/>
          </a:prstGeom>
          <a:noFill/>
          <a:ln>
            <a:noFill/>
          </a:ln>
        </p:spPr>
        <p:txBody>
          <a:bodyPr spcFirstLastPara="1" wrap="square" lIns="91425" tIns="91425" rIns="91425" bIns="91425" anchor="t" anchorCtr="0">
            <a:noAutofit/>
          </a:bodyPr>
          <a:lstStyle/>
          <a:p>
            <a:pPr>
              <a:lnSpc>
                <a:spcPct val="150000"/>
              </a:lnSpc>
            </a:pPr>
            <a:r>
              <a:rPr lang="en-US" dirty="0"/>
              <a:t>Honeycomb Harvest</a:t>
            </a:r>
          </a:p>
        </p:txBody>
      </p:sp>
    </p:spTree>
    <p:extLst>
      <p:ext uri="{BB962C8B-B14F-4D97-AF65-F5344CB8AC3E}">
        <p14:creationId xmlns:p14="http://schemas.microsoft.com/office/powerpoint/2010/main" val="1750910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BACC60-A1E3-1394-1628-1B81825E0B3F}"/>
              </a:ext>
            </a:extLst>
          </p:cNvPr>
          <p:cNvSpPr>
            <a:spLocks noGrp="1"/>
          </p:cNvSpPr>
          <p:nvPr>
            <p:ph type="body" idx="1"/>
          </p:nvPr>
        </p:nvSpPr>
        <p:spPr/>
        <p:txBody>
          <a:bodyPr/>
          <a:lstStyle/>
          <a:p>
            <a:r>
              <a:rPr lang="en-US" dirty="0"/>
              <a:t>Where did you place your hexagons and why?</a:t>
            </a:r>
          </a:p>
          <a:p>
            <a:pPr lvl="1"/>
            <a:r>
              <a:rPr lang="en-US" dirty="0"/>
              <a:t>Share </a:t>
            </a:r>
            <a:r>
              <a:rPr lang="en-US" b="1" dirty="0"/>
              <a:t>only one</a:t>
            </a:r>
            <a:r>
              <a:rPr lang="en-US" dirty="0"/>
              <a:t> honeycomb scenario.</a:t>
            </a:r>
          </a:p>
          <a:p>
            <a:r>
              <a:rPr lang="en-US" dirty="0"/>
              <a:t>What did you create on the blank hexagon for the honeycomb scenario you just shared? Why? </a:t>
            </a:r>
          </a:p>
        </p:txBody>
      </p:sp>
      <p:sp>
        <p:nvSpPr>
          <p:cNvPr id="7" name="Google Shape;71;p16">
            <a:extLst>
              <a:ext uri="{FF2B5EF4-FFF2-40B4-BE49-F238E27FC236}">
                <a16:creationId xmlns:a16="http://schemas.microsoft.com/office/drawing/2014/main" id="{9AF846A0-CCE3-5A86-01E2-D450807616AA}"/>
              </a:ext>
            </a:extLst>
          </p:cNvPr>
          <p:cNvSpPr txBox="1">
            <a:spLocks/>
          </p:cNvSpPr>
          <p:nvPr/>
        </p:nvSpPr>
        <p:spPr>
          <a:xfrm>
            <a:off x="456300" y="445023"/>
            <a:ext cx="8225400" cy="8180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pPr>
              <a:lnSpc>
                <a:spcPct val="150000"/>
              </a:lnSpc>
            </a:pPr>
            <a:r>
              <a:rPr lang="en-US" dirty="0"/>
              <a:t>Discussion</a:t>
            </a:r>
          </a:p>
        </p:txBody>
      </p:sp>
    </p:spTree>
    <p:extLst>
      <p:ext uri="{BB962C8B-B14F-4D97-AF65-F5344CB8AC3E}">
        <p14:creationId xmlns:p14="http://schemas.microsoft.com/office/powerpoint/2010/main" val="307383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990"/>
              <a:buNone/>
            </a:pPr>
            <a:r>
              <a:rPr lang="en-US" dirty="0"/>
              <a:t>How do you know what type of line it is?</a:t>
            </a:r>
            <a:endParaRPr dirty="0"/>
          </a:p>
        </p:txBody>
      </p:sp>
      <p:graphicFrame>
        <p:nvGraphicFramePr>
          <p:cNvPr id="99" name="Google Shape;99;p20"/>
          <p:cNvGraphicFramePr/>
          <p:nvPr>
            <p:extLst>
              <p:ext uri="{D42A27DB-BD31-4B8C-83A1-F6EECF244321}">
                <p14:modId xmlns:p14="http://schemas.microsoft.com/office/powerpoint/2010/main" val="1793832239"/>
              </p:ext>
            </p:extLst>
          </p:nvPr>
        </p:nvGraphicFramePr>
        <p:xfrm>
          <a:off x="598235" y="1331188"/>
          <a:ext cx="7783248" cy="3135980"/>
        </p:xfrm>
        <a:graphic>
          <a:graphicData uri="http://schemas.openxmlformats.org/drawingml/2006/table">
            <a:tbl>
              <a:tblPr>
                <a:noFill/>
                <a:tableStyleId>{99636277-4318-4FE0-80CD-5D45CCF52A4F}</a:tableStyleId>
              </a:tblPr>
              <a:tblGrid>
                <a:gridCol w="1945812">
                  <a:extLst>
                    <a:ext uri="{9D8B030D-6E8A-4147-A177-3AD203B41FA5}">
                      <a16:colId xmlns:a16="http://schemas.microsoft.com/office/drawing/2014/main" val="20000"/>
                    </a:ext>
                  </a:extLst>
                </a:gridCol>
                <a:gridCol w="1945812">
                  <a:extLst>
                    <a:ext uri="{9D8B030D-6E8A-4147-A177-3AD203B41FA5}">
                      <a16:colId xmlns:a16="http://schemas.microsoft.com/office/drawing/2014/main" val="612472857"/>
                    </a:ext>
                  </a:extLst>
                </a:gridCol>
                <a:gridCol w="1945812">
                  <a:extLst>
                    <a:ext uri="{9D8B030D-6E8A-4147-A177-3AD203B41FA5}">
                      <a16:colId xmlns:a16="http://schemas.microsoft.com/office/drawing/2014/main" val="20001"/>
                    </a:ext>
                  </a:extLst>
                </a:gridCol>
                <a:gridCol w="1945812">
                  <a:extLst>
                    <a:ext uri="{9D8B030D-6E8A-4147-A177-3AD203B41FA5}">
                      <a16:colId xmlns:a16="http://schemas.microsoft.com/office/drawing/2014/main" val="20002"/>
                    </a:ext>
                  </a:extLst>
                </a:gridCol>
              </a:tblGrid>
              <a:tr h="262768">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chemeClr val="lt1"/>
                          </a:solidFill>
                          <a:latin typeface="Calibri"/>
                          <a:ea typeface="Calibri"/>
                          <a:cs typeface="Calibri"/>
                          <a:sym typeface="Calibri"/>
                        </a:rPr>
                        <a:t>Parallel</a:t>
                      </a:r>
                      <a:endParaRPr sz="1800" b="1" u="none" strike="noStrike" cap="none" dirty="0">
                        <a:solidFill>
                          <a:schemeClr val="lt1"/>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27578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chemeClr val="lt1"/>
                          </a:solidFill>
                          <a:latin typeface="Calibri"/>
                          <a:ea typeface="Calibri"/>
                          <a:cs typeface="Calibri"/>
                          <a:sym typeface="Calibri"/>
                        </a:rPr>
                        <a:t>Perpendicular</a:t>
                      </a:r>
                      <a:endParaRPr sz="1800" b="1" u="none" strike="noStrike" cap="none" dirty="0">
                        <a:solidFill>
                          <a:schemeClr val="lt1"/>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27578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chemeClr val="lt1"/>
                          </a:solidFill>
                          <a:latin typeface="Calibri"/>
                          <a:ea typeface="Calibri"/>
                          <a:cs typeface="Calibri"/>
                          <a:sym typeface="Calibri"/>
                        </a:rPr>
                        <a:t>Vertical</a:t>
                      </a:r>
                      <a:endParaRPr sz="1800" b="1" u="none" strike="noStrike" cap="none" dirty="0">
                        <a:solidFill>
                          <a:schemeClr val="lt1"/>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27578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chemeClr val="lt1"/>
                          </a:solidFill>
                          <a:latin typeface="Calibri"/>
                          <a:ea typeface="Calibri"/>
                          <a:cs typeface="Calibri"/>
                          <a:sym typeface="Calibri"/>
                        </a:rPr>
                        <a:t>Horizontal</a:t>
                      </a:r>
                      <a:endParaRPr sz="1800" b="1" u="none" strike="noStrike" cap="none" dirty="0">
                        <a:solidFill>
                          <a:schemeClr val="lt1"/>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275781"/>
                    </a:solidFill>
                  </a:tcPr>
                </a:tc>
                <a:extLst>
                  <a:ext uri="{0D108BD9-81ED-4DB2-BD59-A6C34878D82A}">
                    <a16:rowId xmlns:a16="http://schemas.microsoft.com/office/drawing/2014/main" val="10000"/>
                  </a:ext>
                </a:extLst>
              </a:tr>
              <a:tr h="2678810">
                <a:tc>
                  <a:txBody>
                    <a:bodyPr/>
                    <a:lstStyle/>
                    <a:p>
                      <a:pPr marL="0" marR="0" lvl="0" indent="0" algn="l" rtl="0">
                        <a:lnSpc>
                          <a:spcPct val="100000"/>
                        </a:lnSpc>
                        <a:spcBef>
                          <a:spcPts val="0"/>
                        </a:spcBef>
                        <a:spcAft>
                          <a:spcPts val="0"/>
                        </a:spcAft>
                        <a:buClr>
                          <a:srgbClr val="000000"/>
                        </a:buClr>
                        <a:buSzPts val="1800"/>
                        <a:buFont typeface="Arial"/>
                        <a:buNone/>
                      </a:pPr>
                      <a:endParaRPr sz="1800" b="1" u="none" strike="noStrike" cap="none" dirty="0">
                        <a:solidFill>
                          <a:schemeClr val="accent3"/>
                        </a:solidFill>
                        <a:latin typeface="Calibri"/>
                        <a:ea typeface="Calibri"/>
                        <a:cs typeface="Calibri"/>
                        <a:sym typeface="Calibri"/>
                      </a:endParaRPr>
                    </a:p>
                  </a:txBody>
                  <a:tcPr marL="91425" marR="91425" marT="91425" marB="91425">
                    <a:lnL w="12700" cap="flat" cmpd="sng">
                      <a:solidFill>
                        <a:schemeClr val="accent1"/>
                      </a:solidFill>
                      <a:prstDash val="solid"/>
                      <a:round/>
                      <a:headEnd type="none" w="sm" len="sm"/>
                      <a:tailEnd type="none" w="sm" len="sm"/>
                    </a:lnL>
                    <a:lnR w="12700" cap="flat" cmpd="sng" algn="ctr">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lang="en-US" sz="1800" b="1" u="none" strike="noStrike" cap="none" dirty="0">
                        <a:solidFill>
                          <a:schemeClr val="accent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lang="en-US" sz="1800" b="1" u="none" strike="noStrike" cap="none" dirty="0">
                        <a:solidFill>
                          <a:schemeClr val="accent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lang="en-US" sz="1800" b="1" u="none" strike="noStrike" cap="none" dirty="0">
                        <a:solidFill>
                          <a:schemeClr val="accent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lang="en-US" sz="1800" b="1" u="none" strike="noStrike" cap="none" dirty="0">
                        <a:solidFill>
                          <a:schemeClr val="accent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lang="en-US" sz="1800" b="1" u="none" strike="noStrike" cap="none" dirty="0">
                        <a:solidFill>
                          <a:schemeClr val="accent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lang="en-US" sz="1800" b="1" u="none" strike="noStrike" cap="none" dirty="0">
                        <a:solidFill>
                          <a:schemeClr val="accent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lang="en-US" sz="1800" b="1" u="none" strike="noStrike" cap="none" dirty="0">
                        <a:solidFill>
                          <a:schemeClr val="accent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lang="en-US" sz="1800" b="1" u="none" strike="noStrike" cap="none" dirty="0">
                        <a:solidFill>
                          <a:schemeClr val="accent3"/>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sm" len="sm"/>
                      <a:tailEnd type="none" w="sm" len="sm"/>
                    </a:lnL>
                    <a:lnR w="12700" cap="flat" cmpd="sng" algn="ctr">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12700" cap="flat" cmpd="sng" algn="ctr">
                      <a:solidFill>
                        <a:schemeClr val="accent1"/>
                      </a:solidFill>
                      <a:prstDash val="solid"/>
                      <a:round/>
                      <a:headEnd type="none" w="sm" len="sm"/>
                      <a:tailEnd type="none" w="sm" len="sm"/>
                    </a:lnL>
                    <a:lnR w="12700" cap="flat" cmpd="sng" algn="ctr">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12700" cap="flat" cmpd="sng" algn="ctr">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K20 LEARN">
  <a:themeElements>
    <a:clrScheme name="LEARN 2025">
      <a:dk1>
        <a:srgbClr val="000000"/>
      </a:dk1>
      <a:lt1>
        <a:srgbClr val="FFFFFF"/>
      </a:lt1>
      <a:dk2>
        <a:srgbClr val="595959"/>
      </a:dk2>
      <a:lt2>
        <a:srgbClr val="EEEEEE"/>
      </a:lt2>
      <a:accent1>
        <a:srgbClr val="288AC3"/>
      </a:accent1>
      <a:accent2>
        <a:srgbClr val="285781"/>
      </a:accent2>
      <a:accent3>
        <a:srgbClr val="971D20"/>
      </a:accent3>
      <a:accent4>
        <a:srgbClr val="E8BF3C"/>
      </a:accent4>
      <a:accent5>
        <a:srgbClr val="FFFFFF"/>
      </a:accent5>
      <a:accent6>
        <a:srgbClr val="FFFFFF"/>
      </a:accent6>
      <a:hlink>
        <a:srgbClr val="288AC3"/>
      </a:hlink>
      <a:folHlink>
        <a:srgbClr val="288A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496</Words>
  <Application>Microsoft Office PowerPoint</Application>
  <PresentationFormat>On-screen Show (16:9)</PresentationFormat>
  <Paragraphs>55</Paragraphs>
  <Slides>12</Slides>
  <Notes>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Noto Sans Symbols</vt:lpstr>
      <vt:lpstr>NTR</vt:lpstr>
      <vt:lpstr>K20 LEARN</vt:lpstr>
      <vt:lpstr>PowerPoint Presentation</vt:lpstr>
      <vt:lpstr>Look Up: Discovering Lines</vt:lpstr>
      <vt:lpstr>Essential Question</vt:lpstr>
      <vt:lpstr>Lesson Objective</vt:lpstr>
      <vt:lpstr>Look Up: What do you see?</vt:lpstr>
      <vt:lpstr>Connection to Architecture</vt:lpstr>
      <vt:lpstr>Honeycomb Harvest</vt:lpstr>
      <vt:lpstr>PowerPoint Presentation</vt:lpstr>
      <vt:lpstr>How do you know what type of line it is?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Lieu, Mary H.</dc:creator>
  <cp:lastModifiedBy>Lieu, Mary</cp:lastModifiedBy>
  <cp:revision>10</cp:revision>
  <dcterms:modified xsi:type="dcterms:W3CDTF">2026-02-24T18:32:38Z</dcterms:modified>
</cp:coreProperties>
</file>