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81" r:id="rId5"/>
  </p:sldMasterIdLst>
  <p:notesMasterIdLst>
    <p:notesMasterId r:id="rId22"/>
  </p:notesMasterIdLst>
  <p:sldIdLst>
    <p:sldId id="256" r:id="rId6"/>
    <p:sldId id="257" r:id="rId7"/>
    <p:sldId id="262" r:id="rId8"/>
    <p:sldId id="263" r:id="rId9"/>
    <p:sldId id="260" r:id="rId10"/>
    <p:sldId id="271" r:id="rId11"/>
    <p:sldId id="275" r:id="rId12"/>
    <p:sldId id="276" r:id="rId13"/>
    <p:sldId id="277" r:id="rId14"/>
    <p:sldId id="278" r:id="rId15"/>
    <p:sldId id="283" r:id="rId16"/>
    <p:sldId id="284" r:id="rId17"/>
    <p:sldId id="280" r:id="rId18"/>
    <p:sldId id="285" r:id="rId19"/>
    <p:sldId id="279" r:id="rId20"/>
    <p:sldId id="286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8"/>
  </p:normalViewPr>
  <p:slideViewPr>
    <p:cSldViewPr snapToGrid="0">
      <p:cViewPr varScale="1">
        <p:scale>
          <a:sx n="115" d="100"/>
          <a:sy n="11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Always, sometimes, or never true.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6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797C7-F52D-88AD-A5A2-049E73F5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E105A-CC7E-4141-CE96-1B40D4077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253B7-2816-E99A-C9E4-810D1982E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How am I feeling? What am I thinking?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4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How am I feeling? What am I thinking?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udent.amplify.com/join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F82D6-CDBD-9210-F7BA-832659E7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8A3-DD4F-3927-1C8C-E7ABCBF0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Systems of Equations: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2147CBB-D4E9-1A24-B4EC-2DFB84E7BC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36578" y="1998642"/>
            <a:ext cx="4878771" cy="2633682"/>
          </a:xfrm>
        </p:spPr>
        <p:txBody>
          <a:bodyPr/>
          <a:lstStyle/>
          <a:p>
            <a:r>
              <a:rPr lang="en-US" dirty="0"/>
              <a:t>The lines have one point in common: the point of intersection.</a:t>
            </a:r>
          </a:p>
          <a:p>
            <a:r>
              <a:rPr lang="en-US" altLang="en-US" dirty="0"/>
              <a:t>There is </a:t>
            </a:r>
            <a:r>
              <a:rPr lang="en-US" altLang="en-US" u="sng" dirty="0">
                <a:solidFill>
                  <a:schemeClr val="accent1"/>
                </a:solidFill>
              </a:rPr>
              <a:t>one</a:t>
            </a:r>
            <a:r>
              <a:rPr lang="en-US" altLang="en-US" dirty="0"/>
              <a:t> solution.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19EBA-259D-BB4D-85DE-29F84C1A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3" y="1998642"/>
            <a:ext cx="272366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20E992-5DDA-9B72-FB8A-F598AEA93D52}"/>
              </a:ext>
            </a:extLst>
          </p:cNvPr>
          <p:cNvSpPr/>
          <p:nvPr/>
        </p:nvSpPr>
        <p:spPr>
          <a:xfrm>
            <a:off x="628648" y="1231385"/>
            <a:ext cx="7837434" cy="681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Consistent and Independent</a:t>
            </a:r>
          </a:p>
        </p:txBody>
      </p:sp>
    </p:spTree>
    <p:extLst>
      <p:ext uri="{BB962C8B-B14F-4D97-AF65-F5344CB8AC3E}">
        <p14:creationId xmlns:p14="http://schemas.microsoft.com/office/powerpoint/2010/main" val="326509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2D11-8858-3E68-F424-FC0A26466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7FAA165-24EE-8D83-67FC-DA33E875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3" y="1998642"/>
            <a:ext cx="272366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428BD-E0FD-2F6D-B219-2E075500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Systems of Equations: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84B283F-5B8B-0630-99A5-DD60221AF2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36578" y="1998642"/>
            <a:ext cx="4878771" cy="2633682"/>
          </a:xfrm>
        </p:spPr>
        <p:txBody>
          <a:bodyPr/>
          <a:lstStyle/>
          <a:p>
            <a:r>
              <a:rPr lang="en-US" dirty="0"/>
              <a:t>The lines have all the same points.</a:t>
            </a:r>
          </a:p>
          <a:p>
            <a:r>
              <a:rPr lang="en-US" dirty="0"/>
              <a:t>They are the same line.</a:t>
            </a:r>
          </a:p>
          <a:p>
            <a:r>
              <a:rPr lang="en-US" altLang="en-US" dirty="0"/>
              <a:t>There are </a:t>
            </a:r>
            <a:r>
              <a:rPr lang="en-US" altLang="en-US" u="sng" dirty="0">
                <a:solidFill>
                  <a:schemeClr val="accent1"/>
                </a:solidFill>
              </a:rPr>
              <a:t>infinitely many</a:t>
            </a:r>
            <a:r>
              <a:rPr lang="en-US" altLang="en-US" dirty="0"/>
              <a:t> solutions.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F1341-A8EA-1234-EBCC-05A4FF636ADB}"/>
              </a:ext>
            </a:extLst>
          </p:cNvPr>
          <p:cNvSpPr/>
          <p:nvPr/>
        </p:nvSpPr>
        <p:spPr>
          <a:xfrm>
            <a:off x="628648" y="1231385"/>
            <a:ext cx="7837434" cy="681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Consistent and Dependent</a:t>
            </a:r>
          </a:p>
        </p:txBody>
      </p:sp>
    </p:spTree>
    <p:extLst>
      <p:ext uri="{BB962C8B-B14F-4D97-AF65-F5344CB8AC3E}">
        <p14:creationId xmlns:p14="http://schemas.microsoft.com/office/powerpoint/2010/main" val="167754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3EC0-C6DE-10C9-FC1A-9F1C179E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B6DFA-0F47-63C8-CBCF-2610D95D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0" y="1998642"/>
            <a:ext cx="2718773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7EF26-E6D1-5F88-B508-BF37C5BB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Systems of Equations: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61672CD-DC36-3059-89CA-8C0D614995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36578" y="1998642"/>
            <a:ext cx="4878771" cy="2633682"/>
          </a:xfrm>
        </p:spPr>
        <p:txBody>
          <a:bodyPr/>
          <a:lstStyle/>
          <a:p>
            <a:r>
              <a:rPr lang="en-US" dirty="0"/>
              <a:t>The lines never intersect.</a:t>
            </a:r>
          </a:p>
          <a:p>
            <a:r>
              <a:rPr lang="en-US" dirty="0"/>
              <a:t>The lines are parallel.</a:t>
            </a:r>
          </a:p>
          <a:p>
            <a:r>
              <a:rPr lang="en-US" altLang="en-US" dirty="0"/>
              <a:t>There is </a:t>
            </a:r>
            <a:r>
              <a:rPr lang="en-US" altLang="en-US" u="sng" dirty="0">
                <a:solidFill>
                  <a:schemeClr val="accent1"/>
                </a:solidFill>
              </a:rPr>
              <a:t>no</a:t>
            </a:r>
            <a:r>
              <a:rPr lang="en-US" altLang="en-US" dirty="0"/>
              <a:t> solution.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1417-ECA7-31E8-77A2-E2ED058EEF3A}"/>
              </a:ext>
            </a:extLst>
          </p:cNvPr>
          <p:cNvSpPr/>
          <p:nvPr/>
        </p:nvSpPr>
        <p:spPr>
          <a:xfrm>
            <a:off x="628648" y="1231385"/>
            <a:ext cx="7837434" cy="681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Inconsistent</a:t>
            </a:r>
          </a:p>
        </p:txBody>
      </p:sp>
    </p:spTree>
    <p:extLst>
      <p:ext uri="{BB962C8B-B14F-4D97-AF65-F5344CB8AC3E}">
        <p14:creationId xmlns:p14="http://schemas.microsoft.com/office/powerpoint/2010/main" val="212320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1414-3082-B4B7-B4C2-DDE704C2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370C-2D9E-F91C-B211-5722FDA4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Trip to the Skate Park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8B19629-A7A5-5136-A8FC-1AB30C1C57B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2400" dirty="0"/>
              <a:t>You and your friend want to go to a skate park this weekend. There are two skate parks in the area, Scissortail and Silverstone. The pricing for each park is below:</a:t>
            </a:r>
          </a:p>
          <a:p>
            <a:r>
              <a:rPr lang="en-US" sz="2000" b="1" dirty="0"/>
              <a:t>Scissortail</a:t>
            </a:r>
            <a:r>
              <a:rPr lang="en-US" sz="2000" dirty="0"/>
              <a:t>: $3 to enter and $1 for every hour you stay</a:t>
            </a:r>
          </a:p>
          <a:p>
            <a:r>
              <a:rPr lang="en-US" sz="2000" b="1" dirty="0"/>
              <a:t>Silverstone</a:t>
            </a:r>
            <a:r>
              <a:rPr lang="en-US" sz="2000" dirty="0"/>
              <a:t>: $5 to enter and 50 cents for every hour you stay</a:t>
            </a:r>
          </a:p>
          <a:p>
            <a:pPr marL="64008" indent="0" algn="ctr">
              <a:buNone/>
            </a:pPr>
            <a:endParaRPr lang="en-US" sz="2400" dirty="0"/>
          </a:p>
          <a:p>
            <a:pPr marL="64008" indent="0" algn="ctr">
              <a:buNone/>
            </a:pPr>
            <a:r>
              <a:rPr lang="en-US" sz="2400" dirty="0"/>
              <a:t>Which skate park will you and your friend attend? </a:t>
            </a:r>
            <a:br>
              <a:rPr lang="en-US" sz="2400" dirty="0"/>
            </a:br>
            <a:r>
              <a:rPr lang="en-US" sz="2400" dirty="0"/>
              <a:t>Explain your reasoning.</a:t>
            </a:r>
            <a:endParaRPr lang="en-US" altLang="en-US" sz="2400" dirty="0"/>
          </a:p>
        </p:txBody>
      </p:sp>
      <p:pic>
        <p:nvPicPr>
          <p:cNvPr id="4" name="Graphic 3" descr="Skateboard outline">
            <a:extLst>
              <a:ext uri="{FF2B5EF4-FFF2-40B4-BE49-F238E27FC236}">
                <a16:creationId xmlns:a16="http://schemas.microsoft.com/office/drawing/2014/main" id="{98924219-F467-6331-DB01-07F449B6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3228" y="461116"/>
            <a:ext cx="908897" cy="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7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D9D2A-A828-8F43-38FF-3E28B72F1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0FEC-9B11-1D79-E9BE-086C2E82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Trip to the Skate Park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51FACAB-63F5-7B7E-0551-E9FC56FABD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Which skate park did you choose and why?</a:t>
            </a:r>
          </a:p>
          <a:p>
            <a:r>
              <a:rPr lang="en-US" dirty="0"/>
              <a:t>Is one park always cheaper than the other?</a:t>
            </a:r>
          </a:p>
          <a:p>
            <a:r>
              <a:rPr lang="en-US" dirty="0"/>
              <a:t>Is there any scenario in which the parks cost the same, so it doesn’t matter where you go?</a:t>
            </a:r>
            <a:endParaRPr lang="en-US" altLang="en-US" dirty="0"/>
          </a:p>
        </p:txBody>
      </p:sp>
      <p:pic>
        <p:nvPicPr>
          <p:cNvPr id="4" name="Graphic 3" descr="Skateboard outline">
            <a:extLst>
              <a:ext uri="{FF2B5EF4-FFF2-40B4-BE49-F238E27FC236}">
                <a16:creationId xmlns:a16="http://schemas.microsoft.com/office/drawing/2014/main" id="{4A6F2A65-8C3C-37E3-1CF7-2AE29034D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3228" y="461116"/>
            <a:ext cx="908897" cy="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3C28DE-810E-3FFE-7798-445EF590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3667-E813-AE3A-0F35-0254708F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Am I Feeling? What Am I Thinking?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AFD61B6-1BF7-3BF4-D709-AF53A514FC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Create a table on the back of your Skate Park handout.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296202-8782-970A-8224-3F6BE51F5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14636"/>
              </p:ext>
            </p:extLst>
          </p:nvPr>
        </p:nvGraphicFramePr>
        <p:xfrm>
          <a:off x="628649" y="1894196"/>
          <a:ext cx="7886700" cy="1639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190015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21993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</a:rPr>
                        <a:t>How Am I Feeling?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</a:rPr>
                        <a:t>What Am I Thinking?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976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652104B-4F9F-2A63-AF54-8FC839FA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41" y="4328366"/>
            <a:ext cx="808833" cy="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5E2C3B-725E-D6F7-337B-C41AED7E0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D027-13F0-F92F-ADE7-C14532B9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Am I Feeling? What Am I Thinking?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01B34B-0DF7-CD6E-6E14-0384A9806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1696"/>
              </p:ext>
            </p:extLst>
          </p:nvPr>
        </p:nvGraphicFramePr>
        <p:xfrm>
          <a:off x="628650" y="1268413"/>
          <a:ext cx="7886700" cy="844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190015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21993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</a:rPr>
                        <a:t>How Am I Feeling?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</a:rPr>
                        <a:t>What Am I Thinking?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976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08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68B3CF-0C1D-0BE0-AD77-5CF11430120F}"/>
              </a:ext>
            </a:extLst>
          </p:cNvPr>
          <p:cNvSpPr/>
          <p:nvPr/>
        </p:nvSpPr>
        <p:spPr>
          <a:xfrm>
            <a:off x="628650" y="2548621"/>
            <a:ext cx="3704897" cy="1797269"/>
          </a:xfrm>
          <a:prstGeom prst="roundRect">
            <a:avLst/>
          </a:prstGeom>
          <a:solidFill>
            <a:srgbClr val="CBDEEF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" indent="0" algn="ctr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Draw or write a description of how you feel about the content you just explored.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E8BA56-53A4-C23D-8FA1-D6EADEB187AC}"/>
              </a:ext>
            </a:extLst>
          </p:cNvPr>
          <p:cNvSpPr/>
          <p:nvPr/>
        </p:nvSpPr>
        <p:spPr>
          <a:xfrm>
            <a:off x="4810453" y="2548621"/>
            <a:ext cx="3704897" cy="2320240"/>
          </a:xfrm>
          <a:prstGeom prst="roundRect">
            <a:avLst/>
          </a:prstGeom>
          <a:solidFill>
            <a:srgbClr val="CBDEEF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" indent="0" algn="ctr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Write a sentence that explains what you understand or think now.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(You can write a question or a comment.)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A39B5-5B3D-D0BC-D8A3-C3620A5F383E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286000" y="1933903"/>
            <a:ext cx="195099" cy="61471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5A5531-1207-DDDA-7DBF-3C696D99F0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662902" y="1933903"/>
            <a:ext cx="352753" cy="61471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2F66CEB-A964-A4C1-13F4-03C9D010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41" y="4328366"/>
            <a:ext cx="808833" cy="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191" y="806449"/>
            <a:ext cx="8538127" cy="1765301"/>
          </a:xfrm>
        </p:spPr>
        <p:txBody>
          <a:bodyPr>
            <a:normAutofit/>
          </a:bodyPr>
          <a:lstStyle/>
          <a:p>
            <a:r>
              <a:rPr lang="en-US" dirty="0"/>
              <a:t>Two Worlds Collide,</a:t>
            </a:r>
            <a:br>
              <a:rPr lang="en-US" dirty="0"/>
            </a:br>
            <a:r>
              <a:rPr lang="en-US" dirty="0"/>
              <a:t>Part 1</a:t>
            </a:r>
            <a:endParaRPr lang="en-US" altLang="en-US" dirty="0"/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265583" y="2571750"/>
            <a:ext cx="7162801" cy="1118980"/>
          </a:xfrm>
        </p:spPr>
        <p:txBody>
          <a:bodyPr/>
          <a:lstStyle/>
          <a:p>
            <a:r>
              <a:rPr lang="en-US" dirty="0"/>
              <a:t>Systems of Linear Equations:</a:t>
            </a:r>
          </a:p>
          <a:p>
            <a:r>
              <a:rPr lang="en-US" dirty="0"/>
              <a:t>Graphing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7667C814-4116-5336-49F3-DEB6F8950528}"/>
              </a:ext>
            </a:extLst>
          </p:cNvPr>
          <p:cNvSpPr/>
          <p:nvPr/>
        </p:nvSpPr>
        <p:spPr>
          <a:xfrm>
            <a:off x="5290346" y="1980987"/>
            <a:ext cx="3001014" cy="2587081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How can systems of equations be used to represent situations and solve problems?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and write systems of linear equations.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Solve systems of linear equations using graphing.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With a partner, discuss the following statement:</a:t>
            </a:r>
            <a:br>
              <a:rPr lang="en-US" altLang="en-US" dirty="0"/>
            </a:br>
            <a:r>
              <a:rPr lang="en-US" altLang="en-US" b="1" dirty="0">
                <a:solidFill>
                  <a:schemeClr val="accent1"/>
                </a:solidFill>
              </a:rPr>
              <a:t>“Two lines cross at only one point.”</a:t>
            </a:r>
          </a:p>
          <a:p>
            <a:r>
              <a:rPr lang="en-US" altLang="en-US" dirty="0"/>
              <a:t>Decide if the statement is </a:t>
            </a:r>
            <a:r>
              <a:rPr lang="en-US" altLang="en-US" i="1" dirty="0">
                <a:solidFill>
                  <a:schemeClr val="accent3"/>
                </a:solidFill>
              </a:rPr>
              <a:t>always</a:t>
            </a:r>
            <a:r>
              <a:rPr lang="en-US" altLang="en-US" dirty="0"/>
              <a:t> true,</a:t>
            </a:r>
            <a:br>
              <a:rPr lang="en-US" altLang="en-US" dirty="0"/>
            </a:br>
            <a:r>
              <a:rPr lang="en-US" altLang="en-US" i="1" dirty="0">
                <a:solidFill>
                  <a:schemeClr val="accent3"/>
                </a:solidFill>
              </a:rPr>
              <a:t>sometimes</a:t>
            </a:r>
            <a:r>
              <a:rPr lang="en-US" altLang="en-US" dirty="0"/>
              <a:t> true, or </a:t>
            </a:r>
            <a:r>
              <a:rPr lang="en-US" altLang="en-US" i="1" dirty="0">
                <a:solidFill>
                  <a:schemeClr val="accent3"/>
                </a:solidFill>
              </a:rPr>
              <a:t>never</a:t>
            </a:r>
            <a:r>
              <a:rPr lang="en-US" altLang="en-US" dirty="0"/>
              <a:t> true.</a:t>
            </a:r>
          </a:p>
          <a:p>
            <a:pPr lvl="1"/>
            <a:r>
              <a:rPr lang="en-US" altLang="en-US" dirty="0"/>
              <a:t>Give counterexamples if you</a:t>
            </a:r>
            <a:br>
              <a:rPr lang="en-US" altLang="en-US" dirty="0"/>
            </a:br>
            <a:r>
              <a:rPr lang="en-US" altLang="en-US" dirty="0"/>
              <a:t>select </a:t>
            </a:r>
            <a:r>
              <a:rPr lang="en-US" altLang="en-US" i="1" dirty="0"/>
              <a:t>sometimes</a:t>
            </a:r>
            <a:r>
              <a:rPr lang="en-US" altLang="en-US" dirty="0"/>
              <a:t> or </a:t>
            </a:r>
            <a:r>
              <a:rPr lang="en-US" altLang="en-US" i="1" dirty="0"/>
              <a:t>never</a:t>
            </a:r>
            <a:r>
              <a:rPr lang="en-US" altLang="en-US" dirty="0"/>
              <a:t> true.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C68E7-66EB-21FB-D254-35C1DD0C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19233"/>
            <a:ext cx="2464675" cy="1336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9CD0-DD17-F2F0-172F-B0E9DD9E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2275-0B34-0E9C-D551-9C7EE69D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Amplify Classroom: Solution to Systems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C3BCE19-7515-2D82-DA01-E5D1070E87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student.amplify.com/join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Enter the session code.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Complete each screen.</a:t>
            </a:r>
          </a:p>
          <a:p>
            <a:pPr lvl="1"/>
            <a:r>
              <a:rPr lang="en-US" sz="2400" dirty="0"/>
              <a:t>Analyze the relationship between points and the solution to the system of equations.</a:t>
            </a:r>
          </a:p>
          <a:p>
            <a:pPr lvl="1"/>
            <a:r>
              <a:rPr lang="en-US" sz="2400" dirty="0"/>
              <a:t>Focus on the process and take notes on how you approached each screen and equation.</a:t>
            </a:r>
          </a:p>
          <a:p>
            <a:pPr lvl="1"/>
            <a:r>
              <a:rPr lang="en-US" sz="2400" dirty="0"/>
              <a:t>Be ready to discuss the activity as a class.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D97A-4CA6-9988-0CAA-B30346BC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88" y="1268413"/>
            <a:ext cx="9112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01A91-D694-78F4-ACBA-A1306136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78EB-D788-9F85-4876-B4089C5D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Definitions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21B08C9-9F91-53B4-C7DD-4A5F32BECC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Consistent:</a:t>
            </a:r>
            <a:r>
              <a:rPr lang="en-US" dirty="0"/>
              <a:t> having at least something in common </a:t>
            </a:r>
          </a:p>
          <a:p>
            <a:r>
              <a:rPr lang="en-US" b="1" dirty="0">
                <a:solidFill>
                  <a:schemeClr val="accent3"/>
                </a:solidFill>
              </a:rPr>
              <a:t>Inconsistent:</a:t>
            </a:r>
            <a:r>
              <a:rPr lang="en-US" dirty="0"/>
              <a:t> having nothing in common </a:t>
            </a:r>
          </a:p>
          <a:p>
            <a:r>
              <a:rPr lang="en-US" b="1" dirty="0">
                <a:solidFill>
                  <a:schemeClr val="accent3"/>
                </a:solidFill>
              </a:rPr>
              <a:t>Dependent:</a:t>
            </a:r>
            <a:r>
              <a:rPr lang="en-US" dirty="0"/>
              <a:t> it is possible to algebraically make one equation the same as the other equation </a:t>
            </a:r>
          </a:p>
          <a:p>
            <a:r>
              <a:rPr lang="en-US" b="1" dirty="0">
                <a:solidFill>
                  <a:schemeClr val="accent3"/>
                </a:solidFill>
              </a:rPr>
              <a:t>Independent:</a:t>
            </a:r>
            <a:r>
              <a:rPr lang="en-US" dirty="0"/>
              <a:t> it is </a:t>
            </a:r>
            <a:r>
              <a:rPr lang="en-US" b="1" dirty="0"/>
              <a:t>not</a:t>
            </a:r>
            <a:r>
              <a:rPr lang="en-US" dirty="0"/>
              <a:t> possible to algebraically make </a:t>
            </a:r>
            <a:br>
              <a:rPr lang="en-US" dirty="0"/>
            </a:br>
            <a:r>
              <a:rPr lang="en-US" dirty="0"/>
              <a:t>one equation the same as the other equation </a:t>
            </a:r>
          </a:p>
        </p:txBody>
      </p:sp>
    </p:spTree>
    <p:extLst>
      <p:ext uri="{BB962C8B-B14F-4D97-AF65-F5344CB8AC3E}">
        <p14:creationId xmlns:p14="http://schemas.microsoft.com/office/powerpoint/2010/main" val="409378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0A8B0-BF1A-29BB-DA4F-B4D9BC33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DC26-A528-FAB8-41D8-BD51B9C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Systems of Equations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E23B813-59EA-A752-43E4-A3590A5C70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2055312"/>
            <a:ext cx="7886700" cy="1229172"/>
          </a:xfrm>
        </p:spPr>
        <p:txBody>
          <a:bodyPr/>
          <a:lstStyle/>
          <a:p>
            <a:r>
              <a:rPr lang="en-US" sz="2400" dirty="0"/>
              <a:t>Determine where each graph belongs in the table.</a:t>
            </a:r>
          </a:p>
          <a:p>
            <a:r>
              <a:rPr lang="en-US" altLang="en-US" sz="2400" dirty="0"/>
              <a:t>Record your answers on your Note Catcher handout.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7A994C3-7FBE-5AE0-2222-9B6FE89C1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75178"/>
              </p:ext>
            </p:extLst>
          </p:nvPr>
        </p:nvGraphicFramePr>
        <p:xfrm>
          <a:off x="628650" y="1272230"/>
          <a:ext cx="7886700" cy="813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796590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190015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1993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Consistent &amp; Independent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Consistent &amp; Dependent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Inconsistent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976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54BA8C5-03CB-19D3-BDAB-3FC9A185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113" y="2951748"/>
            <a:ext cx="1815773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1DA96-1484-3CCC-6659-51ABEE2C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50" y="2951748"/>
            <a:ext cx="1812515" cy="18288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22977AB-BE5A-AA2E-07F6-E596EE3F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6" y="2951748"/>
            <a:ext cx="18157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19DE9-CB4C-EECC-A0B0-CD3EEF3E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6CD-8C29-96E6-E16F-FFA12DDC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the Connection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FDFB75-45CB-2F07-988B-3E56592A76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On your Note Catcher handout, describe each type of system of linear equations:</a:t>
            </a:r>
          </a:p>
          <a:p>
            <a:r>
              <a:rPr lang="en-US" dirty="0"/>
              <a:t>Consistent and Independent</a:t>
            </a:r>
          </a:p>
          <a:p>
            <a:r>
              <a:rPr lang="en-US" dirty="0"/>
              <a:t>Consistent and Dependent</a:t>
            </a:r>
          </a:p>
          <a:p>
            <a:r>
              <a:rPr lang="en-US" dirty="0"/>
              <a:t>Inconsistent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814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B17F4B8D-FFFB-4583-9642-F96E306FBF27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89AABBA5-E559-47DE-A0DA-B7EAB6E0C69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5282c7-d894-4de4-8fa5-c3c45711d8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E9AD0FAC31148B1E69128D2042E6C" ma:contentTypeVersion="17" ma:contentTypeDescription="Create a new document." ma:contentTypeScope="" ma:versionID="e66b4f6adab29d17a41179ea75da082a">
  <xsd:schema xmlns:xsd="http://www.w3.org/2001/XMLSchema" xmlns:xs="http://www.w3.org/2001/XMLSchema" xmlns:p="http://schemas.microsoft.com/office/2006/metadata/properties" xmlns:ns3="90af1fad-50da-427d-85c5-737466fc9da5" xmlns:ns4="f95282c7-d894-4de4-8fa5-c3c45711d8ce" targetNamespace="http://schemas.microsoft.com/office/2006/metadata/properties" ma:root="true" ma:fieldsID="f003e8cd2f20f0de14309ede1d44312e" ns3:_="" ns4:_="">
    <xsd:import namespace="90af1fad-50da-427d-85c5-737466fc9da5"/>
    <xsd:import namespace="f95282c7-d894-4de4-8fa5-c3c45711d8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f1fad-50da-427d-85c5-737466fc9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282c7-d894-4de4-8fa5-c3c45711d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1C3CF-2C18-4223-9B5E-66F0A61F6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32A0A-63D0-455C-8FDE-939F628FBFA4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f95282c7-d894-4de4-8fa5-c3c45711d8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0af1fad-50da-427d-85c5-737466fc9da5"/>
  </ds:schemaRefs>
</ds:datastoreItem>
</file>

<file path=customXml/itemProps3.xml><?xml version="1.0" encoding="utf-8"?>
<ds:datastoreItem xmlns:ds="http://schemas.openxmlformats.org/officeDocument/2006/customXml" ds:itemID="{780A26F9-5EC7-4C48-8F89-9DB3F481A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f1fad-50da-427d-85c5-737466fc9da5"/>
    <ds:schemaRef ds:uri="f95282c7-d894-4de4-8fa5-c3c45711d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229</TotalTime>
  <Words>662</Words>
  <Application>Microsoft Office PowerPoint</Application>
  <PresentationFormat>On-screen Show (16:9)</PresentationFormat>
  <Paragraphs>74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Two Worlds Collide, Part 1</vt:lpstr>
      <vt:lpstr>Essential Question</vt:lpstr>
      <vt:lpstr>Learning Objectives</vt:lpstr>
      <vt:lpstr>Always, Sometimes, or Never True</vt:lpstr>
      <vt:lpstr>Amplify Classroom: Solution to Systems</vt:lpstr>
      <vt:lpstr>Definitions</vt:lpstr>
      <vt:lpstr>Types of Systems of Equations</vt:lpstr>
      <vt:lpstr>Making the Connection</vt:lpstr>
      <vt:lpstr>Types of Systems of Equations:</vt:lpstr>
      <vt:lpstr>Types of Systems of Equations:</vt:lpstr>
      <vt:lpstr>Types of Systems of Equations:</vt:lpstr>
      <vt:lpstr>A Trip to the Skate Park</vt:lpstr>
      <vt:lpstr>A Trip to the Skate Park</vt:lpstr>
      <vt:lpstr>How Am I Feeling? What Am I Thinking?</vt:lpstr>
      <vt:lpstr>How Am I Feeling? What Am I Thinking?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8</cp:revision>
  <dcterms:created xsi:type="dcterms:W3CDTF">2025-12-17T14:58:12Z</dcterms:created>
  <dcterms:modified xsi:type="dcterms:W3CDTF">2026-01-21T15:59:39Z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0x010100E11E9AD0FAC31148B1E69128D2042E6C</vt:lpwstr>
  </property>
</Properties>
</file>