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3"/>
  </p:notesMasterIdLst>
  <p:sldIdLst>
    <p:sldId id="257" r:id="rId3"/>
    <p:sldId id="258" r:id="rId4"/>
    <p:sldId id="259" r:id="rId5"/>
    <p:sldId id="265" r:id="rId6"/>
    <p:sldId id="266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6" roundtripDataSignature="AMtx7mjE/u1G0JbLwUFXMZJtzKhtv2cP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None/>
            </a:pPr>
            <a:endParaRPr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512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0683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8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body" idx="1"/>
          </p:nvPr>
        </p:nvSpPr>
        <p:spPr>
          <a:xfrm>
            <a:off x="609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7200" algn="l">
              <a:spcBef>
                <a:spcPts val="480"/>
              </a:spcBef>
              <a:spcAft>
                <a:spcPts val="0"/>
              </a:spcAft>
              <a:buSzPts val="36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2"/>
          </p:nvPr>
        </p:nvSpPr>
        <p:spPr>
          <a:xfrm>
            <a:off x="6197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7200" algn="l">
              <a:spcBef>
                <a:spcPts val="480"/>
              </a:spcBef>
              <a:spcAft>
                <a:spcPts val="0"/>
              </a:spcAft>
              <a:buSzPts val="36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260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476250" algn="l">
              <a:spcBef>
                <a:spcPts val="520"/>
              </a:spcBef>
              <a:spcAft>
                <a:spcPts val="0"/>
              </a:spcAft>
              <a:buSzPts val="39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2"/>
          </p:nvPr>
        </p:nvSpPr>
        <p:spPr>
          <a:xfrm>
            <a:off x="6256365" y="1600201"/>
            <a:ext cx="53260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476250" algn="l">
              <a:spcBef>
                <a:spcPts val="520"/>
              </a:spcBef>
              <a:spcAft>
                <a:spcPts val="0"/>
              </a:spcAft>
              <a:buSzPts val="39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4" name="Google Shape;5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76250" algn="l">
              <a:spcBef>
                <a:spcPts val="0"/>
              </a:spcBef>
              <a:spcAft>
                <a:spcPts val="0"/>
              </a:spcAft>
              <a:buSzPts val="39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76250" algn="l">
              <a:spcBef>
                <a:spcPts val="0"/>
              </a:spcBef>
              <a:spcAft>
                <a:spcPts val="0"/>
              </a:spcAft>
              <a:buSzPts val="39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76250" algn="l">
              <a:spcBef>
                <a:spcPts val="0"/>
              </a:spcBef>
              <a:spcAft>
                <a:spcPts val="0"/>
              </a:spcAft>
              <a:buSzPts val="39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7" name="Google Shape;6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39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39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8" name="Google Shape;7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39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7625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39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36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2"/>
          </p:nvPr>
        </p:nvSpPr>
        <p:spPr>
          <a:xfrm>
            <a:off x="6193372" y="1859761"/>
            <a:ext cx="5389033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36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3"/>
          </p:nvPr>
        </p:nvSpPr>
        <p:spPr>
          <a:xfrm>
            <a:off x="609600" y="2514600"/>
            <a:ext cx="5386917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400050" algn="l">
              <a:spcBef>
                <a:spcPts val="360"/>
              </a:spcBef>
              <a:spcAft>
                <a:spcPts val="0"/>
              </a:spcAft>
              <a:buSzPts val="27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4"/>
          </p:nvPr>
        </p:nvSpPr>
        <p:spPr>
          <a:xfrm>
            <a:off x="6193372" y="2514600"/>
            <a:ext cx="5389033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400050" algn="l">
              <a:spcBef>
                <a:spcPts val="360"/>
              </a:spcBef>
              <a:spcAft>
                <a:spcPts val="0"/>
              </a:spcAft>
              <a:buSzPts val="27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" name="Google Shape;4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4766733" y="1905000"/>
            <a:ext cx="6815667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315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2"/>
          </p:nvPr>
        </p:nvSpPr>
        <p:spPr>
          <a:xfrm>
            <a:off x="609600" y="1905000"/>
            <a:ext cx="41656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400050" algn="l">
              <a:spcBef>
                <a:spcPts val="360"/>
              </a:spcBef>
              <a:spcAft>
                <a:spcPts val="0"/>
              </a:spcAft>
              <a:buSzPts val="27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7625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7625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ctrTitle"/>
          </p:nvPr>
        </p:nvSpPr>
        <p:spPr>
          <a:xfrm>
            <a:off x="1950813" y="20574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dirty="0"/>
              <a:t>No Imitations, Please!</a:t>
            </a:r>
            <a:endParaRPr dirty="0"/>
          </a:p>
        </p:txBody>
      </p:sp>
      <p:sp>
        <p:nvSpPr>
          <p:cNvPr id="88" name="Google Shape;88;p2"/>
          <p:cNvSpPr txBox="1">
            <a:spLocks noGrp="1"/>
          </p:cNvSpPr>
          <p:nvPr>
            <p:ph type="subTitle" idx="1"/>
          </p:nvPr>
        </p:nvSpPr>
        <p:spPr>
          <a:xfrm>
            <a:off x="2054352" y="35333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3900"/>
              <a:buNone/>
            </a:pPr>
            <a:r>
              <a:rPr lang="en-US"/>
              <a:t>An </a:t>
            </a:r>
            <a:r>
              <a:rPr lang="en-US" dirty="0"/>
              <a:t>I</a:t>
            </a:r>
            <a:r>
              <a:rPr lang="en-US"/>
              <a:t>nterdisciplinary </a:t>
            </a:r>
            <a:r>
              <a:rPr lang="en-US" dirty="0"/>
              <a:t>Lesson on Avoiding Plagiarism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POMS: Point of Most Significance </a:t>
            </a:r>
            <a:endParaRPr dirty="0"/>
          </a:p>
        </p:txBody>
      </p:sp>
      <p:sp>
        <p:nvSpPr>
          <p:cNvPr id="135" name="Google Shape;135;p9"/>
          <p:cNvSpPr txBox="1">
            <a:spLocks noGrp="1"/>
          </p:cNvSpPr>
          <p:nvPr>
            <p:ph type="body" idx="1"/>
          </p:nvPr>
        </p:nvSpPr>
        <p:spPr>
          <a:xfrm>
            <a:off x="609600" y="1920085"/>
            <a:ext cx="763905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</a:pPr>
            <a:r>
              <a:rPr lang="en-US" dirty="0"/>
              <a:t>On your index card, complete this prompt: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</a:pPr>
            <a:endParaRPr lang="en-US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</a:pPr>
            <a:r>
              <a:rPr lang="en-US" sz="3600" b="1" dirty="0">
                <a:solidFill>
                  <a:schemeClr val="accent2"/>
                </a:solidFill>
              </a:rPr>
              <a:t>“The most important point I learned today about avoiding plagiarism is …”</a:t>
            </a:r>
            <a:endParaRPr sz="3600" b="1" dirty="0">
              <a:solidFill>
                <a:schemeClr val="accent2"/>
              </a:solidFill>
            </a:endParaRPr>
          </a:p>
        </p:txBody>
      </p:sp>
      <p:pic>
        <p:nvPicPr>
          <p:cNvPr id="3" name="Picture 2" descr="POMS Strategy Card">
            <a:extLst>
              <a:ext uri="{FF2B5EF4-FFF2-40B4-BE49-F238E27FC236}">
                <a16:creationId xmlns:a16="http://schemas.microsoft.com/office/drawing/2014/main" id="{880CFF50-C0A8-44A0-B92E-0E0918FBD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8080164" y="1454204"/>
            <a:ext cx="2881110" cy="37334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body" idx="1"/>
          </p:nvPr>
        </p:nvSpPr>
        <p:spPr>
          <a:xfrm>
            <a:off x="583719" y="2777591"/>
            <a:ext cx="11208113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84665" lvl="0" indent="0" algn="l" rtl="0">
              <a:spcBef>
                <a:spcPts val="1600"/>
              </a:spcBef>
              <a:spcAft>
                <a:spcPts val="0"/>
              </a:spcAft>
              <a:buSzPts val="2600"/>
              <a:buNone/>
            </a:pPr>
            <a:r>
              <a:rPr lang="en-US" i="1" dirty="0"/>
              <a:t>What is plagiarism, and how do I avoid it to ensure that my writing is authentic?</a:t>
            </a:r>
            <a:endParaRPr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Magnetic Statements</a:t>
            </a:r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body" idx="1"/>
          </p:nvPr>
        </p:nvSpPr>
        <p:spPr>
          <a:xfrm>
            <a:off x="609600" y="1920085"/>
            <a:ext cx="7788294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</a:pPr>
            <a:r>
              <a:rPr lang="en-US" dirty="0"/>
              <a:t>As you arrive, read the statements posted around the room. </a:t>
            </a:r>
            <a:endParaRPr dirty="0"/>
          </a:p>
        </p:txBody>
      </p:sp>
      <p:pic>
        <p:nvPicPr>
          <p:cNvPr id="3" name="Picture 2" descr="Magnetic Statements Strategy Card">
            <a:extLst>
              <a:ext uri="{FF2B5EF4-FFF2-40B4-BE49-F238E27FC236}">
                <a16:creationId xmlns:a16="http://schemas.microsoft.com/office/drawing/2014/main" id="{F4D65A80-9A63-413B-9D67-584A08A3B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8157436" y="1274579"/>
            <a:ext cx="2975245" cy="3820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Magnetic Statements</a:t>
            </a:r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body" idx="1"/>
          </p:nvPr>
        </p:nvSpPr>
        <p:spPr>
          <a:xfrm>
            <a:off x="609599" y="1920085"/>
            <a:ext cx="7159995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+mj-lt"/>
              <a:buAutoNum type="arabicPeriod"/>
            </a:pPr>
            <a:r>
              <a:rPr lang="en-US" dirty="0"/>
              <a:t>Choose one of the statements that interests you the most or that you believe in the most to “join.” </a:t>
            </a:r>
            <a:endParaRPr dirty="0"/>
          </a:p>
          <a:p>
            <a:pPr lvl="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+mj-lt"/>
              <a:buAutoNum type="arabicPeriod"/>
            </a:pPr>
            <a:r>
              <a:rPr lang="en-US" dirty="0"/>
              <a:t>Discuss the statement with your group for three minutes. </a:t>
            </a:r>
            <a:endParaRPr dirty="0"/>
          </a:p>
          <a:p>
            <a:pPr marL="231775" lvl="0" indent="-3175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</a:pPr>
            <a:endParaRPr dirty="0"/>
          </a:p>
        </p:txBody>
      </p:sp>
      <p:pic>
        <p:nvPicPr>
          <p:cNvPr id="5" name="Picture 4" descr="Magnetic Statements Strategy Card">
            <a:extLst>
              <a:ext uri="{FF2B5EF4-FFF2-40B4-BE49-F238E27FC236}">
                <a16:creationId xmlns:a16="http://schemas.microsoft.com/office/drawing/2014/main" id="{12DBE705-B0E3-E049-85B5-362D9CB65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8050082" y="1484787"/>
            <a:ext cx="2975245" cy="382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3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Magnetic Statements</a:t>
            </a:r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body" idx="1"/>
          </p:nvPr>
        </p:nvSpPr>
        <p:spPr>
          <a:xfrm>
            <a:off x="609599" y="1920085"/>
            <a:ext cx="7238533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+mj-lt"/>
              <a:buAutoNum type="arabicPeriod"/>
            </a:pPr>
            <a:r>
              <a:rPr lang="en-US" dirty="0"/>
              <a:t>Now, “join” the statement that repels, confuses, or annoys you the most. </a:t>
            </a:r>
            <a:endParaRPr dirty="0"/>
          </a:p>
          <a:p>
            <a:pPr lvl="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+mj-lt"/>
              <a:buAutoNum type="arabicPeriod"/>
            </a:pPr>
            <a:r>
              <a:rPr lang="en-US" dirty="0"/>
              <a:t>Discuss with your group for three minutes. </a:t>
            </a:r>
            <a:endParaRPr dirty="0"/>
          </a:p>
          <a:p>
            <a:pPr marL="231775" lvl="0" indent="-3175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</a:pPr>
            <a:endParaRPr dirty="0"/>
          </a:p>
        </p:txBody>
      </p:sp>
      <p:pic>
        <p:nvPicPr>
          <p:cNvPr id="5" name="Picture 4" descr="Magnetic Statements Strategy Card">
            <a:extLst>
              <a:ext uri="{FF2B5EF4-FFF2-40B4-BE49-F238E27FC236}">
                <a16:creationId xmlns:a16="http://schemas.microsoft.com/office/drawing/2014/main" id="{1EBF347F-22B5-5449-8668-9E0ECC901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8128619" y="1316621"/>
            <a:ext cx="2975245" cy="382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1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 Used to Think…</a:t>
            </a:r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body" idx="1"/>
          </p:nvPr>
        </p:nvSpPr>
        <p:spPr>
          <a:xfrm>
            <a:off x="609599" y="1920085"/>
            <a:ext cx="7002921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1775" lvl="0" indent="-23177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 dirty="0"/>
              <a:t>On the left side of your chart, write down thoughts, ideas, and words that you know about plagiarism.</a:t>
            </a:r>
            <a:endParaRPr dirty="0"/>
          </a:p>
          <a:p>
            <a:pPr marL="231775" lvl="0" indent="-231775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 dirty="0"/>
              <a:t>Consider the Magnetic Statements as you write.</a:t>
            </a:r>
            <a:endParaRPr dirty="0"/>
          </a:p>
          <a:p>
            <a:pPr marL="231775" lvl="0" indent="-3175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</a:pPr>
            <a:endParaRPr dirty="0"/>
          </a:p>
        </p:txBody>
      </p:sp>
      <p:pic>
        <p:nvPicPr>
          <p:cNvPr id="5" name="Picture 4" descr="I Used To Think But Now I Know Strategy Card">
            <a:extLst>
              <a:ext uri="{FF2B5EF4-FFF2-40B4-BE49-F238E27FC236}">
                <a16:creationId xmlns:a16="http://schemas.microsoft.com/office/drawing/2014/main" id="{763A50B2-708E-479F-8660-E898E4335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7982454" y="1212024"/>
            <a:ext cx="3054017" cy="3926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First Turn/Last Turn</a:t>
            </a:r>
            <a:endParaRPr/>
          </a:p>
        </p:txBody>
      </p:sp>
      <p:sp>
        <p:nvSpPr>
          <p:cNvPr id="114" name="Google Shape;114;p6"/>
          <p:cNvSpPr txBox="1">
            <a:spLocks noGrp="1"/>
          </p:cNvSpPr>
          <p:nvPr>
            <p:ph type="body" idx="1"/>
          </p:nvPr>
        </p:nvSpPr>
        <p:spPr>
          <a:xfrm>
            <a:off x="609599" y="1920085"/>
            <a:ext cx="6004373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+mj-lt"/>
              <a:buAutoNum type="arabicPeriod"/>
            </a:pPr>
            <a:r>
              <a:rPr lang="en-US" dirty="0"/>
              <a:t>Read your assigned article silently. </a:t>
            </a:r>
            <a:endParaRPr dirty="0"/>
          </a:p>
          <a:p>
            <a:pPr lvl="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+mj-lt"/>
              <a:buAutoNum type="arabicPeriod"/>
            </a:pPr>
            <a:r>
              <a:rPr lang="en-US" dirty="0"/>
              <a:t>As you read, highlight four items that you feel are most important.</a:t>
            </a:r>
            <a:endParaRPr dirty="0"/>
          </a:p>
          <a:p>
            <a:pPr lvl="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+mj-lt"/>
              <a:buAutoNum type="arabicPeriod"/>
            </a:pPr>
            <a:r>
              <a:rPr lang="en-US" dirty="0"/>
              <a:t>Take turns sharing one highlighted item with the group.</a:t>
            </a:r>
            <a:endParaRPr dirty="0"/>
          </a:p>
          <a:p>
            <a:pPr lvl="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+mj-lt"/>
              <a:buAutoNum type="arabicPeriod"/>
            </a:pPr>
            <a:r>
              <a:rPr lang="en-US" dirty="0"/>
              <a:t>Take turns commenting on why you chose the items.</a:t>
            </a:r>
            <a:endParaRPr dirty="0"/>
          </a:p>
          <a:p>
            <a:pPr marL="231775" lvl="0" indent="-3175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</a:pPr>
            <a:endParaRPr dirty="0"/>
          </a:p>
        </p:txBody>
      </p:sp>
      <p:pic>
        <p:nvPicPr>
          <p:cNvPr id="5" name="Picture 4" descr="First Turn/Last Turn Strategy Card">
            <a:extLst>
              <a:ext uri="{FF2B5EF4-FFF2-40B4-BE49-F238E27FC236}">
                <a16:creationId xmlns:a16="http://schemas.microsoft.com/office/drawing/2014/main" id="{41879577-1CA5-424A-876C-5C5A6EB72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7763393" y="1228168"/>
            <a:ext cx="2871831" cy="3740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But Now I Know</a:t>
            </a:r>
            <a:endParaRPr dirty="0"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1"/>
          </p:nvPr>
        </p:nvSpPr>
        <p:spPr>
          <a:xfrm>
            <a:off x="609599" y="1920085"/>
            <a:ext cx="5993154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1775" lvl="0" indent="-23177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Char char="•"/>
            </a:pPr>
            <a:r>
              <a:rPr lang="en-US" dirty="0"/>
              <a:t>Share out what you have learned about plagiarism from the readings.</a:t>
            </a:r>
            <a:endParaRPr dirty="0"/>
          </a:p>
          <a:p>
            <a:pPr marL="231775" lvl="0" indent="-231775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ct val="100000"/>
              <a:buChar char="•"/>
            </a:pPr>
            <a:r>
              <a:rPr lang="en-US" dirty="0"/>
              <a:t>While your classmates are sharing, add notes under the “And Now I Know” heading.</a:t>
            </a:r>
            <a:endParaRPr dirty="0"/>
          </a:p>
        </p:txBody>
      </p:sp>
      <p:pic>
        <p:nvPicPr>
          <p:cNvPr id="3" name="Picture 2" descr="I Used To Think But Now I Know Strategy Card">
            <a:extLst>
              <a:ext uri="{FF2B5EF4-FFF2-40B4-BE49-F238E27FC236}">
                <a16:creationId xmlns:a16="http://schemas.microsoft.com/office/drawing/2014/main" id="{F032F42A-3CFC-4BAF-B2BD-5DF53F0C6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7893792" y="1196346"/>
            <a:ext cx="2980284" cy="38317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Collaborative Word Clouds</a:t>
            </a:r>
            <a:endParaRPr/>
          </a:p>
        </p:txBody>
      </p:sp>
      <p:sp>
        <p:nvSpPr>
          <p:cNvPr id="128" name="Google Shape;128;p8"/>
          <p:cNvSpPr txBox="1">
            <a:spLocks noGrp="1"/>
          </p:cNvSpPr>
          <p:nvPr>
            <p:ph type="body" idx="1"/>
          </p:nvPr>
        </p:nvSpPr>
        <p:spPr>
          <a:xfrm>
            <a:off x="609600" y="1920085"/>
            <a:ext cx="68580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1775" lvl="0" indent="-23177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Char char="•"/>
            </a:pPr>
            <a:r>
              <a:rPr lang="en-US" dirty="0"/>
              <a:t>Write down as many single words or short phrases that you can think of relating to what you learned about plagiarism and how to avoid it.</a:t>
            </a:r>
            <a:endParaRPr dirty="0"/>
          </a:p>
          <a:p>
            <a:pPr marL="231775" lvl="0" indent="-231775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ct val="100000"/>
              <a:buChar char="•"/>
            </a:pPr>
            <a:r>
              <a:rPr lang="en-US" dirty="0"/>
              <a:t>In small groups, select the best words from your brainstorms, and use them to create a colorful word cloud on the butcher paper provided.</a:t>
            </a:r>
            <a:endParaRPr dirty="0"/>
          </a:p>
        </p:txBody>
      </p:sp>
      <p:pic>
        <p:nvPicPr>
          <p:cNvPr id="3" name="Picture 2" descr="Collaborative Word Clouds Strategy Card">
            <a:extLst>
              <a:ext uri="{FF2B5EF4-FFF2-40B4-BE49-F238E27FC236}">
                <a16:creationId xmlns:a16="http://schemas.microsoft.com/office/drawing/2014/main" id="{F632956E-F5C0-4337-B6AF-84978264D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7857652" y="1192716"/>
            <a:ext cx="2963811" cy="3842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 Templat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 Templat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305</Words>
  <Application>Microsoft Macintosh PowerPoint</Application>
  <PresentationFormat>Widescreen</PresentationFormat>
  <Paragraphs>30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Georgia</vt:lpstr>
      <vt:lpstr>Arial</vt:lpstr>
      <vt:lpstr>Noto Sans Symbols</vt:lpstr>
      <vt:lpstr>Constantia</vt:lpstr>
      <vt:lpstr>Presentation Template</vt:lpstr>
      <vt:lpstr>Presentation Template</vt:lpstr>
      <vt:lpstr>No Imitations, Please!</vt:lpstr>
      <vt:lpstr>Essential Question</vt:lpstr>
      <vt:lpstr>Magnetic Statements</vt:lpstr>
      <vt:lpstr>Magnetic Statements</vt:lpstr>
      <vt:lpstr>Magnetic Statements</vt:lpstr>
      <vt:lpstr>I Used to Think…</vt:lpstr>
      <vt:lpstr>First Turn/Last Turn</vt:lpstr>
      <vt:lpstr>But Now I Know</vt:lpstr>
      <vt:lpstr>Collaborative Word Clouds</vt:lpstr>
      <vt:lpstr>POMS: Point of Most Significance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Imitations, Please!</dc:title>
  <dc:subject/>
  <dc:creator>K20 Center</dc:creator>
  <cp:keywords/>
  <dc:description/>
  <cp:lastModifiedBy>Walker, Helena M.</cp:lastModifiedBy>
  <cp:revision>10</cp:revision>
  <dcterms:created xsi:type="dcterms:W3CDTF">2020-07-02T16:51:35Z</dcterms:created>
  <dcterms:modified xsi:type="dcterms:W3CDTF">2023-06-21T17:35:54Z</dcterms:modified>
  <cp:category/>
</cp:coreProperties>
</file>