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hNaTTVrElLLGCpGiOj7DI+GiGt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28"/>
    <p:restoredTop sz="73159"/>
  </p:normalViewPr>
  <p:slideViewPr>
    <p:cSldViewPr snapToGrid="0">
      <p:cViewPr varScale="1">
        <p:scale>
          <a:sx n="117" d="100"/>
          <a:sy n="117" d="100"/>
        </p:scale>
        <p:origin x="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meter.com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68.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68.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68.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68.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68.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827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ectroschematics.com/mobile-phone-radiation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wU5XkhUGzBs" TargetMode="Externa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827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7db17f17c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7db17f17c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100" dirty="0">
                <a:solidFill>
                  <a:schemeClr val="dk1"/>
                </a:solidFill>
              </a:rPr>
              <a:t>Open discussion for students to answer the three questions listed in the extend on LEARN or provide the questions in </a:t>
            </a:r>
            <a:r>
              <a:rPr lang="en-US" sz="1100" u="sng" dirty="0">
                <a:solidFill>
                  <a:schemeClr val="hlink"/>
                </a:solidFill>
                <a:hlinkClick r:id="rId3"/>
              </a:rPr>
              <a:t>Mentimeter</a:t>
            </a:r>
            <a:r>
              <a:rPr lang="en-US" sz="1100" dirty="0">
                <a:solidFill>
                  <a:schemeClr val="dk1"/>
                </a:solidFill>
              </a:rPr>
              <a:t> for students to answer.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chemeClr val="dk1"/>
                </a:solidFill>
              </a:rPr>
              <a:t>K20 Center. (n.d.-b). </a:t>
            </a:r>
            <a:r>
              <a:rPr lang="en-US" sz="1100" i="1" dirty="0">
                <a:solidFill>
                  <a:schemeClr val="dk1"/>
                </a:solidFill>
              </a:rPr>
              <a:t>K20 ICAP - Director of Medical Imaging for Community Health Centers, Inc - Call Me...Maybe?</a:t>
            </a:r>
            <a:r>
              <a:rPr lang="en-US" sz="1100" dirty="0">
                <a:solidFill>
                  <a:schemeClr val="dk1"/>
                </a:solidFill>
              </a:rPr>
              <a:t>. YouTube. https://</a:t>
            </a:r>
            <a:r>
              <a:rPr lang="en-US" sz="1100" dirty="0" err="1">
                <a:solidFill>
                  <a:schemeClr val="dk1"/>
                </a:solidFill>
              </a:rPr>
              <a:t>www.youtube.com</a:t>
            </a:r>
            <a:r>
              <a:rPr lang="en-US" sz="1100" dirty="0">
                <a:solidFill>
                  <a:schemeClr val="dk1"/>
                </a:solidFill>
              </a:rPr>
              <a:t>/</a:t>
            </a:r>
            <a:r>
              <a:rPr lang="en-US" sz="1100" dirty="0" err="1">
                <a:solidFill>
                  <a:schemeClr val="dk1"/>
                </a:solidFill>
              </a:rPr>
              <a:t>watch?v</a:t>
            </a:r>
            <a:r>
              <a:rPr lang="en-US" sz="1100" dirty="0">
                <a:solidFill>
                  <a:schemeClr val="dk1"/>
                </a:solidFill>
              </a:rPr>
              <a:t>=7kW5Lb89nqU 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7db17f17c4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7db17f17c4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292929"/>
                </a:solidFill>
              </a:rPr>
              <a:t>K20 Center. (n.d.). Fist to Five. Strategies. </a:t>
            </a:r>
            <a:r>
              <a:rPr lang="en-US" sz="1200">
                <a:solidFill>
                  <a:srgbClr val="1155CC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https://learn.k20center.ou.edu/strategy/68</a:t>
            </a:r>
            <a:endParaRPr sz="1200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7db17f17c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7db17f17c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292929"/>
                </a:solidFill>
              </a:rPr>
              <a:t>K20 Center. (n.d.). Fist to Five. Strategies. </a:t>
            </a:r>
            <a:r>
              <a:rPr lang="en-US" sz="1200">
                <a:solidFill>
                  <a:srgbClr val="1155CC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https://learn.k20center.ou.edu/strategy/68</a:t>
            </a:r>
            <a:endParaRPr sz="1200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7db17f17c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7db17f17c4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92929"/>
                </a:solidFill>
              </a:rPr>
              <a:t>K20 Center. (n.d.). Fist to Five. Strategies. </a:t>
            </a:r>
            <a:r>
              <a:rPr lang="en-US" sz="1200">
                <a:solidFill>
                  <a:srgbClr val="1155CC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https://learn.k20center.ou.edu/strategy/68</a:t>
            </a:r>
            <a:endParaRPr sz="1200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7db17f17c4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7db17f17c4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92929"/>
                </a:solidFill>
              </a:rPr>
              <a:t>K20 Center. (n.d.). Fist to Five. Strategies. </a:t>
            </a:r>
            <a:r>
              <a:rPr lang="en-US" sz="1200">
                <a:solidFill>
                  <a:srgbClr val="1155CC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https://learn.k20center.ou.edu/strategy/68</a:t>
            </a:r>
            <a:endParaRPr sz="1200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7db17f17c4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7db17f17c4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92929"/>
                </a:solidFill>
              </a:rPr>
              <a:t>K20 Center. (n.d.). Fist to Five. Strategies. </a:t>
            </a:r>
            <a:r>
              <a:rPr lang="en-US" sz="1200">
                <a:solidFill>
                  <a:srgbClr val="1155CC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https://learn.k20center.ou.edu/strategy/68</a:t>
            </a:r>
            <a:endParaRPr sz="1200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7db17f17c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7db17f17c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292929"/>
                </a:solidFill>
              </a:rPr>
              <a:t>K20 Center (n.d). C.E.R.T.I.fy Your Thinking. Strategies. </a:t>
            </a:r>
            <a:r>
              <a:rPr lang="en-US" sz="12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https://learn.k20center.ou.edu/strategy/827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7db17f17c4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7db17f17c4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dk1"/>
                </a:solidFill>
                <a:highlight>
                  <a:srgbClr val="F9F9F9"/>
                </a:highlight>
              </a:rPr>
              <a:t>Read the </a:t>
            </a:r>
            <a:r>
              <a:rPr lang="en-US" sz="1100" dirty="0">
                <a:solidFill>
                  <a:schemeClr val="dk1"/>
                </a:solidFill>
              </a:rPr>
              <a:t>Electro </a:t>
            </a:r>
            <a:r>
              <a:rPr lang="en-US" sz="1100" dirty="0" err="1">
                <a:solidFill>
                  <a:schemeClr val="dk1"/>
                </a:solidFill>
              </a:rPr>
              <a:t>Schematics’s</a:t>
            </a:r>
            <a:r>
              <a:rPr lang="en-US" sz="1100" dirty="0">
                <a:solidFill>
                  <a:schemeClr val="hlink"/>
                </a:solidFill>
                <a:uFill>
                  <a:noFill/>
                </a:uFill>
                <a:hlinkClick r:id="rId3"/>
              </a:rPr>
              <a:t> </a:t>
            </a:r>
            <a:r>
              <a:rPr lang="en-US" sz="1100" u="sng" dirty="0">
                <a:solidFill>
                  <a:schemeClr val="hlink"/>
                </a:solidFill>
                <a:hlinkClick r:id="rId3"/>
              </a:rPr>
              <a:t>Mobile Cell Phone Radiation article</a:t>
            </a:r>
            <a:r>
              <a:rPr lang="en-US" sz="1000" dirty="0">
                <a:solidFill>
                  <a:schemeClr val="dk1"/>
                </a:solidFill>
                <a:highlight>
                  <a:srgbClr val="F9F9F9"/>
                </a:highlight>
              </a:rPr>
              <a:t> before watching the video.</a:t>
            </a:r>
            <a:endParaRPr sz="1000" dirty="0">
              <a:solidFill>
                <a:schemeClr val="dk1"/>
              </a:solidFill>
              <a:highlight>
                <a:srgbClr val="F9F9F9"/>
              </a:highlight>
            </a:endParaRPr>
          </a:p>
          <a:p>
            <a:pPr rtl="0" fontAlgn="base"/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Veritasium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. (2015, February 03). Do cell phones cause brain tumors? YouTube. 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  <a:hlinkClick r:id="rId4"/>
              </a:rPr>
              <a:t>https://www.youtube.com/watch?v=wU5XkhUGzBs</a:t>
            </a:r>
            <a:endParaRPr lang="en-US" sz="1400" b="0" i="0" u="none" strike="noStrike" cap="none" dirty="0">
              <a:solidFill>
                <a:srgbClr val="000000"/>
              </a:solidFill>
              <a:effectLst/>
              <a:highlight>
                <a:srgbClr val="F9F9F9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7db17f17c4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7db17f17c4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292929"/>
                </a:solidFill>
              </a:rPr>
              <a:t>K20 Center (n.d). C.E.R.T.I.fy Your Thinking. Strategies. </a:t>
            </a:r>
            <a:r>
              <a:rPr lang="en-US" sz="12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https://learn.k20center.ou.edu/strategy/827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7e1bc0cd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7e1bc0cd0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7db17f17c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7db17f17c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7e6e572c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7e6e572c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7db17f17c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7db17f17c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>
  <p:cSld name="Cover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With Cover Image">
  <p:cSld name="Title - With Cover Im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24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  <a:defRPr>
                <a:solidFill>
                  <a:schemeClr val="lt1"/>
                </a:solidFill>
              </a:defRPr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Char char="o"/>
              <a:defRPr>
                <a:solidFill>
                  <a:schemeClr val="lt1"/>
                </a:solidFill>
              </a:defRPr>
            </a:lvl2pPr>
            <a:lvl3pPr marL="1371600" lvl="2" indent="-3937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937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6067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Char char="o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- 1 Column" type="obj">
  <p:cSld name="OBJEC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25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5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26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Blue Background">
  <p:cSld name="Content - Blue Background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27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7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27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Red Background">
  <p:cSld name="Content - Red Background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8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8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28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28"/>
          <p:cNvSpPr txBox="1">
            <a:spLocks noGrp="1"/>
          </p:cNvSpPr>
          <p:nvPr>
            <p:ph type="body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29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5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5"/>
          <p:cNvSpPr txBox="1">
            <a:spLocks noGrp="1"/>
          </p:cNvSpPr>
          <p:nvPr>
            <p:ph type="title"/>
          </p:nvPr>
        </p:nvSpPr>
        <p:spPr>
          <a:xfrm>
            <a:off x="3945466" y="559689"/>
            <a:ext cx="4565121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body" idx="1"/>
          </p:nvPr>
        </p:nvSpPr>
        <p:spPr>
          <a:xfrm>
            <a:off x="3944799" y="2807732"/>
            <a:ext cx="4564202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(s)">
  <p:cSld name="Objective(s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6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6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body" idx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  <a:defRPr>
                <a:solidFill>
                  <a:schemeClr val="lt1"/>
                </a:solidFill>
              </a:defRPr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Char char="o"/>
              <a:defRPr>
                <a:solidFill>
                  <a:schemeClr val="lt1"/>
                </a:solidFill>
              </a:defRPr>
            </a:lvl2pPr>
            <a:lvl3pPr marL="1371600" lvl="2" indent="-3937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937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6067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Char char="o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1 Column">
  <p:cSld name="Content - 1 Colum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7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7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body" idx="1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AutoNum type="arabicPeriod"/>
              <a:defRPr/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SzPts val="2600"/>
              <a:buFont typeface="Calibri"/>
              <a:buAutoNum type="alphaLcPeriod"/>
              <a:defRPr/>
            </a:lvl2pPr>
            <a:lvl3pPr marL="1371600" lvl="2" indent="-393700" algn="l">
              <a:spcBef>
                <a:spcPts val="340"/>
              </a:spcBef>
              <a:spcAft>
                <a:spcPts val="0"/>
              </a:spcAft>
              <a:buSzPts val="2600"/>
              <a:buFont typeface="Calibri"/>
              <a:buAutoNum type="romanLcPeriod"/>
              <a:defRPr/>
            </a:lvl3pPr>
            <a:lvl4pPr marL="1828800" lvl="3" indent="-42671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120"/>
              <a:buFont typeface="Arial"/>
              <a:buChar char="•"/>
              <a:defRPr/>
            </a:lvl4pPr>
            <a:lvl5pPr marL="2286000" lvl="4" indent="-3606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2080"/>
              <a:buFont typeface="Courier New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tructional Strategy">
  <p:cSld name="Instructional Strateg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8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8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2 column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9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9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AutoNum type="arabicPeriod"/>
              <a:defRPr/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SzPts val="2600"/>
              <a:buFont typeface="Calibri"/>
              <a:buAutoNum type="alphaLcPeriod"/>
              <a:defRPr/>
            </a:lvl2pPr>
            <a:lvl3pPr marL="1371600" lvl="2" indent="-393700" algn="l">
              <a:spcBef>
                <a:spcPts val="340"/>
              </a:spcBef>
              <a:spcAft>
                <a:spcPts val="0"/>
              </a:spcAft>
              <a:buSzPts val="2600"/>
              <a:buFont typeface="Calibri"/>
              <a:buAutoNum type="romanLcPeriod"/>
              <a:defRPr/>
            </a:lvl3pPr>
            <a:lvl4pPr marL="1828800" lvl="3" indent="-42671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120"/>
              <a:buFont typeface="Arial"/>
              <a:buChar char="•"/>
              <a:defRPr/>
            </a:lvl4pPr>
            <a:lvl5pPr marL="2286000" lvl="4" indent="-3606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2080"/>
              <a:buFont typeface="Courier New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20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4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body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4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21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1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22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2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spcBef>
                <a:spcPts val="34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spcBef>
                <a:spcPts val="340"/>
              </a:spcBef>
              <a:spcAft>
                <a:spcPts val="0"/>
              </a:spcAft>
              <a:buClr>
                <a:srgbClr val="E8BF3C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0679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7kW5Lb89nqU?feature=oembed" TargetMode="Externa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wU5XkhUGzBs?feature=oembed" TargetMode="Externa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7db17f17c4_0_12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Director of Medical Imaging</a:t>
            </a:r>
            <a:endParaRPr/>
          </a:p>
        </p:txBody>
      </p:sp>
      <p:pic>
        <p:nvPicPr>
          <p:cNvPr id="2" name="Online Media 1" descr="K20 ICAP - Director of Medical Imaging for Community Health Centers, Inc - Call Me...Maybe?">
            <a:hlinkClick r:id="" action="ppaction://media"/>
            <a:extLst>
              <a:ext uri="{FF2B5EF4-FFF2-40B4-BE49-F238E27FC236}">
                <a16:creationId xmlns:a16="http://schemas.microsoft.com/office/drawing/2014/main" id="{E827FE01-1D6C-D655-9E5F-C59980C4F8C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47379" y="1268538"/>
            <a:ext cx="6262414" cy="3538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7db17f17c4_0_18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Fist to Five</a:t>
            </a:r>
            <a:endParaRPr/>
          </a:p>
        </p:txBody>
      </p:sp>
      <p:sp>
        <p:nvSpPr>
          <p:cNvPr id="136" name="Google Shape;136;g37db17f17c4_0_18"/>
          <p:cNvSpPr txBox="1">
            <a:spLocks noGrp="1"/>
          </p:cNvSpPr>
          <p:nvPr>
            <p:ph type="body" idx="1"/>
          </p:nvPr>
        </p:nvSpPr>
        <p:spPr>
          <a:xfrm>
            <a:off x="628649" y="1370012"/>
            <a:ext cx="7886700" cy="37734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52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Rate your level of understanding to the following statements by holding up your hand with the appropriate number of fingers.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Closed Fist = no understanding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One Finger = Little Understanding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Two Fingers = understand but need some support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Three Fingers = basic knowledge about this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Four Fingers = know what to do and don't need any help.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Five Fingers = understand and can also help or explain this to someone else.</a:t>
            </a:r>
            <a:endParaRPr sz="24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37" name="Google Shape;137;g37db17f17c4_0_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9975" y="190175"/>
            <a:ext cx="3269042" cy="116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7db17f17c4_0_24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Fist to Five</a:t>
            </a:r>
            <a:endParaRPr/>
          </a:p>
        </p:txBody>
      </p:sp>
      <p:sp>
        <p:nvSpPr>
          <p:cNvPr id="143" name="Google Shape;143;g37db17f17c4_0_24"/>
          <p:cNvSpPr txBox="1">
            <a:spLocks noGrp="1"/>
          </p:cNvSpPr>
          <p:nvPr>
            <p:ph type="body" idx="1"/>
          </p:nvPr>
        </p:nvSpPr>
        <p:spPr>
          <a:xfrm>
            <a:off x="628650" y="1370025"/>
            <a:ext cx="7386300" cy="3262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3100" b="1"/>
              <a:t>Evaluate and defend claims regarding the impact of cell phones.</a:t>
            </a:r>
            <a:endParaRPr sz="3100" b="1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4" name="Google Shape;144;g37db17f17c4_0_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0125" y="223913"/>
            <a:ext cx="3426750" cy="109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7db17f17c4_0_39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Fist to Five</a:t>
            </a:r>
            <a:endParaRPr/>
          </a:p>
        </p:txBody>
      </p:sp>
      <p:sp>
        <p:nvSpPr>
          <p:cNvPr id="150" name="Google Shape;150;g37db17f17c4_0_39"/>
          <p:cNvSpPr txBox="1">
            <a:spLocks noGrp="1"/>
          </p:cNvSpPr>
          <p:nvPr>
            <p:ph type="body" idx="1"/>
          </p:nvPr>
        </p:nvSpPr>
        <p:spPr>
          <a:xfrm>
            <a:off x="628650" y="1370025"/>
            <a:ext cx="7570200" cy="3262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3100" b="1" dirty="0"/>
              <a:t>Correctly identify the advantages and disadvantages of different types of radiation.</a:t>
            </a:r>
            <a:endParaRPr sz="3100" b="1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51" name="Google Shape;151;g37db17f17c4_0_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0125" y="223913"/>
            <a:ext cx="3426750" cy="109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7db17f17c4_0_46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Fist to Five</a:t>
            </a:r>
            <a:endParaRPr/>
          </a:p>
        </p:txBody>
      </p:sp>
      <p:sp>
        <p:nvSpPr>
          <p:cNvPr id="157" name="Google Shape;157;g37db17f17c4_0_46"/>
          <p:cNvSpPr txBox="1">
            <a:spLocks noGrp="1"/>
          </p:cNvSpPr>
          <p:nvPr>
            <p:ph type="body" idx="1"/>
          </p:nvPr>
        </p:nvSpPr>
        <p:spPr>
          <a:xfrm>
            <a:off x="628650" y="1370025"/>
            <a:ext cx="7742100" cy="3262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3100" b="1"/>
              <a:t>Longer wavelengths are absorbed as heat.</a:t>
            </a:r>
            <a:endParaRPr sz="3100" b="1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8" name="Google Shape;158;g37db17f17c4_0_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0125" y="223913"/>
            <a:ext cx="3426750" cy="109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7db17f17c4_0_53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Fist to Five</a:t>
            </a:r>
            <a:endParaRPr/>
          </a:p>
        </p:txBody>
      </p:sp>
      <p:sp>
        <p:nvSpPr>
          <p:cNvPr id="164" name="Google Shape;164;g37db17f17c4_0_53"/>
          <p:cNvSpPr txBox="1">
            <a:spLocks noGrp="1"/>
          </p:cNvSpPr>
          <p:nvPr>
            <p:ph type="body" idx="1"/>
          </p:nvPr>
        </p:nvSpPr>
        <p:spPr>
          <a:xfrm>
            <a:off x="628650" y="1370025"/>
            <a:ext cx="7818300" cy="3262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3100" b="1"/>
              <a:t>Different waves have different energies that can impact human health.</a:t>
            </a:r>
            <a:endParaRPr sz="3100" b="1"/>
          </a:p>
        </p:txBody>
      </p:sp>
      <p:pic>
        <p:nvPicPr>
          <p:cNvPr id="165" name="Google Shape;165;g37db17f17c4_0_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0125" y="223913"/>
            <a:ext cx="3426750" cy="109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7db17f17c4_0_60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Certify Your Thinking</a:t>
            </a:r>
            <a:endParaRPr/>
          </a:p>
        </p:txBody>
      </p:sp>
      <p:sp>
        <p:nvSpPr>
          <p:cNvPr id="171" name="Google Shape;171;g37db17f17c4_0_60"/>
          <p:cNvSpPr txBox="1">
            <a:spLocks noGrp="1"/>
          </p:cNvSpPr>
          <p:nvPr>
            <p:ph type="body" idx="1"/>
          </p:nvPr>
        </p:nvSpPr>
        <p:spPr>
          <a:xfrm>
            <a:off x="628650" y="1370025"/>
            <a:ext cx="5429700" cy="326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Recall your claim on cell phones in the beginning of the lesson. Consider all that you have learned about </a:t>
            </a: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Electromagnetic radiation</a:t>
            </a:r>
            <a:r>
              <a:rPr lang="en-US"/>
              <a:t> so far, as you view two published works of opposing viewpoint</a:t>
            </a:r>
            <a:endParaRPr/>
          </a:p>
        </p:txBody>
      </p:sp>
      <p:pic>
        <p:nvPicPr>
          <p:cNvPr id="172" name="Google Shape;172;g37db17f17c4_0_60" title="qrcode-k20 (5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5325" y="1144750"/>
            <a:ext cx="2453450" cy="285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7db17f17c4_0_66"/>
          <p:cNvSpPr txBox="1">
            <a:spLocks noGrp="1"/>
          </p:cNvSpPr>
          <p:nvPr>
            <p:ph type="title"/>
          </p:nvPr>
        </p:nvSpPr>
        <p:spPr>
          <a:xfrm>
            <a:off x="628650" y="274646"/>
            <a:ext cx="7886700" cy="701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 Cell Phones Cause Brain Tumors?</a:t>
            </a:r>
            <a:endParaRPr/>
          </a:p>
        </p:txBody>
      </p:sp>
      <p:sp>
        <p:nvSpPr>
          <p:cNvPr id="179" name="Google Shape;179;g37db17f17c4_0_66"/>
          <p:cNvSpPr txBox="1"/>
          <p:nvPr/>
        </p:nvSpPr>
        <p:spPr>
          <a:xfrm>
            <a:off x="1369250" y="4162025"/>
            <a:ext cx="5807400" cy="7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While watching this video consider the claim you made.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nline Media 1" descr="Do Cell Phones Cause Brain Tumors?">
            <a:hlinkClick r:id="" action="ppaction://media"/>
            <a:extLst>
              <a:ext uri="{FF2B5EF4-FFF2-40B4-BE49-F238E27FC236}">
                <a16:creationId xmlns:a16="http://schemas.microsoft.com/office/drawing/2014/main" id="{713DD2BB-DE2C-414B-E4B5-C6C2549EECC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67031" y="975746"/>
            <a:ext cx="5609619" cy="3169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7db17f17c4_0_72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Certify Your Thinking</a:t>
            </a:r>
            <a:endParaRPr/>
          </a:p>
        </p:txBody>
      </p:sp>
      <p:sp>
        <p:nvSpPr>
          <p:cNvPr id="185" name="Google Shape;185;g37db17f17c4_0_72"/>
          <p:cNvSpPr txBox="1">
            <a:spLocks noGrp="1"/>
          </p:cNvSpPr>
          <p:nvPr>
            <p:ph type="body" idx="1"/>
          </p:nvPr>
        </p:nvSpPr>
        <p:spPr>
          <a:xfrm>
            <a:off x="628650" y="1370025"/>
            <a:ext cx="6570900" cy="326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520"/>
              </a:spcBef>
              <a:spcAft>
                <a:spcPts val="0"/>
              </a:spcAft>
              <a:buSzPts val="1800"/>
              <a:buAutoNum type="arabicPeriod"/>
            </a:pPr>
            <a:r>
              <a:rPr lang="en-US" dirty="0"/>
              <a:t>Now that you’ve read the article and watched the video, decide if you still stand by your original claim about electromagnetic radiation.</a:t>
            </a:r>
          </a:p>
          <a:p>
            <a:pPr marL="457200" lvl="0" indent="-342900" algn="l" rtl="0">
              <a:spcBef>
                <a:spcPts val="520"/>
              </a:spcBef>
              <a:spcAft>
                <a:spcPts val="0"/>
              </a:spcAft>
              <a:buSzPts val="1800"/>
              <a:buAutoNum type="arabicPeriod"/>
            </a:pPr>
            <a:r>
              <a:rPr lang="en-US" dirty="0"/>
              <a:t>Do you believe the resources you found for your C.E.R. at the beginning were reliable sources based on what you have learned? Why or why not?"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86" name="Google Shape;186;g37db17f17c4_0_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1551" y="333671"/>
            <a:ext cx="1529700" cy="1855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"/>
          <p:cNvSpPr txBox="1">
            <a:spLocks noGrp="1"/>
          </p:cNvSpPr>
          <p:nvPr>
            <p:ph type="title"/>
          </p:nvPr>
        </p:nvSpPr>
        <p:spPr>
          <a:xfrm>
            <a:off x="3945475" y="559700"/>
            <a:ext cx="4824900" cy="21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Call Me…Maybe?</a:t>
            </a:r>
            <a:endParaRPr/>
          </a:p>
        </p:txBody>
      </p:sp>
      <p:sp>
        <p:nvSpPr>
          <p:cNvPr id="77" name="Google Shape;77;p2"/>
          <p:cNvSpPr txBox="1">
            <a:spLocks noGrp="1"/>
          </p:cNvSpPr>
          <p:nvPr>
            <p:ph type="body" idx="1"/>
          </p:nvPr>
        </p:nvSpPr>
        <p:spPr>
          <a:xfrm>
            <a:off x="3944799" y="2807732"/>
            <a:ext cx="4564202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US"/>
              <a:t>Electromagnetic Waves</a:t>
            </a: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744173" y="1312133"/>
            <a:ext cx="2922311" cy="2519234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622300" y="195262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84" name="Google Shape;84;p3"/>
          <p:cNvSpPr txBox="1">
            <a:spLocks noGrp="1"/>
          </p:cNvSpPr>
          <p:nvPr>
            <p:ph type="body" idx="1"/>
          </p:nvPr>
        </p:nvSpPr>
        <p:spPr>
          <a:xfrm>
            <a:off x="622300" y="2571750"/>
            <a:ext cx="7885112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/>
            <a:r>
              <a:rPr lang="en-US" dirty="0"/>
              <a:t>How dangerous are electromagnetic waves to humans? </a:t>
            </a:r>
          </a:p>
          <a:p>
            <a:pPr indent="-457200"/>
            <a:r>
              <a:rPr lang="en-US" dirty="0"/>
              <a:t>Should we be concerned with the new technological advances of today?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 txBox="1">
            <a:spLocks noGrp="1"/>
          </p:cNvSpPr>
          <p:nvPr>
            <p:ph type="title"/>
          </p:nvPr>
        </p:nvSpPr>
        <p:spPr>
          <a:xfrm>
            <a:off x="623900" y="560396"/>
            <a:ext cx="7886700" cy="13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body" idx="1"/>
          </p:nvPr>
        </p:nvSpPr>
        <p:spPr>
          <a:xfrm>
            <a:off x="623900" y="1957507"/>
            <a:ext cx="7885200" cy="22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0492" algn="l" rtl="0">
              <a:spcBef>
                <a:spcPts val="52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We will correctly evaluate and defend claims for the advantages and disadvantages of different types of radiations.</a:t>
            </a:r>
            <a:endParaRPr sz="2400"/>
          </a:p>
          <a:p>
            <a:pPr marL="457200" lvl="0" indent="-380492" algn="l" rtl="0">
              <a:spcBef>
                <a:spcPts val="52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We will explore a career in the field of electromagnetic radiation.</a:t>
            </a:r>
            <a:endParaRPr sz="2400"/>
          </a:p>
          <a:p>
            <a:pPr marL="457200" lvl="0" indent="-380492" algn="l" rtl="0">
              <a:spcBef>
                <a:spcPts val="52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We will connect the length of a wavelength to its potential energy and harm.</a:t>
            </a:r>
            <a:endParaRPr sz="2400"/>
          </a:p>
          <a:p>
            <a:pPr marL="457200" lvl="0" indent="-29210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Certify Your Thinking</a:t>
            </a:r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4294967295"/>
          </p:nvPr>
        </p:nvSpPr>
        <p:spPr>
          <a:xfrm>
            <a:off x="628650" y="1370025"/>
            <a:ext cx="54819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On your handout, write your claim and provide 3 points of evidence for the following question:</a:t>
            </a:r>
            <a:endParaRPr dirty="0"/>
          </a:p>
          <a:p>
            <a:pPr marL="914400" lvl="1" indent="-356616" algn="l" rtl="0"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 dirty="0"/>
              <a:t>Do you believe the radiation emitted by cell phones can cause harm to the human body?</a:t>
            </a:r>
            <a:endParaRPr dirty="0"/>
          </a:p>
        </p:txBody>
      </p:sp>
      <p:pic>
        <p:nvPicPr>
          <p:cNvPr id="97" name="Google Shape;9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8203" y="1158888"/>
            <a:ext cx="2329525" cy="282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7e1bc0cd05_0_0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Yes or No?</a:t>
            </a:r>
            <a:endParaRPr/>
          </a:p>
        </p:txBody>
      </p:sp>
      <p:sp>
        <p:nvSpPr>
          <p:cNvPr id="103" name="Google Shape;103;g37e1bc0cd05_0_0"/>
          <p:cNvSpPr txBox="1">
            <a:spLocks noGrp="1"/>
          </p:cNvSpPr>
          <p:nvPr>
            <p:ph type="body" idx="1"/>
          </p:nvPr>
        </p:nvSpPr>
        <p:spPr>
          <a:xfrm>
            <a:off x="628649" y="1370013"/>
            <a:ext cx="7886700" cy="326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Pick a side:</a:t>
            </a:r>
            <a:endParaRPr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lphaLcPeriod"/>
            </a:pPr>
            <a:r>
              <a:rPr lang="en-US" b="1" dirty="0"/>
              <a:t>Yes: </a:t>
            </a:r>
            <a:r>
              <a:rPr lang="en-US" dirty="0"/>
              <a:t>Cell phones cause harm to the human body.</a:t>
            </a:r>
            <a:endParaRPr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lphaLcPeriod"/>
            </a:pPr>
            <a:r>
              <a:rPr lang="en-US" b="1" dirty="0"/>
              <a:t>No: </a:t>
            </a:r>
            <a:r>
              <a:rPr lang="en-US" dirty="0"/>
              <a:t>Cell phones don’t cause harm to the human body.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Be prepared to share evidence to support your claim.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7db17f17c4_0_1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Electromagnetic Radiation Superheros</a:t>
            </a:r>
            <a:endParaRPr/>
          </a:p>
        </p:txBody>
      </p:sp>
      <p:sp>
        <p:nvSpPr>
          <p:cNvPr id="109" name="Google Shape;109;g37db17f17c4_0_1"/>
          <p:cNvSpPr txBox="1">
            <a:spLocks noGrp="1"/>
          </p:cNvSpPr>
          <p:nvPr>
            <p:ph type="body" idx="1"/>
          </p:nvPr>
        </p:nvSpPr>
        <p:spPr>
          <a:xfrm>
            <a:off x="628650" y="1370025"/>
            <a:ext cx="6634200" cy="326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sz="2400" dirty="0"/>
              <a:t>In a group, divide out the seven rays to each group member. 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Create a superhero of your ray.</a:t>
            </a:r>
            <a:endParaRPr sz="2400" dirty="0"/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 dirty="0"/>
              <a:t>Define what your ray’s superpower is</a:t>
            </a:r>
            <a:endParaRPr sz="2400" dirty="0"/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 dirty="0"/>
              <a:t>Determine if the superhero power is harmful or helpful? How?</a:t>
            </a:r>
            <a:endParaRPr dirty="0"/>
          </a:p>
        </p:txBody>
      </p:sp>
      <p:pic>
        <p:nvPicPr>
          <p:cNvPr id="110" name="Google Shape;110;g37db17f17c4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2350" y="1470750"/>
            <a:ext cx="2107325" cy="210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7e6e572c55_0_0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Electromagnetic Radiation Superheros</a:t>
            </a:r>
            <a:endParaRPr/>
          </a:p>
        </p:txBody>
      </p:sp>
      <p:sp>
        <p:nvSpPr>
          <p:cNvPr id="116" name="Google Shape;116;g37e6e572c55_0_0"/>
          <p:cNvSpPr txBox="1">
            <a:spLocks noGrp="1"/>
          </p:cNvSpPr>
          <p:nvPr>
            <p:ph type="body" idx="1"/>
          </p:nvPr>
        </p:nvSpPr>
        <p:spPr>
          <a:xfrm>
            <a:off x="628650" y="1370025"/>
            <a:ext cx="6634200" cy="326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sz="2400" dirty="0"/>
              <a:t>Review all your group's drawings and record what you discover in your </a:t>
            </a:r>
            <a:r>
              <a:rPr lang="en-US" sz="24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Electromagnetic Radiation </a:t>
            </a:r>
            <a:r>
              <a:rPr lang="en-US" sz="2400" dirty="0"/>
              <a:t>Notes.</a:t>
            </a:r>
            <a:endParaRPr sz="2400" dirty="0"/>
          </a:p>
          <a:p>
            <a:pPr lvl="0" indent="-381000">
              <a:spcBef>
                <a:spcPts val="0"/>
              </a:spcBef>
              <a:buSzPts val="2400"/>
              <a:buChar char="●"/>
            </a:pPr>
            <a:r>
              <a:rPr lang="en-US" sz="2400" dirty="0"/>
              <a:t>Organize your group’s superheroes from the least harmful </a:t>
            </a:r>
            <a:r>
              <a:rPr lang="en-US" sz="2400" i="1" dirty="0"/>
              <a:t>(longer wavelength) </a:t>
            </a:r>
            <a:r>
              <a:rPr lang="en-US" sz="2400" dirty="0"/>
              <a:t>to most harmful </a:t>
            </a:r>
            <a:r>
              <a:rPr lang="en-US" sz="2400" i="1" dirty="0"/>
              <a:t>(shorter wavelength)</a:t>
            </a:r>
            <a:r>
              <a:rPr lang="en-US" sz="2400" dirty="0"/>
              <a:t>.</a:t>
            </a:r>
            <a:endParaRPr sz="24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17" name="Google Shape;117;g37e6e572c55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2350" y="1470750"/>
            <a:ext cx="2107325" cy="210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7db17f17c4_0_7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Electromagnetic Spectrum Article</a:t>
            </a:r>
            <a:endParaRPr/>
          </a:p>
        </p:txBody>
      </p:sp>
      <p:sp>
        <p:nvSpPr>
          <p:cNvPr id="123" name="Google Shape;123;g37db17f17c4_0_7"/>
          <p:cNvSpPr txBox="1">
            <a:spLocks noGrp="1"/>
          </p:cNvSpPr>
          <p:nvPr>
            <p:ph type="body" idx="1"/>
          </p:nvPr>
        </p:nvSpPr>
        <p:spPr>
          <a:xfrm>
            <a:off x="628650" y="1370025"/>
            <a:ext cx="5789700" cy="326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Use the </a:t>
            </a: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short link or QR code</a:t>
            </a:r>
            <a:r>
              <a:rPr lang="en-US" dirty="0"/>
              <a:t> to navigate to the article.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Read the Electromagnetic Spectrum article.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As you read complete the questions at the end of your Electromagnetic Radiation Notes handout.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4" name="Google Shape;124;g37db17f17c4_0_7" title="qrcode-k20 (4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7700" y="1505213"/>
            <a:ext cx="2420851" cy="2816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842</Words>
  <Application>Microsoft Macintosh PowerPoint</Application>
  <PresentationFormat>On-screen Show (16:9)</PresentationFormat>
  <Paragraphs>64</Paragraphs>
  <Slides>18</Slides>
  <Notes>18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Courier New</vt:lpstr>
      <vt:lpstr>NTR</vt:lpstr>
      <vt:lpstr>Custom Design</vt:lpstr>
      <vt:lpstr>PowerPoint Presentation</vt:lpstr>
      <vt:lpstr>Call Me…Maybe?</vt:lpstr>
      <vt:lpstr>Essential Questions</vt:lpstr>
      <vt:lpstr>Learning Objectives</vt:lpstr>
      <vt:lpstr>Certify Your Thinking</vt:lpstr>
      <vt:lpstr>Yes or No?</vt:lpstr>
      <vt:lpstr>Electromagnetic Radiation Superheros</vt:lpstr>
      <vt:lpstr>Electromagnetic Radiation Superheros</vt:lpstr>
      <vt:lpstr>Electromagnetic Spectrum Article</vt:lpstr>
      <vt:lpstr>Director of Medical Imaging</vt:lpstr>
      <vt:lpstr>Fist to Five</vt:lpstr>
      <vt:lpstr>Fist to Five</vt:lpstr>
      <vt:lpstr>Fist to Five</vt:lpstr>
      <vt:lpstr>Fist to Five</vt:lpstr>
      <vt:lpstr>Fist to Five</vt:lpstr>
      <vt:lpstr>Certify Your Thinking</vt:lpstr>
      <vt:lpstr>Do Cell Phones Cause Brain Tumors?</vt:lpstr>
      <vt:lpstr>Certify Your Thinking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Gracia, Ann M.</dc:creator>
  <cp:lastModifiedBy>Harris, Hudson J.</cp:lastModifiedBy>
  <cp:revision>4</cp:revision>
  <dcterms:created xsi:type="dcterms:W3CDTF">2025-08-05T20:58:42Z</dcterms:created>
  <dcterms:modified xsi:type="dcterms:W3CDTF">2025-11-13T19:51:05Z</dcterms:modified>
</cp:coreProperties>
</file>