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1" r:id="rId1"/>
    <p:sldMasterId id="2147483681" r:id="rId2"/>
  </p:sldMasterIdLst>
  <p:notesMasterIdLst>
    <p:notesMasterId r:id="rId17"/>
  </p:notesMasterIdLst>
  <p:sldIdLst>
    <p:sldId id="256" r:id="rId3"/>
    <p:sldId id="270" r:id="rId4"/>
    <p:sldId id="265" r:id="rId5"/>
    <p:sldId id="262" r:id="rId6"/>
    <p:sldId id="263" r:id="rId7"/>
    <p:sldId id="264" r:id="rId8"/>
    <p:sldId id="272" r:id="rId9"/>
    <p:sldId id="274" r:id="rId10"/>
    <p:sldId id="276" r:id="rId11"/>
    <p:sldId id="260" r:id="rId12"/>
    <p:sldId id="273" r:id="rId13"/>
    <p:sldId id="279" r:id="rId14"/>
    <p:sldId id="280" r:id="rId15"/>
    <p:sldId id="278" r:id="rId16"/>
  </p:sldIdLst>
  <p:sldSz cx="9144000" cy="5143500" type="screen16x9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5pPr>
    <a:lvl6pPr marL="22860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6pPr>
    <a:lvl7pPr marL="27432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7pPr>
    <a:lvl8pPr marL="32004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8pPr>
    <a:lvl9pPr marL="36576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EDF182F-1DE7-4F13-8AA3-002D9E3B458A}">
  <a:tblStyle styleId="{BEDF182F-1DE7-4F13-8AA3-002D9E3B458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48" autoAdjust="0"/>
    <p:restoredTop sz="86695"/>
  </p:normalViewPr>
  <p:slideViewPr>
    <p:cSldViewPr snapToGrid="0">
      <p:cViewPr varScale="1">
        <p:scale>
          <a:sx n="139" d="100"/>
          <a:sy n="139" d="100"/>
        </p:scale>
        <p:origin x="37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Google Shape;3;n">
            <a:extLst>
              <a:ext uri="{FF2B5EF4-FFF2-40B4-BE49-F238E27FC236}">
                <a16:creationId xmlns:a16="http://schemas.microsoft.com/office/drawing/2014/main" id="{8624FC82-B5A2-5FA3-CBF3-BCBFA34F9D9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custGeom>
            <a:avLst/>
            <a:gdLst>
              <a:gd name="T0" fmla="*/ 0 w 120000"/>
              <a:gd name="T1" fmla="*/ 0 h 120000"/>
              <a:gd name="T2" fmla="*/ 120000 w 120000"/>
              <a:gd name="T3" fmla="*/ 0 h 120000"/>
              <a:gd name="T4" fmla="*/ 120000 w 120000"/>
              <a:gd name="T5" fmla="*/ 120000 h 120000"/>
              <a:gd name="T6" fmla="*/ 0 w 120000"/>
              <a:gd name="T7" fmla="*/ 120000 h 120000"/>
              <a:gd name="T8" fmla="*/ 0 w 120000"/>
              <a:gd name="T9" fmla="*/ 0 h 12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Google Shape;4;n">
            <a:extLst>
              <a:ext uri="{FF2B5EF4-FFF2-40B4-BE49-F238E27FC236}">
                <a16:creationId xmlns:a16="http://schemas.microsoft.com/office/drawing/2014/main" id="{8976970C-9707-70A8-F003-735290520F14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altLang="en-US">
              <a:sym typeface="Arial" panose="020B0604020202020204" pitchFamily="34" charset="0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L="457200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1pPr>
    <a:lvl2pPr marL="914400" lvl="1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2pPr>
    <a:lvl3pPr marL="1371600" lvl="2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3pPr>
    <a:lvl4pPr marL="1828800" lvl="3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4pPr>
    <a:lvl5pPr marL="2286000" lvl="4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41" TargetMode="External"/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80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2729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O3YJMaL55TM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68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2729" TargetMode="External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bs.org/video/great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pbs.org/video/great-mosque-replastered-ickx10/BS" TargetMode="Externa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41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Google Shape;38;p:notes">
            <a:extLst>
              <a:ext uri="{FF2B5EF4-FFF2-40B4-BE49-F238E27FC236}">
                <a16:creationId xmlns:a16="http://schemas.microsoft.com/office/drawing/2014/main" id="{9366B4A2-DBA3-CFE8-53CE-BFEE9562E40A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21506" name="Google Shape;39;p:notes">
            <a:extLst>
              <a:ext uri="{FF2B5EF4-FFF2-40B4-BE49-F238E27FC236}">
                <a16:creationId xmlns:a16="http://schemas.microsoft.com/office/drawing/2014/main" id="{3F2534ED-FEAD-412D-0543-27B7B303B0D9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en-US" altLang="en-US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K20 Center. (n.d.). I think, we think. Strategies. </a:t>
            </a:r>
            <a:r>
              <a:rPr lang="en-US" dirty="0">
                <a:hlinkClick r:id="rId3"/>
              </a:rPr>
              <a:t>https://learn.k20center.ou.edu/strategy/141</a:t>
            </a:r>
            <a:r>
              <a:rPr lang="en-US" dirty="0"/>
              <a:t> 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679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95435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i="1" dirty="0" err="1">
                <a:effectLst/>
              </a:rPr>
              <a:t>File:catalan</a:t>
            </a:r>
            <a:r>
              <a:rPr lang="en-US" i="1" dirty="0">
                <a:effectLst/>
              </a:rPr>
              <a:t> atlas </a:t>
            </a:r>
            <a:r>
              <a:rPr lang="en-US" i="1" dirty="0" err="1">
                <a:effectLst/>
              </a:rPr>
              <a:t>bnf</a:t>
            </a:r>
            <a:r>
              <a:rPr lang="en-US" i="1" dirty="0">
                <a:effectLst/>
              </a:rPr>
              <a:t> sheet 6 Mansa Musa (cropped).jpg - </a:t>
            </a:r>
            <a:r>
              <a:rPr lang="en-US" i="1" dirty="0" err="1">
                <a:effectLst/>
              </a:rPr>
              <a:t>wikimedia</a:t>
            </a:r>
            <a:r>
              <a:rPr lang="en-US" i="1" dirty="0">
                <a:effectLst/>
              </a:rPr>
              <a:t> commons</a:t>
            </a:r>
            <a:r>
              <a:rPr lang="en-US" dirty="0">
                <a:effectLst/>
              </a:rPr>
              <a:t>. Wikimedia Commons. (n.d.). https://</a:t>
            </a:r>
            <a:r>
              <a:rPr lang="en-US" dirty="0" err="1">
                <a:effectLst/>
              </a:rPr>
              <a:t>commons.wikimedia.org</a:t>
            </a:r>
            <a:r>
              <a:rPr lang="en-US" dirty="0">
                <a:effectLst/>
              </a:rPr>
              <a:t>/wiki/File:Catalan_Atlas_BNF_Sheet_6_Mansa_Musa_(cropped).jpg  </a:t>
            </a:r>
          </a:p>
          <a:p>
            <a:pPr marL="457200" marR="0" lvl="0" indent="-298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K20 Center. (n.d.)  I notice, I wonder. Strategies. </a:t>
            </a:r>
            <a:r>
              <a:rPr lang="en-US" dirty="0">
                <a:hlinkClick r:id="rId3"/>
              </a:rPr>
              <a:t>https://learn.k20center.ou.edu/strategy/180</a:t>
            </a:r>
            <a:endParaRPr lang="en-US" dirty="0"/>
          </a:p>
          <a:p>
            <a:pPr marL="457200" marR="0" lvl="0" indent="-298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effectLst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67991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K20 Center. (n.d.) Identity chart. Strategies. </a:t>
            </a:r>
            <a:r>
              <a:rPr lang="en-US" dirty="0">
                <a:hlinkClick r:id="rId3"/>
              </a:rPr>
              <a:t>https://learn.k20center.ou.edu/strategy/2729</a:t>
            </a:r>
            <a:r>
              <a:rPr lang="en-US" dirty="0"/>
              <a:t> 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29986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Ted-Ed. (2015, May 18). </a:t>
            </a:r>
            <a:r>
              <a:rPr lang="en-US" i="1" dirty="0"/>
              <a:t>Mansa Musa, one of the wealthiest people who ever lived - Jessica Smith</a:t>
            </a:r>
            <a:r>
              <a:rPr lang="en-US" dirty="0"/>
              <a:t> [Video]. YouTube. </a:t>
            </a:r>
            <a:r>
              <a:rPr lang="en-US" dirty="0">
                <a:hlinkClick r:id="rId3"/>
              </a:rPr>
              <a:t>https://youtu.be</a:t>
            </a:r>
            <a:r>
              <a:rPr lang="en-US">
                <a:hlinkClick r:id="rId3"/>
              </a:rPr>
              <a:t>/O3YJMaL55TM</a:t>
            </a:r>
            <a:r>
              <a:rPr lang="en-US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1539481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K20 Center. (n.d.) Stop and jot. Strategies. </a:t>
            </a:r>
            <a:r>
              <a:rPr lang="en-US" dirty="0">
                <a:hlinkClick r:id="rId3"/>
              </a:rPr>
              <a:t>https://learn.k20center.ou.edu/strategy/168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12456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K20 Center. (n.d.) Identity chart. Strategies. </a:t>
            </a:r>
            <a:r>
              <a:rPr lang="en-US" dirty="0">
                <a:hlinkClick r:id="rId3"/>
              </a:rPr>
              <a:t>https://learn.k20center.ou.edu/strategy/2729</a:t>
            </a:r>
            <a:r>
              <a:rPr lang="en-US" dirty="0"/>
              <a:t> 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71517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PBS. (2020). </a:t>
            </a:r>
            <a:r>
              <a:rPr lang="en-US" sz="1400" b="0" i="1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The great mosque is replastered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. [Video]. 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  <a:hlinkClick r:id="rId3"/>
              </a:rPr>
              <a:t>https://www.pbs.org/video/great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  <a:hlinkClick r:id="rId4"/>
              </a:rPr>
              <a:t>-mosque-replastered-ickx10/BS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971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K20 Center. (n.d.). I think, we think. Strategies. </a:t>
            </a:r>
            <a:r>
              <a:rPr lang="en-US" dirty="0">
                <a:hlinkClick r:id="rId3"/>
              </a:rPr>
              <a:t>https://learn.k20center.ou.edu/strategy/141</a:t>
            </a:r>
            <a:r>
              <a:rPr lang="en-US" dirty="0"/>
              <a:t> 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59432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7103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4B20552E-7342-E84A-F371-1971A3F6C44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32;p8"/>
          <p:cNvSpPr txBox="1">
            <a:spLocks noGrp="1"/>
          </p:cNvSpPr>
          <p:nvPr>
            <p:ph type="title"/>
          </p:nvPr>
        </p:nvSpPr>
        <p:spPr>
          <a:xfrm>
            <a:off x="754050" y="4329575"/>
            <a:ext cx="7635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91425" rIns="91425" bIns="91425" anchor="t">
            <a:normAutofit/>
          </a:bodyPr>
          <a:lstStyle>
            <a:lvl1pPr lv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1800"/>
              <a:buFont typeface="Calibri"/>
              <a:buNone/>
              <a:defRPr sz="1800">
                <a:solidFill>
                  <a:srgbClr val="27578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/>
              <a:t>Click to edit Master title style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690484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oogle Shape;29;p7" title="k20center-logo-variations_K20 - Bug Color.png">
            <a:extLst>
              <a:ext uri="{FF2B5EF4-FFF2-40B4-BE49-F238E27FC236}">
                <a16:creationId xmlns:a16="http://schemas.microsoft.com/office/drawing/2014/main" id="{AD6EEF45-89C6-035A-7767-7ED289963CD9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</p:spPr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73937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29;p7" title="k20center-logo-variations_K20 - Bug Color.png">
            <a:extLst>
              <a:ext uri="{FF2B5EF4-FFF2-40B4-BE49-F238E27FC236}">
                <a16:creationId xmlns:a16="http://schemas.microsoft.com/office/drawing/2014/main" id="{C972B790-E0EA-1D94-2E39-E91EBF32EFA9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28245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13;p3" title="k20center-logo-variations_K20 Bug - White.png">
            <a:extLst>
              <a:ext uri="{FF2B5EF4-FFF2-40B4-BE49-F238E27FC236}">
                <a16:creationId xmlns:a16="http://schemas.microsoft.com/office/drawing/2014/main" id="{A98AC9D7-ABC9-ABD1-C36A-7174189F79D4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2718689"/>
            <a:ext cx="7886700" cy="11255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6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029586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Blu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120B5383-12EC-4263-1497-9698C0CF58F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95F1D04-4812-04B5-3299-BCB12F584B19}"/>
              </a:ext>
            </a:extLst>
          </p:cNvPr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en-US" kern="0">
              <a:sym typeface="Arial"/>
            </a:endParaRPr>
          </a:p>
        </p:txBody>
      </p:sp>
      <p:pic>
        <p:nvPicPr>
          <p:cNvPr id="5" name="Google Shape;13;p3" title="k20center-logo-variations_K20 Bug - White.png">
            <a:extLst>
              <a:ext uri="{FF2B5EF4-FFF2-40B4-BE49-F238E27FC236}">
                <a16:creationId xmlns:a16="http://schemas.microsoft.com/office/drawing/2014/main" id="{0201FEDF-1B17-4939-DD49-DF358C79259B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1496" y="521401"/>
            <a:ext cx="3867150" cy="41006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72110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Red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86F1E247-B682-7CCA-0967-E63908DD64C2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492F45D-B2D5-2BE4-2F75-6C684136B567}"/>
              </a:ext>
            </a:extLst>
          </p:cNvPr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en-US" kern="0">
              <a:sym typeface="Arial"/>
            </a:endParaRPr>
          </a:p>
        </p:txBody>
      </p:sp>
      <p:pic>
        <p:nvPicPr>
          <p:cNvPr id="5" name="Google Shape;13;p3" title="k20center-logo-variations_K20 Bug - White.png">
            <a:extLst>
              <a:ext uri="{FF2B5EF4-FFF2-40B4-BE49-F238E27FC236}">
                <a16:creationId xmlns:a16="http://schemas.microsoft.com/office/drawing/2014/main" id="{80D6DD3C-71EE-3C73-DDA5-5CEF6C3263A1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1496" y="521401"/>
            <a:ext cx="3867150" cy="41006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3065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AF74F841-FC3F-3B0B-3269-2B1C811007C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215865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" type="title">
  <p:cSld name="Cover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33792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13;p3" title="k20center-logo-variations_K20 Bug - White.png">
            <a:extLst>
              <a:ext uri="{FF2B5EF4-FFF2-40B4-BE49-F238E27FC236}">
                <a16:creationId xmlns:a16="http://schemas.microsoft.com/office/drawing/2014/main" id="{07A283A7-4BAE-5607-F552-FF9DE8E501F0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1pPr>
            <a:lvl2pPr marL="3657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2pPr>
            <a:lvl3pPr marL="8229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3pPr>
            <a:lvl4pPr marL="13716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4pPr>
            <a:lvl5pPr marL="18288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324593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With Cover Imag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13;p3" title="k20center-logo-variations_K20 Bug - White.png">
            <a:extLst>
              <a:ext uri="{FF2B5EF4-FFF2-40B4-BE49-F238E27FC236}">
                <a16:creationId xmlns:a16="http://schemas.microsoft.com/office/drawing/2014/main" id="{07A283A7-4BAE-5607-F552-FF9DE8E501F0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69666" y="559689"/>
            <a:ext cx="4940921" cy="213995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3569073" y="2807732"/>
            <a:ext cx="4939927" cy="13970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1pPr>
            <a:lvl2pPr marL="3657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2pPr>
            <a:lvl3pPr marL="8229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3pPr>
            <a:lvl4pPr marL="13716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4pPr>
            <a:lvl5pPr marL="18288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04468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ssential Question(s)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3;p3" title="k20center-logo-variations_K20 Bug - White.png">
            <a:extLst>
              <a:ext uri="{FF2B5EF4-FFF2-40B4-BE49-F238E27FC236}">
                <a16:creationId xmlns:a16="http://schemas.microsoft.com/office/drawing/2014/main" id="{5D844917-401A-C607-900F-8340B4453A33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1757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ive(s)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3;p3" title="k20center-logo-variations_K20 Bug - White.png">
            <a:extLst>
              <a:ext uri="{FF2B5EF4-FFF2-40B4-BE49-F238E27FC236}">
                <a16:creationId xmlns:a16="http://schemas.microsoft.com/office/drawing/2014/main" id="{2190A501-5ACD-F178-69EF-6D3C6116E867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9314200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29;p7" title="k20center-logo-variations_K20 - Bug Color.png">
            <a:extLst>
              <a:ext uri="{FF2B5EF4-FFF2-40B4-BE49-F238E27FC236}">
                <a16:creationId xmlns:a16="http://schemas.microsoft.com/office/drawing/2014/main" id="{7A36BC56-4BFB-F2FB-2704-1CEB5D4A557E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649" y="1370013"/>
            <a:ext cx="7886699" cy="3262312"/>
          </a:xfrm>
          <a:prstGeom prst="rect">
            <a:avLst/>
          </a:prstGeom>
        </p:spPr>
        <p:txBody>
          <a:bodyPr/>
          <a:lstStyle>
            <a:lvl1pPr marL="228600" indent="-228600">
              <a:buFont typeface="+mj-lt"/>
              <a:buAutoNum type="arabicPeriod"/>
              <a:defRPr/>
            </a:lvl1pPr>
            <a:lvl2pPr marL="685800" indent="-320040">
              <a:buFont typeface="+mj-lt"/>
              <a:buAutoNum type="alphaLcPeriod"/>
              <a:defRPr/>
            </a:lvl2pPr>
            <a:lvl3pPr marL="1143000" indent="-320040">
              <a:buFont typeface="+mj-lt"/>
              <a:buAutoNum type="romanLcPeriod"/>
              <a:defRPr/>
            </a:lvl3pPr>
            <a:lvl4pPr marL="1600200" indent="-228600">
              <a:lnSpc>
                <a:spcPct val="100000"/>
              </a:lnSpc>
              <a:buSzPct val="120000"/>
              <a:buFont typeface="Arial" panose="020B0604020202020204" pitchFamily="34" charset="0"/>
              <a:buChar char="•"/>
              <a:defRPr/>
            </a:lvl4pPr>
            <a:lvl5pPr marL="2057400" indent="-228600">
              <a:lnSpc>
                <a:spcPct val="100000"/>
              </a:lnSpc>
              <a:buFont typeface="Courier New" panose="02070309020205020404" pitchFamily="49" charset="0"/>
              <a:buChar char="o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56484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Content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29;p7" title="k20center-logo-variations_K20 - Bug Color.png">
            <a:extLst>
              <a:ext uri="{FF2B5EF4-FFF2-40B4-BE49-F238E27FC236}">
                <a16:creationId xmlns:a16="http://schemas.microsoft.com/office/drawing/2014/main" id="{D51A9934-4731-CF7D-01F8-8F8BC4047EED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31308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t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29;p7" title="k20center-logo-variations_K20 - Bug Color.png">
            <a:extLst>
              <a:ext uri="{FF2B5EF4-FFF2-40B4-BE49-F238E27FC236}">
                <a16:creationId xmlns:a16="http://schemas.microsoft.com/office/drawing/2014/main" id="{CC1A804E-1971-8E34-9464-0A90A0072EB2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  <a:prstGeom prst="rect">
            <a:avLst/>
          </a:prstGeom>
        </p:spPr>
        <p:txBody>
          <a:bodyPr/>
          <a:lstStyle>
            <a:lvl1pPr marL="228600" indent="-320040">
              <a:buFont typeface="+mj-lt"/>
              <a:buAutoNum type="arabicPeriod"/>
              <a:defRPr/>
            </a:lvl1pPr>
            <a:lvl2pPr marL="685800" indent="-320040">
              <a:buFont typeface="+mj-lt"/>
              <a:buAutoNum type="alphaLcPeriod"/>
              <a:defRPr/>
            </a:lvl2pPr>
            <a:lvl3pPr marL="1143000" indent="-320040">
              <a:buFont typeface="+mj-lt"/>
              <a:buAutoNum type="romanLcPeriod"/>
              <a:defRPr/>
            </a:lvl3pPr>
            <a:lvl4pPr marL="1600200" indent="-320040">
              <a:lnSpc>
                <a:spcPct val="100000"/>
              </a:lnSpc>
              <a:buSzPct val="120000"/>
              <a:buFont typeface="Arial" panose="020B0604020202020204" pitchFamily="34" charset="0"/>
              <a:buChar char="•"/>
              <a:defRPr/>
            </a:lvl4pPr>
            <a:lvl5pPr marL="2057400" indent="-320040">
              <a:lnSpc>
                <a:spcPct val="100000"/>
              </a:lnSpc>
              <a:buFont typeface="Courier New" panose="02070309020205020404" pitchFamily="49" charset="0"/>
              <a:buChar char="o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0601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tructional Strateg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29;p7" title="k20center-logo-variations_K20 - Bug Color.png">
            <a:extLst>
              <a:ext uri="{FF2B5EF4-FFF2-40B4-BE49-F238E27FC236}">
                <a16:creationId xmlns:a16="http://schemas.microsoft.com/office/drawing/2014/main" id="{5D168AF4-32E4-74C0-4A18-039BCF6D6B8B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08504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092A09B7-DA10-1158-CAB4-8798C3E2F87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C7CF834B-CD39-B870-A33D-BB16E7C46C6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 </a:t>
            </a:r>
          </a:p>
          <a:p>
            <a:pPr lvl="1"/>
            <a:r>
              <a:rPr lang="en-US" altLang="en-US" dirty="0"/>
              <a:t>Second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15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  <p:sldLayoutId id="2147483711" r:id="rId14"/>
    <p:sldLayoutId id="2147483712" r:id="rId15"/>
    <p:sldLayoutId id="2147483713" r:id="rId16"/>
    <p:sldLayoutId id="2147483714" r:id="rId17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9pPr>
    </p:titleStyle>
    <p:bodyStyle>
      <a:lvl1pPr marL="457200" indent="-393192" algn="l" rtl="0" eaLnBrk="1" fontAlgn="base" hangingPunct="1">
        <a:spcBef>
          <a:spcPts val="520"/>
        </a:spcBef>
        <a:spcAft>
          <a:spcPct val="0"/>
        </a:spcAft>
        <a:buClr>
          <a:srgbClr val="971D20"/>
        </a:buClr>
        <a:buSzPct val="100000"/>
        <a:buFont typeface="System Font Regular"/>
        <a:buChar char="●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914400" indent="-356616" algn="l" rtl="0" eaLnBrk="1" fontAlgn="base" hangingPunct="1">
        <a:spcBef>
          <a:spcPts val="400"/>
        </a:spcBef>
        <a:spcAft>
          <a:spcPct val="0"/>
        </a:spcAft>
        <a:buClr>
          <a:schemeClr val="accent1"/>
        </a:buClr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371600" indent="-338328" algn="l" rtl="0" eaLnBrk="1" fontAlgn="base" hangingPunct="1">
        <a:spcBef>
          <a:spcPts val="340"/>
        </a:spcBef>
        <a:spcAft>
          <a:spcPct val="0"/>
        </a:spcAft>
        <a:buClr>
          <a:srgbClr val="E8BF3C"/>
        </a:buClr>
        <a:buFont typeface="Wingdings" pitchFamily="2" charset="2"/>
        <a:buChar char="§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828800" indent="-320040" algn="l" rtl="0" eaLnBrk="1" fontAlgn="base" hangingPunct="1">
        <a:lnSpc>
          <a:spcPct val="90000"/>
        </a:lnSpc>
        <a:spcBef>
          <a:spcPts val="300"/>
        </a:spcBef>
        <a:spcAft>
          <a:spcPct val="0"/>
        </a:spcAft>
        <a:buClr>
          <a:srgbClr val="971D20"/>
        </a:buClr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286000" indent="-310896" algn="l" rtl="0" eaLnBrk="1" fontAlgn="base" hangingPunct="1">
        <a:lnSpc>
          <a:spcPct val="90000"/>
        </a:lnSpc>
        <a:spcBef>
          <a:spcPts val="270"/>
        </a:spcBef>
        <a:spcAft>
          <a:spcPct val="0"/>
        </a:spcAft>
        <a:buClr>
          <a:schemeClr val="accent1"/>
        </a:buClr>
        <a:buSzPct val="80000"/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>
            <a:extLst>
              <a:ext uri="{FF2B5EF4-FFF2-40B4-BE49-F238E27FC236}">
                <a16:creationId xmlns:a16="http://schemas.microsoft.com/office/drawing/2014/main" id="{DBC93EE6-7CCD-518F-84C9-A4397115C5F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Text Placeholder 2">
            <a:extLst>
              <a:ext uri="{FF2B5EF4-FFF2-40B4-BE49-F238E27FC236}">
                <a16:creationId xmlns:a16="http://schemas.microsoft.com/office/drawing/2014/main" id="{4DDC3D1B-4E0E-1D9F-CB2D-3C12C36432E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  <p:pic>
        <p:nvPicPr>
          <p:cNvPr id="7" name="Google Shape;29;p7" title="k20center-logo-variations_K20 - Bug Color.png">
            <a:extLst>
              <a:ext uri="{FF2B5EF4-FFF2-40B4-BE49-F238E27FC236}">
                <a16:creationId xmlns:a16="http://schemas.microsoft.com/office/drawing/2014/main" id="{A6C23A54-FCC8-0F9D-1665-130E35DC754A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9pPr>
    </p:titleStyle>
    <p:bodyStyle>
      <a:lvl1pPr marL="228600" indent="-393192" algn="l" rtl="0" fontAlgn="base">
        <a:spcBef>
          <a:spcPts val="520"/>
        </a:spcBef>
        <a:spcAft>
          <a:spcPct val="0"/>
        </a:spcAft>
        <a:buClr>
          <a:srgbClr val="971D20"/>
        </a:buClr>
        <a:buFont typeface="Aptos Display" panose="020B0004020202020204" pitchFamily="34" charset="0"/>
        <a:buAutoNum type="arabi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914400" indent="-356616" algn="l" rtl="0" fontAlgn="base">
        <a:spcBef>
          <a:spcPts val="400"/>
        </a:spcBef>
        <a:spcAft>
          <a:spcPct val="0"/>
        </a:spcAft>
        <a:buClr>
          <a:schemeClr val="accent1"/>
        </a:buClr>
        <a:buFont typeface="Aptos Display" panose="020B0004020202020204" pitchFamily="34" charset="0"/>
        <a:buAutoNum type="alphaL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371600" indent="-338328" algn="l" rtl="0" fontAlgn="base">
        <a:spcBef>
          <a:spcPts val="340"/>
        </a:spcBef>
        <a:spcAft>
          <a:spcPct val="0"/>
        </a:spcAft>
        <a:buClr>
          <a:srgbClr val="E8BF3C"/>
        </a:buClr>
        <a:buFont typeface="Aptos Display" panose="020B0004020202020204" pitchFamily="34" charset="0"/>
        <a:buAutoNum type="romanL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828800" indent="-319088" algn="l" rtl="0" fontAlgn="base">
        <a:spcBef>
          <a:spcPts val="300"/>
        </a:spcBef>
        <a:spcAft>
          <a:spcPct val="0"/>
        </a:spcAft>
        <a:buClr>
          <a:srgbClr val="971D20"/>
        </a:buClr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286000" indent="-310896" algn="l" rtl="0" fontAlgn="base">
        <a:spcBef>
          <a:spcPts val="270"/>
        </a:spcBef>
        <a:spcAft>
          <a:spcPct val="0"/>
        </a:spcAft>
        <a:buClr>
          <a:schemeClr val="accent1"/>
        </a:buClr>
        <a:buSzPct val="75000"/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bs.org/video/great-mosque-replastered-ickx10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0.xml"/><Relationship Id="rId1" Type="http://schemas.openxmlformats.org/officeDocument/2006/relationships/video" Target="https://www.youtube.com/embed/O3YJMaL55TM?feature=oembed" TargetMode="External"/><Relationship Id="rId5" Type="http://schemas.openxmlformats.org/officeDocument/2006/relationships/image" Target="../media/image11.jpeg"/><Relationship Id="rId4" Type="http://schemas.openxmlformats.org/officeDocument/2006/relationships/hyperlink" Target="https://youtu.be/O3YJMaL55TM?si=4UyjFD_pX7tm13o2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411CD8-D9BB-BC4B-FD94-B6149C8A5A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Mansa Musa of Mali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67D3FB85-4C05-9AF8-0E54-BE7EB078D8F0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 marL="64008" indent="0">
              <a:buNone/>
            </a:pPr>
            <a:r>
              <a:rPr lang="en-US" altLang="en-US" dirty="0"/>
              <a:t>As you watch the video, think about how Mansa Musa’s legacy is still seen today.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403C71-7E70-0CE9-99B5-8AD217504C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135668-9F5B-5BDC-600A-604C81BF5C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442" y="1998663"/>
            <a:ext cx="7635875" cy="573087"/>
          </a:xfrm>
        </p:spPr>
        <p:txBody>
          <a:bodyPr rtlCol="0">
            <a:normAutofit fontScale="90000"/>
          </a:bodyPr>
          <a:lstStyle/>
          <a:p>
            <a:pPr fontAlgn="auto">
              <a:defRPr/>
            </a:pPr>
            <a:r>
              <a:rPr lang="en-US" dirty="0">
                <a:hlinkClick r:id="rId3"/>
              </a:rPr>
              <a:t>The Masons of Djenne begin to replaster the Great Mosque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25653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742EAE-D83F-F2DD-DB56-DA0B748CEB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47C4C7-7C22-1FE7-DB95-1F53EA4E29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I Think</a:t>
            </a:r>
          </a:p>
        </p:txBody>
      </p:sp>
      <p:sp>
        <p:nvSpPr>
          <p:cNvPr id="28675" name="Content Placeholder 7">
            <a:extLst>
              <a:ext uri="{FF2B5EF4-FFF2-40B4-BE49-F238E27FC236}">
                <a16:creationId xmlns:a16="http://schemas.microsoft.com/office/drawing/2014/main" id="{6687BF88-5F9D-2D16-C4C9-AA5EBD141FD2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r>
              <a:rPr lang="en-US" altLang="en-US" dirty="0"/>
              <a:t>Write your thoughts: </a:t>
            </a:r>
          </a:p>
          <a:p>
            <a:pPr lvl="1"/>
            <a:r>
              <a:rPr lang="en-US" altLang="en-US" dirty="0"/>
              <a:t>How is Mansa Musa’s legacy still seen today?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14C048F-9B3E-6433-7A6A-35DA7CE38E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34072" y="-62031"/>
            <a:ext cx="1495189" cy="1495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32924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1E9282-08E3-D300-924C-2D67C10E01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D891B4-647F-3084-3F9F-DE6872784A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We Think</a:t>
            </a:r>
          </a:p>
        </p:txBody>
      </p:sp>
      <p:sp>
        <p:nvSpPr>
          <p:cNvPr id="28675" name="Content Placeholder 7">
            <a:extLst>
              <a:ext uri="{FF2B5EF4-FFF2-40B4-BE49-F238E27FC236}">
                <a16:creationId xmlns:a16="http://schemas.microsoft.com/office/drawing/2014/main" id="{B93919C5-CDB8-99C8-5AD6-7A75FA631414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r>
              <a:rPr lang="en-US" altLang="en-US" dirty="0"/>
              <a:t>Compare what you have written with a partner.</a:t>
            </a:r>
          </a:p>
          <a:p>
            <a:r>
              <a:rPr lang="en-US" altLang="en-US" dirty="0"/>
              <a:t>Combine your thoughts into a new response.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994021B-5770-534F-C692-D6D3471563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16982" y="184150"/>
            <a:ext cx="1084263" cy="1084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2455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6E85E8-022B-C0D1-6F92-F0091C2F45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6ED8A7-E4ED-4769-3655-7946C55613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Mansa Musa of Mali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0D122452-8FDB-7A15-2551-F99188597B57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r>
              <a:rPr lang="en-US" i="1" dirty="0"/>
              <a:t>How did trade and Mansa Musa's reign contribute to the spread of Islam in West Africa?</a:t>
            </a:r>
          </a:p>
          <a:p>
            <a:pPr lvl="1"/>
            <a:r>
              <a:rPr lang="en-US" altLang="en-US" dirty="0"/>
              <a:t>Use any notes you have taken during the lesson to help with the response. </a:t>
            </a:r>
          </a:p>
        </p:txBody>
      </p:sp>
    </p:spTree>
    <p:extLst>
      <p:ext uri="{BB962C8B-B14F-4D97-AF65-F5344CB8AC3E}">
        <p14:creationId xmlns:p14="http://schemas.microsoft.com/office/powerpoint/2010/main" val="15352076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497E2-88CE-452F-3FF8-96EE085AE4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Share the Wealth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FF57AB-21DC-21E2-F0B4-543CF54F3EC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Trade and Wealth in West Africa</a:t>
            </a:r>
          </a:p>
        </p:txBody>
      </p:sp>
      <p:sp>
        <p:nvSpPr>
          <p:cNvPr id="5" name="Hexagon 4">
            <a:extLst>
              <a:ext uri="{FF2B5EF4-FFF2-40B4-BE49-F238E27FC236}">
                <a16:creationId xmlns:a16="http://schemas.microsoft.com/office/drawing/2014/main" id="{A9CE501F-ECB1-9E90-9382-8F0363093F5F}"/>
              </a:ext>
            </a:extLst>
          </p:cNvPr>
          <p:cNvSpPr/>
          <p:nvPr/>
        </p:nvSpPr>
        <p:spPr>
          <a:xfrm>
            <a:off x="705730" y="1362455"/>
            <a:ext cx="2768990" cy="2468911"/>
          </a:xfrm>
          <a:prstGeom prst="hexagon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96613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18B7748-0669-A4DB-7962-F6D9E2B033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9187" y="0"/>
            <a:ext cx="4505625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3">
            <a:extLst>
              <a:ext uri="{FF2B5EF4-FFF2-40B4-BE49-F238E27FC236}">
                <a16:creationId xmlns:a16="http://schemas.microsoft.com/office/drawing/2014/main" id="{1C1DB67A-4418-8D73-6089-D989CE677E9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3888" y="560388"/>
            <a:ext cx="7886700" cy="2139950"/>
          </a:xfrm>
        </p:spPr>
        <p:txBody>
          <a:bodyPr/>
          <a:lstStyle/>
          <a:p>
            <a:r>
              <a:rPr lang="en-US" altLang="en-US" dirty="0"/>
              <a:t>Essential Question</a:t>
            </a:r>
          </a:p>
        </p:txBody>
      </p:sp>
      <p:sp>
        <p:nvSpPr>
          <p:cNvPr id="23554" name="Text Placeholder 4">
            <a:extLst>
              <a:ext uri="{FF2B5EF4-FFF2-40B4-BE49-F238E27FC236}">
                <a16:creationId xmlns:a16="http://schemas.microsoft.com/office/drawing/2014/main" id="{F01DC99E-0FC2-0634-50E3-612982742493}"/>
              </a:ext>
            </a:extLst>
          </p:cNvPr>
          <p:cNvSpPr>
            <a:spLocks noGrp="1" noChangeArrowheads="1"/>
          </p:cNvSpPr>
          <p:nvPr>
            <p:ph type="body" sz="quarter" idx="10"/>
          </p:nvPr>
        </p:nvSpPr>
        <p:spPr>
          <a:xfrm>
            <a:off x="623888" y="2808288"/>
            <a:ext cx="7885112" cy="1397000"/>
          </a:xfrm>
        </p:spPr>
        <p:txBody>
          <a:bodyPr/>
          <a:lstStyle/>
          <a:p>
            <a:pPr marL="64008" indent="0">
              <a:buNone/>
            </a:pPr>
            <a:r>
              <a:rPr lang="en-US" altLang="en-US" dirty="0"/>
              <a:t>How does trade contribute to the spread of religion?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3">
            <a:extLst>
              <a:ext uri="{FF2B5EF4-FFF2-40B4-BE49-F238E27FC236}">
                <a16:creationId xmlns:a16="http://schemas.microsoft.com/office/drawing/2014/main" id="{7A133F9F-8BD4-BFCE-947E-74745460EF1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3888" y="560388"/>
            <a:ext cx="7886700" cy="2139950"/>
          </a:xfrm>
        </p:spPr>
        <p:txBody>
          <a:bodyPr/>
          <a:lstStyle/>
          <a:p>
            <a:r>
              <a:rPr lang="en-US" altLang="en-US" dirty="0"/>
              <a:t>Learning Objectives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928C0DD-EBA7-945F-414B-0577DA3BB32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3888" y="2808288"/>
            <a:ext cx="7885112" cy="1397000"/>
          </a:xfrm>
        </p:spPr>
        <p:txBody>
          <a:bodyPr rtlCol="0">
            <a:noAutofit/>
          </a:bodyPr>
          <a:lstStyle/>
          <a:p>
            <a:pPr lvl="0">
              <a:spcAft>
                <a:spcPts val="600"/>
              </a:spcAft>
            </a:pPr>
            <a:r>
              <a:rPr lang="en-US" dirty="0"/>
              <a:t>Analyze the relationship between trade and the spread of religion.</a:t>
            </a:r>
          </a:p>
          <a:p>
            <a:pPr lvl="0">
              <a:spcAft>
                <a:spcPts val="600"/>
              </a:spcAft>
            </a:pPr>
            <a:r>
              <a:rPr lang="en-US" dirty="0"/>
              <a:t>Assess the impact of Mansa Musa’s reign in </a:t>
            </a:r>
            <a:br>
              <a:rPr lang="en-US" dirty="0"/>
            </a:br>
            <a:r>
              <a:rPr lang="en-US" dirty="0"/>
              <a:t>West Africa.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45D84C-B1B9-7487-2919-4DBFDC69B1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Identity Chart</a:t>
            </a:r>
          </a:p>
        </p:txBody>
      </p:sp>
      <p:sp>
        <p:nvSpPr>
          <p:cNvPr id="28675" name="Content Placeholder 7">
            <a:extLst>
              <a:ext uri="{FF2B5EF4-FFF2-40B4-BE49-F238E27FC236}">
                <a16:creationId xmlns:a16="http://schemas.microsoft.com/office/drawing/2014/main" id="{001687CA-0FFD-B396-81EB-DB04465691AC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628650" y="1370013"/>
            <a:ext cx="3733038" cy="3262312"/>
          </a:xfrm>
        </p:spPr>
        <p:txBody>
          <a:bodyPr/>
          <a:lstStyle/>
          <a:p>
            <a:pPr marL="64008" indent="0">
              <a:buNone/>
            </a:pPr>
            <a:r>
              <a:rPr lang="en-US" altLang="en-US" dirty="0"/>
              <a:t>As you watch the video, add characteristics of Mansa Musa to the identity chart.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232ADA4-6389-068A-985C-B602FA0CDD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2314" y="884683"/>
            <a:ext cx="3374134" cy="337413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491780-60A9-8100-5B41-6DF330D65D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59EA0E-7890-001C-1D91-D0C664FA15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4063" y="4329113"/>
            <a:ext cx="7635875" cy="573087"/>
          </a:xfrm>
        </p:spPr>
        <p:txBody>
          <a:bodyPr rtlCol="0">
            <a:normAutofit fontScale="90000"/>
          </a:bodyPr>
          <a:lstStyle/>
          <a:p>
            <a:pPr fontAlgn="auto">
              <a:defRPr/>
            </a:pPr>
            <a:r>
              <a:rPr lang="en-US" b="1" dirty="0">
                <a:hlinkClick r:id="rId4"/>
              </a:rPr>
              <a:t>Mansa Musa, one of the wealthiest people who ever lived </a:t>
            </a:r>
            <a:endParaRPr lang="en-US" dirty="0"/>
          </a:p>
        </p:txBody>
      </p:sp>
      <p:pic>
        <p:nvPicPr>
          <p:cNvPr id="3" name="Online Media 2" descr="Mansa Musa, one of the wealthiest people who ever lived - Jessica Smith">
            <a:hlinkClick r:id="" action="ppaction://media"/>
            <a:extLst>
              <a:ext uri="{FF2B5EF4-FFF2-40B4-BE49-F238E27FC236}">
                <a16:creationId xmlns:a16="http://schemas.microsoft.com/office/drawing/2014/main" id="{E629CCC3-8C80-3874-5E48-9F492157037F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997833" y="290305"/>
            <a:ext cx="7148333" cy="4038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7202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159863-3804-E2E1-2B1A-53A14C5827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6148A6-5153-C94F-4A06-0B8E8778FB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</p:spPr>
        <p:txBody>
          <a:bodyPr wrap="square" rtlCol="0" anchor="b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Mansa Musa of Mali</a:t>
            </a:r>
          </a:p>
        </p:txBody>
      </p:sp>
      <p:sp>
        <p:nvSpPr>
          <p:cNvPr id="28675" name="Content Placeholder 7">
            <a:extLst>
              <a:ext uri="{FF2B5EF4-FFF2-40B4-BE49-F238E27FC236}">
                <a16:creationId xmlns:a16="http://schemas.microsoft.com/office/drawing/2014/main" id="{33AB3C4D-580A-DDAC-CB43-A13F3E6FECD0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>
          <a:xfrm>
            <a:off x="628649" y="1370013"/>
            <a:ext cx="6982691" cy="3262312"/>
          </a:xfrm>
        </p:spPr>
        <p:txBody>
          <a:bodyPr wrap="square" anchor="t">
            <a:normAutofit/>
          </a:bodyPr>
          <a:lstStyle/>
          <a:p>
            <a:r>
              <a:rPr lang="en-US" altLang="en-US" dirty="0"/>
              <a:t>Read about Mansa Musa</a:t>
            </a:r>
          </a:p>
          <a:p>
            <a:r>
              <a:rPr lang="en-US" altLang="en-US" dirty="0"/>
              <a:t>Summarize each section of the reading in the Stop and Jot boxes.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805D0C2-8270-1267-654E-9F9F4A2540E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7701" r="5" b="7944"/>
          <a:stretch>
            <a:fillRect/>
          </a:stretch>
        </p:blipFill>
        <p:spPr>
          <a:xfrm>
            <a:off x="7611341" y="274638"/>
            <a:ext cx="1355340" cy="114335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995471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84886F-FE13-8F12-1C62-DA2C610BC6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180E1E-608B-CD27-EC00-C097DCF6F3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Identity Chart</a:t>
            </a:r>
          </a:p>
        </p:txBody>
      </p:sp>
      <p:sp>
        <p:nvSpPr>
          <p:cNvPr id="28675" name="Content Placeholder 7">
            <a:extLst>
              <a:ext uri="{FF2B5EF4-FFF2-40B4-BE49-F238E27FC236}">
                <a16:creationId xmlns:a16="http://schemas.microsoft.com/office/drawing/2014/main" id="{A0E47982-6366-9964-75AD-28C5E1EF19C8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 marL="64008" indent="0">
              <a:buNone/>
            </a:pPr>
            <a:r>
              <a:rPr lang="en-US" altLang="en-US" dirty="0"/>
              <a:t>Add what you learned about Mansa Musa from the reading to the identity chart.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795BDBD-D47D-1DC1-D80F-0DE8B7F210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14696" y="77376"/>
            <a:ext cx="1191037" cy="1191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1150574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LEARN 2025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285782"/>
      </a:accent1>
      <a:accent2>
        <a:srgbClr val="008CC9"/>
      </a:accent2>
      <a:accent3>
        <a:srgbClr val="971D20"/>
      </a:accent3>
      <a:accent4>
        <a:srgbClr val="E8BF3C"/>
      </a:accent4>
      <a:accent5>
        <a:srgbClr val="D30F7F"/>
      </a:accent5>
      <a:accent6>
        <a:srgbClr val="FFFFFF"/>
      </a:accent6>
      <a:hlink>
        <a:srgbClr val="288AC3"/>
      </a:hlink>
      <a:folHlink>
        <a:srgbClr val="288AC3"/>
      </a:folHlink>
    </a:clrScheme>
    <a:fontScheme name="Office 2007 - 20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D99821D3-5AB0-46A2-A88B-DF1F5B2F96C5}" vid="{BF5A499D-F8D2-49C6-962D-9AF7F62A082E}"/>
    </a:ext>
  </a:extLst>
</a:theme>
</file>

<file path=ppt/theme/theme2.xml><?xml version="1.0" encoding="utf-8"?>
<a:theme xmlns:a="http://schemas.openxmlformats.org/drawingml/2006/main" name="1_Custom Design">
  <a:themeElements>
    <a:clrScheme name="LEARN 2025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285782"/>
      </a:accent1>
      <a:accent2>
        <a:srgbClr val="008CC9"/>
      </a:accent2>
      <a:accent3>
        <a:srgbClr val="971D20"/>
      </a:accent3>
      <a:accent4>
        <a:srgbClr val="E8BF3C"/>
      </a:accent4>
      <a:accent5>
        <a:srgbClr val="D30F7F"/>
      </a:accent5>
      <a:accent6>
        <a:srgbClr val="FFFFFF"/>
      </a:accent6>
      <a:hlink>
        <a:srgbClr val="288AC3"/>
      </a:hlink>
      <a:folHlink>
        <a:srgbClr val="288AC3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D99821D3-5AB0-46A2-A88B-DF1F5B2F96C5}" vid="{6DD89F41-01E6-4C88-840F-270122FD5FDE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Custom Design</Template>
  <TotalTime>1345</TotalTime>
  <Words>495</Words>
  <Application>Microsoft Macintosh PowerPoint</Application>
  <PresentationFormat>On-screen Show (16:9)</PresentationFormat>
  <Paragraphs>36</Paragraphs>
  <Slides>14</Slides>
  <Notes>10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22" baseType="lpstr">
      <vt:lpstr>Aptos Display</vt:lpstr>
      <vt:lpstr>Arial</vt:lpstr>
      <vt:lpstr>Calibri</vt:lpstr>
      <vt:lpstr>Courier New</vt:lpstr>
      <vt:lpstr>System Font Regular</vt:lpstr>
      <vt:lpstr>Wingdings</vt:lpstr>
      <vt:lpstr>Custom Design</vt:lpstr>
      <vt:lpstr>1_Custom Design</vt:lpstr>
      <vt:lpstr>PowerPoint Presentation</vt:lpstr>
      <vt:lpstr>Share the Wealth</vt:lpstr>
      <vt:lpstr>PowerPoint Presentation</vt:lpstr>
      <vt:lpstr>Essential Question</vt:lpstr>
      <vt:lpstr>Learning Objectives</vt:lpstr>
      <vt:lpstr>Identity Chart</vt:lpstr>
      <vt:lpstr>Mansa Musa, one of the wealthiest people who ever lived </vt:lpstr>
      <vt:lpstr>Mansa Musa of Mali</vt:lpstr>
      <vt:lpstr>Identity Chart</vt:lpstr>
      <vt:lpstr>Mansa Musa of Mali</vt:lpstr>
      <vt:lpstr>The Masons of Djenne begin to replaster the Great Mosque</vt:lpstr>
      <vt:lpstr>I Think</vt:lpstr>
      <vt:lpstr>We Think</vt:lpstr>
      <vt:lpstr>Mansa Musa of Mali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Share the Wealth</dc:title>
  <dc:subject/>
  <dc:creator>K20 Center</dc:creator>
  <cp:keywords/>
  <dc:description/>
  <cp:lastModifiedBy>Gracia, Ann M.</cp:lastModifiedBy>
  <cp:revision>5</cp:revision>
  <dcterms:created xsi:type="dcterms:W3CDTF">2026-06-09T17:47:48Z</dcterms:created>
  <dcterms:modified xsi:type="dcterms:W3CDTF">2026-08-03T16:35:49Z</dcterms:modified>
  <cp:category/>
</cp:coreProperties>
</file>