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6"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ce43457WMy8lPZpXhShGDxgL4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EFF1E-702C-491E-B12A-5033FC05BC69}" v="3" dt="2022-03-03T21:40:48.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0" d="100"/>
          <a:sy n="230" d="100"/>
        </p:scale>
        <p:origin x="355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429EFF1E-702C-491E-B12A-5033FC05BC69}"/>
    <pc:docChg chg="custSel modSld">
      <pc:chgData name="Peters, Daniella M." userId="87fb469b-cd7a-4b12-a1ae-bba5f0610088" providerId="ADAL" clId="{429EFF1E-702C-491E-B12A-5033FC05BC69}" dt="2022-03-03T21:42:57.602" v="12" actId="20577"/>
      <pc:docMkLst>
        <pc:docMk/>
      </pc:docMkLst>
      <pc:sldChg chg="modSp mod">
        <pc:chgData name="Peters, Daniella M." userId="87fb469b-cd7a-4b12-a1ae-bba5f0610088" providerId="ADAL" clId="{429EFF1E-702C-491E-B12A-5033FC05BC69}" dt="2022-03-03T21:41:01.182" v="1" actId="113"/>
        <pc:sldMkLst>
          <pc:docMk/>
          <pc:sldMk cId="0" sldId="257"/>
        </pc:sldMkLst>
        <pc:spChg chg="mod">
          <ac:chgData name="Peters, Daniella M." userId="87fb469b-cd7a-4b12-a1ae-bba5f0610088" providerId="ADAL" clId="{429EFF1E-702C-491E-B12A-5033FC05BC69}" dt="2022-03-03T21:41:01.182" v="1" actId="113"/>
          <ac:spMkLst>
            <pc:docMk/>
            <pc:sldMk cId="0" sldId="257"/>
            <ac:spMk id="94" creationId="{00000000-0000-0000-0000-000000000000}"/>
          </ac:spMkLst>
        </pc:spChg>
        <pc:spChg chg="mod">
          <ac:chgData name="Peters, Daniella M." userId="87fb469b-cd7a-4b12-a1ae-bba5f0610088" providerId="ADAL" clId="{429EFF1E-702C-491E-B12A-5033FC05BC69}" dt="2022-03-03T21:40:58.817" v="0" actId="113"/>
          <ac:spMkLst>
            <pc:docMk/>
            <pc:sldMk cId="0" sldId="257"/>
            <ac:spMk id="95" creationId="{00000000-0000-0000-0000-000000000000}"/>
          </ac:spMkLst>
        </pc:spChg>
      </pc:sldChg>
      <pc:sldChg chg="modSp mod">
        <pc:chgData name="Peters, Daniella M." userId="87fb469b-cd7a-4b12-a1ae-bba5f0610088" providerId="ADAL" clId="{429EFF1E-702C-491E-B12A-5033FC05BC69}" dt="2022-03-03T21:42:14.853" v="7" actId="948"/>
        <pc:sldMkLst>
          <pc:docMk/>
          <pc:sldMk cId="0" sldId="258"/>
        </pc:sldMkLst>
        <pc:spChg chg="mod">
          <ac:chgData name="Peters, Daniella M." userId="87fb469b-cd7a-4b12-a1ae-bba5f0610088" providerId="ADAL" clId="{429EFF1E-702C-491E-B12A-5033FC05BC69}" dt="2022-03-03T21:41:06.674" v="2" actId="113"/>
          <ac:spMkLst>
            <pc:docMk/>
            <pc:sldMk cId="0" sldId="258"/>
            <ac:spMk id="100" creationId="{00000000-0000-0000-0000-000000000000}"/>
          </ac:spMkLst>
        </pc:spChg>
        <pc:spChg chg="mod">
          <ac:chgData name="Peters, Daniella M." userId="87fb469b-cd7a-4b12-a1ae-bba5f0610088" providerId="ADAL" clId="{429EFF1E-702C-491E-B12A-5033FC05BC69}" dt="2022-03-03T21:42:14.853" v="7" actId="948"/>
          <ac:spMkLst>
            <pc:docMk/>
            <pc:sldMk cId="0" sldId="258"/>
            <ac:spMk id="101" creationId="{00000000-0000-0000-0000-000000000000}"/>
          </ac:spMkLst>
        </pc:spChg>
      </pc:sldChg>
      <pc:sldChg chg="modSp mod">
        <pc:chgData name="Peters, Daniella M." userId="87fb469b-cd7a-4b12-a1ae-bba5f0610088" providerId="ADAL" clId="{429EFF1E-702C-491E-B12A-5033FC05BC69}" dt="2022-03-03T21:42:57.602" v="12" actId="20577"/>
        <pc:sldMkLst>
          <pc:docMk/>
          <pc:sldMk cId="0" sldId="259"/>
        </pc:sldMkLst>
        <pc:spChg chg="mod">
          <ac:chgData name="Peters, Daniella M." userId="87fb469b-cd7a-4b12-a1ae-bba5f0610088" providerId="ADAL" clId="{429EFF1E-702C-491E-B12A-5033FC05BC69}" dt="2022-03-03T21:41:10.950" v="3" actId="113"/>
          <ac:spMkLst>
            <pc:docMk/>
            <pc:sldMk cId="0" sldId="259"/>
            <ac:spMk id="106" creationId="{00000000-0000-0000-0000-000000000000}"/>
          </ac:spMkLst>
        </pc:spChg>
        <pc:spChg chg="mod">
          <ac:chgData name="Peters, Daniella M." userId="87fb469b-cd7a-4b12-a1ae-bba5f0610088" providerId="ADAL" clId="{429EFF1E-702C-491E-B12A-5033FC05BC69}" dt="2022-03-03T21:42:57.602" v="12" actId="20577"/>
          <ac:spMkLst>
            <pc:docMk/>
            <pc:sldMk cId="0" sldId="259"/>
            <ac:spMk id="1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O3YJMaL55TM&amp;t=232souTub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bs.org/video/great-mosque-replastered-ickx10/B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arthlymission.com/wp-content/uploads/2019/03/medieval_catalan_world_map.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466a5f1a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466a5f1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466a5f1a8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466a5f1a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437ba067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Video: Smith, J. (2015). Mansa Musa. One of the wealthiest people who ever lived. [Video]. Ted-Ed. YouTube. https://www.youtube.com/watch?v=O3YJMaL55TM&amp;t=232souTube</a:t>
            </a:r>
          </a:p>
          <a:p>
            <a:pPr marL="0" lvl="0" indent="0" algn="l" rtl="0">
              <a:spcBef>
                <a:spcPts val="0"/>
              </a:spcBef>
              <a:spcAft>
                <a:spcPts val="0"/>
              </a:spcAft>
              <a:buNone/>
            </a:pPr>
            <a:r>
              <a:rPr lang="en-US" dirty="0"/>
              <a:t>Essay: K20 Center. (2021). Mansa Musa: Essay Overview. Share the Wealth. https://learn.k20center.ou.edu/lesson/1500/Mansa-Musa-Essay-Overview-Share-the-Wealth.docx?rev=10057</a:t>
            </a:r>
          </a:p>
          <a:p>
            <a:pPr marL="0" lvl="0" indent="0" algn="l" rtl="0">
              <a:spcBef>
                <a:spcPts val="0"/>
              </a:spcBef>
              <a:spcAft>
                <a:spcPts val="0"/>
              </a:spcAft>
              <a:buNone/>
            </a:pPr>
            <a:r>
              <a:rPr lang="en-US" dirty="0"/>
              <a:t>K20 Center. (n.d.). Paired Texts H-Chart. Strategies. https://learn.k20center.ou.edu/strategy/132</a:t>
            </a:r>
            <a:endParaRPr dirty="0"/>
          </a:p>
        </p:txBody>
      </p:sp>
      <p:sp>
        <p:nvSpPr>
          <p:cNvPr id="161" name="Google Shape;161;gd437ba067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437ba06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437ba06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Smith, J. (2015). </a:t>
            </a:r>
            <a:r>
              <a:rPr lang="en-US" i="1" dirty="0"/>
              <a:t>Mansa Musa. One of the wealthiest people who ever lived</a:t>
            </a:r>
            <a:r>
              <a:rPr lang="en-US" dirty="0"/>
              <a:t>. [Video]. Ted-Ed. YouTube. </a:t>
            </a:r>
            <a:r>
              <a:rPr lang="en-US" dirty="0">
                <a:hlinkClick r:id="rId3"/>
              </a:rPr>
              <a:t>https://www.youtube.com/watch?v=O3YJMaL55TM&amp;t=232souTube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437ba067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437ba067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PBS. (2020). The great mosque is replastered. [Video]. </a:t>
            </a:r>
            <a:r>
              <a:rPr lang="en-US" dirty="0">
                <a:hlinkClick r:id="rId3"/>
              </a:rPr>
              <a:t>https://www.pbs.org/video/great-mosque-replastered-ickx10/BS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437ba067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0" name="Google Shape;180;gd437ba067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Think-Pair-Share. Strategies. https://learn.k20center.ou.edu/strategy/139</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008e6c6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Griggs, M. B. (2014). Iron age coin hoard. [Digital image]. Smithsonian Magazine. https://www.smithsonianmag.com/smart-news/hoard-gold-coins-found-california-180949900/</a:t>
            </a:r>
            <a:endParaRPr dirty="0"/>
          </a:p>
        </p:txBody>
      </p:sp>
      <p:sp>
        <p:nvSpPr>
          <p:cNvPr id="117" name="Google Shape;117;gd008e6c6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466a5f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466a5f1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Painting a Picture. Strategies. https://learn.k20center.ou.edu/strategy/1331</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466a5f1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466a5f1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Teacher’s Note: A digital version of the Catalan Atlas can be found at the link below  if you wish to zoom in on the atlas for students to see. There is nudity in the atlas so please be aware when showing certain panels to the students. </a:t>
            </a:r>
            <a:r>
              <a:rPr lang="en-US" u="sng" dirty="0">
                <a:solidFill>
                  <a:schemeClr val="hlink"/>
                </a:solidFill>
                <a:hlinkClick r:id="rId3"/>
              </a:rPr>
              <a:t>https://earthlymission.com/wp-content/uploads/2019/03/medieval_catalan_world_map.jpg</a:t>
            </a:r>
            <a:r>
              <a:rPr lang="en-US"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466a5f1a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466a5f1a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19"/>
          <p:cNvSpPr>
            <a:spLocks noGrp="1"/>
          </p:cNvSpPr>
          <p:nvPr>
            <p:ph type="pic" idx="2"/>
          </p:nvPr>
        </p:nvSpPr>
        <p:spPr>
          <a:xfrm>
            <a:off x="5911850" y="1663336"/>
            <a:ext cx="1828800" cy="1828009"/>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21"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3YJMaL55TM&amp;t=232souTub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learn.k20center.ou.edu/lesson/1500/Mansa-Musa-Essay-Overview-Share-the-Wealth.docx?rev=1005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3YJMaL55T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d466a5f1a8_0_30" descr="Text&#10;&#10;Description automatically generated"/>
          <p:cNvPicPr preferRelativeResize="0"/>
          <p:nvPr/>
        </p:nvPicPr>
        <p:blipFill>
          <a:blip r:embed="rId3">
            <a:alphaModFix/>
          </a:blip>
          <a:stretch>
            <a:fillRect/>
          </a:stretch>
        </p:blipFill>
        <p:spPr>
          <a:xfrm>
            <a:off x="507775" y="224325"/>
            <a:ext cx="2820664" cy="3461700"/>
          </a:xfrm>
          <a:prstGeom prst="rect">
            <a:avLst/>
          </a:prstGeom>
          <a:noFill/>
          <a:ln>
            <a:noFill/>
          </a:ln>
        </p:spPr>
      </p:pic>
      <p:sp>
        <p:nvSpPr>
          <p:cNvPr id="148" name="Google Shape;148;gd466a5f1a8_0_30"/>
          <p:cNvSpPr txBox="1"/>
          <p:nvPr/>
        </p:nvSpPr>
        <p:spPr>
          <a:xfrm>
            <a:off x="544488" y="3616725"/>
            <a:ext cx="26706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Manuscript that discusses the history and development of math and the rules of addition, subtraction, multiplication, and division.</a:t>
            </a:r>
            <a:endParaRPr sz="1200" dirty="0">
              <a:latin typeface="Calibri"/>
              <a:ea typeface="Calibri"/>
              <a:cs typeface="Calibri"/>
              <a:sym typeface="Calibri"/>
            </a:endParaRPr>
          </a:p>
        </p:txBody>
      </p:sp>
      <p:pic>
        <p:nvPicPr>
          <p:cNvPr id="149" name="Google Shape;149;gd466a5f1a8_0_30" descr="Text, letter&#10;&#10;Description automatically generated"/>
          <p:cNvPicPr preferRelativeResize="0"/>
          <p:nvPr/>
        </p:nvPicPr>
        <p:blipFill>
          <a:blip r:embed="rId4">
            <a:alphaModFix/>
          </a:blip>
          <a:stretch>
            <a:fillRect/>
          </a:stretch>
        </p:blipFill>
        <p:spPr>
          <a:xfrm>
            <a:off x="4974325" y="224313"/>
            <a:ext cx="2956500" cy="3461700"/>
          </a:xfrm>
          <a:prstGeom prst="rect">
            <a:avLst/>
          </a:prstGeom>
          <a:noFill/>
          <a:ln>
            <a:noFill/>
          </a:ln>
        </p:spPr>
      </p:pic>
      <p:sp>
        <p:nvSpPr>
          <p:cNvPr id="150" name="Google Shape;150;gd466a5f1a8_0_30"/>
          <p:cNvSpPr txBox="1"/>
          <p:nvPr/>
        </p:nvSpPr>
        <p:spPr>
          <a:xfrm>
            <a:off x="4922150" y="3686025"/>
            <a:ext cx="257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Manuscript that discusses diagnosing and treating illnesses.</a:t>
            </a: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d466a5f1a8_0_19"/>
          <p:cNvSpPr txBox="1"/>
          <p:nvPr/>
        </p:nvSpPr>
        <p:spPr>
          <a:xfrm>
            <a:off x="736138" y="3684550"/>
            <a:ext cx="2670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Manuscript that discusses astronomy and how to use the stars to calculate the seasons.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
        <p:nvSpPr>
          <p:cNvPr id="156" name="Google Shape;156;gd466a5f1a8_0_19"/>
          <p:cNvSpPr txBox="1"/>
          <p:nvPr/>
        </p:nvSpPr>
        <p:spPr>
          <a:xfrm>
            <a:off x="5091400" y="3684550"/>
            <a:ext cx="2571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Manuscript that discusses the benefit of trades, craftwork, and agriculture to society.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57" name="Google Shape;157;gd466a5f1a8_0_19"/>
          <p:cNvPicPr preferRelativeResize="0"/>
          <p:nvPr/>
        </p:nvPicPr>
        <p:blipFill>
          <a:blip r:embed="rId3">
            <a:alphaModFix/>
          </a:blip>
          <a:stretch>
            <a:fillRect/>
          </a:stretch>
        </p:blipFill>
        <p:spPr>
          <a:xfrm>
            <a:off x="785500" y="225800"/>
            <a:ext cx="2571900" cy="3458762"/>
          </a:xfrm>
          <a:prstGeom prst="rect">
            <a:avLst/>
          </a:prstGeom>
          <a:noFill/>
          <a:ln>
            <a:noFill/>
          </a:ln>
        </p:spPr>
      </p:pic>
      <p:pic>
        <p:nvPicPr>
          <p:cNvPr id="158" name="Google Shape;158;gd466a5f1a8_0_19" descr="Text&#10;&#10;Description automatically generated"/>
          <p:cNvPicPr preferRelativeResize="0"/>
          <p:nvPr/>
        </p:nvPicPr>
        <p:blipFill>
          <a:blip r:embed="rId4">
            <a:alphaModFix/>
          </a:blip>
          <a:stretch>
            <a:fillRect/>
          </a:stretch>
        </p:blipFill>
        <p:spPr>
          <a:xfrm>
            <a:off x="5137074" y="225800"/>
            <a:ext cx="2485975" cy="345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d437ba0674_0_19"/>
          <p:cNvSpPr txBox="1">
            <a:spLocks noGrp="1"/>
          </p:cNvSpPr>
          <p:nvPr>
            <p:ph type="title"/>
          </p:nvPr>
        </p:nvSpPr>
        <p:spPr>
          <a:xfrm>
            <a:off x="457200" y="87325"/>
            <a:ext cx="4223587" cy="6669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200" b="1" dirty="0"/>
              <a:t>Paired Texts H-Chart</a:t>
            </a:r>
            <a:endParaRPr sz="3200" b="1" dirty="0"/>
          </a:p>
        </p:txBody>
      </p:sp>
      <p:sp>
        <p:nvSpPr>
          <p:cNvPr id="164" name="Google Shape;164;gd437ba0674_0_19"/>
          <p:cNvSpPr txBox="1">
            <a:spLocks noGrp="1"/>
          </p:cNvSpPr>
          <p:nvPr>
            <p:ph type="body" idx="1"/>
          </p:nvPr>
        </p:nvSpPr>
        <p:spPr>
          <a:xfrm>
            <a:off x="457200" y="754225"/>
            <a:ext cx="5020500" cy="4206600"/>
          </a:xfrm>
          <a:prstGeom prst="rect">
            <a:avLst/>
          </a:prstGeom>
          <a:noFill/>
          <a:ln>
            <a:noFill/>
          </a:ln>
        </p:spPr>
        <p:txBody>
          <a:bodyPr spcFirstLastPara="1" wrap="square" lIns="91400" tIns="91400" rIns="91400" bIns="91400" anchor="t" anchorCtr="0">
            <a:normAutofit/>
          </a:bodyPr>
          <a:lstStyle/>
          <a:p>
            <a:pPr indent="-457200">
              <a:spcBef>
                <a:spcPts val="0"/>
              </a:spcBef>
            </a:pPr>
            <a:r>
              <a:rPr lang="en-US" sz="2200" dirty="0"/>
              <a:t>Watch the biographical </a:t>
            </a:r>
            <a:r>
              <a:rPr lang="en-US" sz="2200" dirty="0">
                <a:solidFill>
                  <a:schemeClr val="tx1"/>
                </a:solidFill>
                <a:hlinkClick r:id="rId3">
                  <a:extLst>
                    <a:ext uri="{A12FA001-AC4F-418D-AE19-62706E023703}">
                      <ahyp:hlinkClr xmlns:ahyp="http://schemas.microsoft.com/office/drawing/2018/hyperlinkcolor" val="tx"/>
                    </a:ext>
                  </a:extLst>
                </a:hlinkClick>
              </a:rPr>
              <a:t>video</a:t>
            </a:r>
            <a:r>
              <a:rPr lang="en-US" sz="2200" dirty="0"/>
              <a:t> about Mansa Musa. </a:t>
            </a:r>
          </a:p>
          <a:p>
            <a:pPr indent="-457200">
              <a:spcBef>
                <a:spcPts val="0"/>
              </a:spcBef>
            </a:pPr>
            <a:r>
              <a:rPr lang="en-US" sz="2200" dirty="0"/>
              <a:t>Read the </a:t>
            </a:r>
            <a:r>
              <a:rPr lang="en-US" sz="2200" dirty="0">
                <a:solidFill>
                  <a:schemeClr val="tx1"/>
                </a:solidFill>
                <a:hlinkClick r:id="rId4">
                  <a:extLst>
                    <a:ext uri="{A12FA001-AC4F-418D-AE19-62706E023703}">
                      <ahyp:hlinkClr xmlns:ahyp="http://schemas.microsoft.com/office/drawing/2018/hyperlinkcolor" val="tx"/>
                    </a:ext>
                  </a:extLst>
                </a:hlinkClick>
              </a:rPr>
              <a:t>attached essay </a:t>
            </a:r>
            <a:r>
              <a:rPr lang="en-US" sz="2200" dirty="0">
                <a:solidFill>
                  <a:schemeClr val="tx1"/>
                </a:solidFill>
              </a:rPr>
              <a:t>about</a:t>
            </a:r>
            <a:r>
              <a:rPr lang="en-US" sz="2200" dirty="0"/>
              <a:t> Mansa Musa.</a:t>
            </a:r>
          </a:p>
          <a:p>
            <a:pPr indent="-457200">
              <a:spcBef>
                <a:spcPts val="0"/>
              </a:spcBef>
            </a:pPr>
            <a:r>
              <a:rPr lang="en-US" sz="2200" dirty="0"/>
              <a:t>Summarize the video on the left side of your H-Chart and the essay on the right side.  </a:t>
            </a:r>
          </a:p>
          <a:p>
            <a:pPr indent="-457200">
              <a:spcBef>
                <a:spcPts val="0"/>
              </a:spcBef>
            </a:pPr>
            <a:r>
              <a:rPr lang="en-US" sz="2200" dirty="0"/>
              <a:t>Use the following prompt as your guiding principle:  </a:t>
            </a:r>
            <a:r>
              <a:rPr lang="en-US" sz="2200" i="1" dirty="0"/>
              <a:t>How did Mansa Musa contribute to the spread of Islam?</a:t>
            </a:r>
            <a:endParaRPr sz="2200" dirty="0"/>
          </a:p>
        </p:txBody>
      </p:sp>
      <p:pic>
        <p:nvPicPr>
          <p:cNvPr id="165" name="Google Shape;165;gd437ba0674_0_19"/>
          <p:cNvPicPr preferRelativeResize="0"/>
          <p:nvPr/>
        </p:nvPicPr>
        <p:blipFill>
          <a:blip r:embed="rId5">
            <a:alphaModFix/>
          </a:blip>
          <a:stretch>
            <a:fillRect/>
          </a:stretch>
        </p:blipFill>
        <p:spPr>
          <a:xfrm>
            <a:off x="5740525" y="866199"/>
            <a:ext cx="2676300" cy="2676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437ba0674_0_0"/>
          <p:cNvSpPr txBox="1">
            <a:spLocks noGrp="1"/>
          </p:cNvSpPr>
          <p:nvPr>
            <p:ph type="title"/>
          </p:nvPr>
        </p:nvSpPr>
        <p:spPr>
          <a:xfrm>
            <a:off x="489542" y="107314"/>
            <a:ext cx="4026594"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200" b="1" dirty="0"/>
              <a:t>Mansa Musa Video </a:t>
            </a:r>
            <a:endParaRPr sz="3200" b="1" dirty="0"/>
          </a:p>
        </p:txBody>
      </p:sp>
      <p:pic>
        <p:nvPicPr>
          <p:cNvPr id="171" name="Google Shape;171;gd437ba0674_0_0" descr="Check out our Patreon page: https://www.patreon.com/teded&#10;&#10;View full lesson: http://ed.ted.com/lessons/mansa-musa-one-of-the-wealthiest-people-who-ever-lived-jessica-smith&#10;&#10;Mansa Musa, the 14th century African king of the Mali Empire, is said to have amassed a fortune that possibly made him one of the wealthiest people who ever lived. Jessica Smith tells the story of how Mansa Musa literally put his empire – and himself – on the map.&#10;&#10;Lesson by Jessica Smith, animation by Sandro Katamashvili." title="Mansa Musa, one of the wealthiest people who ever lived - Jessica Smith">
            <a:hlinkClick r:id="rId3"/>
          </p:cNvPr>
          <p:cNvPicPr preferRelativeResize="0"/>
          <p:nvPr/>
        </p:nvPicPr>
        <p:blipFill>
          <a:blip r:embed="rId4">
            <a:alphaModFix/>
          </a:blip>
          <a:stretch>
            <a:fillRect/>
          </a:stretch>
        </p:blipFill>
        <p:spPr>
          <a:xfrm>
            <a:off x="1694843" y="1150427"/>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437ba0674_0_6"/>
          <p:cNvSpPr txBox="1">
            <a:spLocks noGrp="1"/>
          </p:cNvSpPr>
          <p:nvPr>
            <p:ph type="title"/>
          </p:nvPr>
        </p:nvSpPr>
        <p:spPr>
          <a:xfrm>
            <a:off x="457200" y="307247"/>
            <a:ext cx="6613964"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200" b="1" dirty="0"/>
              <a:t>Re-Plastering of the Great Mosque</a:t>
            </a:r>
            <a:endParaRPr sz="3200" b="1" dirty="0"/>
          </a:p>
        </p:txBody>
      </p:sp>
      <p:sp>
        <p:nvSpPr>
          <p:cNvPr id="177" name="Google Shape;177;gd437ba0674_0_6"/>
          <p:cNvSpPr txBox="1">
            <a:spLocks noGrp="1"/>
          </p:cNvSpPr>
          <p:nvPr>
            <p:ph type="body" idx="1"/>
          </p:nvPr>
        </p:nvSpPr>
        <p:spPr>
          <a:xfrm>
            <a:off x="457201" y="1309352"/>
            <a:ext cx="5235014" cy="3383196"/>
          </a:xfrm>
          <a:prstGeom prst="rect">
            <a:avLst/>
          </a:prstGeom>
        </p:spPr>
        <p:txBody>
          <a:bodyPr spcFirstLastPara="1" wrap="square" lIns="91425" tIns="45700" rIns="91425" bIns="45700" anchor="t" anchorCtr="0">
            <a:normAutofit fontScale="92500" lnSpcReduction="20000"/>
          </a:bodyPr>
          <a:lstStyle/>
          <a:p>
            <a:pPr marL="0" lvl="0" indent="0" algn="l" rtl="0">
              <a:spcBef>
                <a:spcPts val="520"/>
              </a:spcBef>
              <a:spcAft>
                <a:spcPts val="0"/>
              </a:spcAft>
              <a:buNone/>
            </a:pPr>
            <a:r>
              <a:rPr lang="en-US" sz="2500" dirty="0"/>
              <a:t>As you watch the video about replastering the mosque, think about the following questions:</a:t>
            </a:r>
            <a:endParaRPr sz="2500" dirty="0"/>
          </a:p>
          <a:p>
            <a:pPr marL="621189" lvl="0" indent="-457200" algn="l" rtl="0">
              <a:lnSpc>
                <a:spcPct val="115000"/>
              </a:lnSpc>
              <a:spcBef>
                <a:spcPts val="1200"/>
              </a:spcBef>
              <a:spcAft>
                <a:spcPts val="0"/>
              </a:spcAft>
              <a:buClr>
                <a:schemeClr val="accent4">
                  <a:lumMod val="75000"/>
                </a:schemeClr>
              </a:buClr>
              <a:buSzPct val="100000"/>
              <a:buFont typeface="Arial" panose="020B0604020202020204" pitchFamily="34" charset="0"/>
              <a:buChar char="•"/>
            </a:pPr>
            <a:r>
              <a:rPr lang="en-US" sz="2500" dirty="0"/>
              <a:t>What is the importance of re-plastering the mosque for people in Mali?</a:t>
            </a:r>
          </a:p>
          <a:p>
            <a:pPr marL="621189" lvl="0" indent="-457200" algn="l" rtl="0">
              <a:lnSpc>
                <a:spcPct val="115000"/>
              </a:lnSpc>
              <a:spcBef>
                <a:spcPts val="1200"/>
              </a:spcBef>
              <a:spcAft>
                <a:spcPts val="0"/>
              </a:spcAft>
              <a:buClr>
                <a:schemeClr val="accent4">
                  <a:lumMod val="75000"/>
                </a:schemeClr>
              </a:buClr>
              <a:buSzPct val="100000"/>
              <a:buFont typeface="Arial" panose="020B0604020202020204" pitchFamily="34" charset="0"/>
              <a:buChar char="•"/>
            </a:pPr>
            <a:r>
              <a:rPr lang="en-US" sz="2500" dirty="0"/>
              <a:t>What does the upkeep of the mosque today say about Mansa Musa’s legacy? </a:t>
            </a:r>
          </a:p>
          <a:p>
            <a:pPr marL="457200" lvl="0" indent="0" algn="l" rtl="0">
              <a:spcBef>
                <a:spcPts val="520"/>
              </a:spcBef>
              <a:spcAft>
                <a:spcPts val="0"/>
              </a:spcAft>
              <a:buNone/>
            </a:pPr>
            <a:endParaRPr dirty="0"/>
          </a:p>
        </p:txBody>
      </p:sp>
      <p:pic>
        <p:nvPicPr>
          <p:cNvPr id="2" name="Picture 1">
            <a:extLst>
              <a:ext uri="{FF2B5EF4-FFF2-40B4-BE49-F238E27FC236}">
                <a16:creationId xmlns:a16="http://schemas.microsoft.com/office/drawing/2014/main" id="{CA1CE486-62D8-44C1-9FD8-EACAE384E884}"/>
              </a:ext>
            </a:extLst>
          </p:cNvPr>
          <p:cNvPicPr>
            <a:picLocks noChangeAspect="1"/>
          </p:cNvPicPr>
          <p:nvPr/>
        </p:nvPicPr>
        <p:blipFill>
          <a:blip r:embed="rId3"/>
          <a:stretch>
            <a:fillRect/>
          </a:stretch>
        </p:blipFill>
        <p:spPr>
          <a:xfrm>
            <a:off x="5739948" y="1706874"/>
            <a:ext cx="2727116" cy="17297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d437ba0674_0_101"/>
          <p:cNvSpPr txBox="1">
            <a:spLocks noGrp="1"/>
          </p:cNvSpPr>
          <p:nvPr>
            <p:ph type="title"/>
          </p:nvPr>
        </p:nvSpPr>
        <p:spPr>
          <a:xfrm>
            <a:off x="457200" y="87325"/>
            <a:ext cx="4070697" cy="6669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200" b="1" dirty="0"/>
              <a:t>Paired Texts H-Chart</a:t>
            </a:r>
            <a:endParaRPr sz="3200" b="1" dirty="0"/>
          </a:p>
        </p:txBody>
      </p:sp>
      <p:sp>
        <p:nvSpPr>
          <p:cNvPr id="183" name="Google Shape;183;gd437ba0674_0_101"/>
          <p:cNvSpPr txBox="1">
            <a:spLocks noGrp="1"/>
          </p:cNvSpPr>
          <p:nvPr>
            <p:ph type="body" idx="1"/>
          </p:nvPr>
        </p:nvSpPr>
        <p:spPr>
          <a:xfrm>
            <a:off x="457200" y="754225"/>
            <a:ext cx="4958635" cy="3761911"/>
          </a:xfrm>
          <a:prstGeom prst="rect">
            <a:avLst/>
          </a:prstGeom>
          <a:noFill/>
          <a:ln>
            <a:noFill/>
          </a:ln>
        </p:spPr>
        <p:txBody>
          <a:bodyPr spcFirstLastPara="1" wrap="square" lIns="91400" tIns="91400" rIns="91400" bIns="91400" anchor="t" anchorCtr="0">
            <a:normAutofit/>
          </a:bodyPr>
          <a:lstStyle/>
          <a:p>
            <a:r>
              <a:rPr lang="en-US" sz="2400" dirty="0"/>
              <a:t>Use the information on the left and right sides of your H-Charts to write a response to the prompt: </a:t>
            </a:r>
            <a:r>
              <a:rPr lang="en-US" sz="2400" i="1" dirty="0"/>
              <a:t>How did trade and Mansa Musa's reign contribute to the spread of Islam in West Africa?</a:t>
            </a:r>
            <a:endParaRPr lang="en-US" sz="2400" dirty="0"/>
          </a:p>
          <a:p>
            <a:pPr indent="-457200">
              <a:spcBef>
                <a:spcPts val="0"/>
              </a:spcBef>
            </a:pPr>
            <a:r>
              <a:rPr lang="en-US" sz="2400" dirty="0"/>
              <a:t>Write your one-paragraph response in the middle of the      H-Chart. </a:t>
            </a:r>
            <a:endParaRPr sz="2400" dirty="0"/>
          </a:p>
        </p:txBody>
      </p:sp>
      <p:pic>
        <p:nvPicPr>
          <p:cNvPr id="184" name="Google Shape;184;gd437ba0674_0_101"/>
          <p:cNvPicPr preferRelativeResize="0"/>
          <p:nvPr/>
        </p:nvPicPr>
        <p:blipFill>
          <a:blip r:embed="rId3">
            <a:alphaModFix/>
          </a:blip>
          <a:stretch>
            <a:fillRect/>
          </a:stretch>
        </p:blipFill>
        <p:spPr>
          <a:xfrm>
            <a:off x="5740525" y="866199"/>
            <a:ext cx="2676300" cy="2676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0" y="1007600"/>
            <a:ext cx="83328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Share the Wealth: </a:t>
            </a:r>
            <a:br>
              <a:rPr lang="en-US" dirty="0"/>
            </a:br>
            <a:r>
              <a:rPr lang="en-US" dirty="0"/>
              <a:t>Mansa Musa’s Legacy </a:t>
            </a:r>
            <a:endParaRPr dirty="0"/>
          </a:p>
        </p:txBody>
      </p:sp>
      <p:sp>
        <p:nvSpPr>
          <p:cNvPr id="95" name="Google Shape;95;p2"/>
          <p:cNvSpPr txBox="1">
            <a:spLocks noGrp="1"/>
          </p:cNvSpPr>
          <p:nvPr>
            <p:ph type="subTitle" idx="1"/>
          </p:nvPr>
        </p:nvSpPr>
        <p:spPr>
          <a:xfrm>
            <a:off x="644652" y="2400300"/>
            <a:ext cx="5279837"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dirty="0"/>
              <a:t>Trade and Religion in West Africa </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5214785"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a:t>
            </a:r>
            <a:endParaRPr dirty="0"/>
          </a:p>
        </p:txBody>
      </p:sp>
      <p:sp>
        <p:nvSpPr>
          <p:cNvPr id="101" name="Google Shape;101;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dirty="0"/>
              <a:t>How does trade contribute to the spread of religion?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7350" y="749396"/>
            <a:ext cx="5204847"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457200" lvl="0" indent="-457200" algn="l" rtl="0">
              <a:spcBef>
                <a:spcPts val="0"/>
              </a:spcBef>
              <a:spcAft>
                <a:spcPts val="600"/>
              </a:spcAft>
              <a:buClr>
                <a:schemeClr val="bg1"/>
              </a:buClr>
              <a:buSzPct val="100000"/>
              <a:buChar char="•"/>
            </a:pPr>
            <a:r>
              <a:rPr lang="en-US" dirty="0"/>
              <a:t>Analyze the relationship between trade and the spread of religion.</a:t>
            </a:r>
            <a:endParaRPr dirty="0"/>
          </a:p>
          <a:p>
            <a:pPr marL="457200" lvl="0" indent="-457200" algn="l" rtl="0">
              <a:spcBef>
                <a:spcPts val="0"/>
              </a:spcBef>
              <a:spcAft>
                <a:spcPts val="600"/>
              </a:spcAft>
              <a:buClr>
                <a:schemeClr val="bg1"/>
              </a:buClr>
              <a:buSzPct val="100000"/>
              <a:buChar char="•"/>
            </a:pPr>
            <a:r>
              <a:rPr lang="en-US" dirty="0"/>
              <a:t>Assess the impact of Mansa Musa’s reign in </a:t>
            </a:r>
            <a:br>
              <a:rPr lang="en-US" dirty="0"/>
            </a:br>
            <a:r>
              <a:rPr lang="en-US" dirty="0"/>
              <a:t>West Africa.</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457200" y="1305059"/>
            <a:ext cx="4993918" cy="2952340"/>
          </a:xfrm>
          <a:prstGeom prst="rect">
            <a:avLst/>
          </a:prstGeom>
          <a:noFill/>
          <a:ln>
            <a:noFill/>
          </a:ln>
        </p:spPr>
        <p:txBody>
          <a:bodyPr spcFirstLastPara="1" wrap="square" lIns="91425" tIns="45700" rIns="91425" bIns="45700" anchor="t" anchorCtr="0">
            <a:normAutofit/>
          </a:bodyPr>
          <a:lstStyle/>
          <a:p>
            <a:pPr indent="-457200">
              <a:spcBef>
                <a:spcPts val="0"/>
              </a:spcBef>
            </a:pPr>
            <a:r>
              <a:rPr lang="en-US" dirty="0"/>
              <a:t>Think of the richest people ever to live.</a:t>
            </a:r>
          </a:p>
          <a:p>
            <a:pPr indent="-457200">
              <a:spcBef>
                <a:spcPts val="0"/>
              </a:spcBef>
            </a:pPr>
            <a:r>
              <a:rPr lang="en-US" dirty="0"/>
              <a:t>Make a list of who you think are the wealthiest people in history, both living and dead. </a:t>
            </a:r>
          </a:p>
          <a:p>
            <a:pPr indent="-457200">
              <a:spcBef>
                <a:spcPts val="0"/>
              </a:spcBef>
            </a:pPr>
            <a:r>
              <a:rPr lang="en-US" dirty="0"/>
              <a:t>Share your list with a partner. </a:t>
            </a:r>
            <a:endParaRPr dirty="0"/>
          </a:p>
        </p:txBody>
      </p:sp>
      <p:sp>
        <p:nvSpPr>
          <p:cNvPr id="113" name="Google Shape;113;p5"/>
          <p:cNvSpPr txBox="1">
            <a:spLocks noGrp="1"/>
          </p:cNvSpPr>
          <p:nvPr>
            <p:ph type="title"/>
          </p:nvPr>
        </p:nvSpPr>
        <p:spPr>
          <a:xfrm>
            <a:off x="362750" y="359722"/>
            <a:ext cx="4879614" cy="8574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accent4"/>
              </a:buClr>
              <a:buSzPts val="3600"/>
              <a:buFont typeface="Calibri"/>
              <a:buNone/>
            </a:pPr>
            <a:r>
              <a:rPr lang="en-US" b="1" dirty="0"/>
              <a:t>Who was the wealthiest? </a:t>
            </a:r>
            <a:r>
              <a:rPr lang="en-US" dirty="0"/>
              <a:t>	</a:t>
            </a:r>
            <a:endParaRPr dirty="0"/>
          </a:p>
        </p:txBody>
      </p:sp>
      <p:pic>
        <p:nvPicPr>
          <p:cNvPr id="114" name="Google Shape;114;p5"/>
          <p:cNvPicPr preferRelativeResize="0"/>
          <p:nvPr/>
        </p:nvPicPr>
        <p:blipFill>
          <a:blip r:embed="rId3">
            <a:alphaModFix/>
          </a:blip>
          <a:stretch>
            <a:fillRect/>
          </a:stretch>
        </p:blipFill>
        <p:spPr>
          <a:xfrm>
            <a:off x="6228425" y="1217124"/>
            <a:ext cx="2042125" cy="2042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d008e6c65c_0_0"/>
          <p:cNvSpPr txBox="1">
            <a:spLocks noGrp="1"/>
          </p:cNvSpPr>
          <p:nvPr>
            <p:ph type="body" idx="1"/>
          </p:nvPr>
        </p:nvSpPr>
        <p:spPr>
          <a:xfrm>
            <a:off x="457201" y="1309352"/>
            <a:ext cx="5246774" cy="2998031"/>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600"/>
              <a:buNone/>
            </a:pPr>
            <a:r>
              <a:rPr lang="en-US" dirty="0"/>
              <a:t>As you read the Huffington Post article, look for answers to the following questions:</a:t>
            </a:r>
            <a:endParaRPr dirty="0"/>
          </a:p>
          <a:p>
            <a:pPr marL="0" lvl="0" indent="0" algn="l" rtl="0">
              <a:spcBef>
                <a:spcPts val="0"/>
              </a:spcBef>
              <a:spcAft>
                <a:spcPts val="0"/>
              </a:spcAft>
              <a:buSzPts val="2600"/>
              <a:buNone/>
            </a:pPr>
            <a:endParaRPr dirty="0"/>
          </a:p>
          <a:p>
            <a:pPr marL="457200" lvl="0" indent="-393700" algn="l" rtl="0">
              <a:spcBef>
                <a:spcPts val="0"/>
              </a:spcBef>
              <a:spcAft>
                <a:spcPts val="0"/>
              </a:spcAft>
              <a:buSzPts val="2600"/>
              <a:buChar char="•"/>
            </a:pPr>
            <a:r>
              <a:rPr lang="en-US" dirty="0"/>
              <a:t>Who was the richest person in history? </a:t>
            </a:r>
            <a:endParaRPr dirty="0"/>
          </a:p>
          <a:p>
            <a:pPr marL="457200" lvl="0" indent="-393700" algn="l" rtl="0">
              <a:spcBef>
                <a:spcPts val="0"/>
              </a:spcBef>
              <a:spcAft>
                <a:spcPts val="0"/>
              </a:spcAft>
              <a:buSzPts val="2600"/>
              <a:buChar char="•"/>
            </a:pPr>
            <a:r>
              <a:rPr lang="en-US" dirty="0"/>
              <a:t>How did this person gain their wealth? </a:t>
            </a:r>
            <a:endParaRPr dirty="0"/>
          </a:p>
          <a:p>
            <a:pPr marL="457200" lvl="0" indent="0" algn="l" rtl="0">
              <a:spcBef>
                <a:spcPts val="0"/>
              </a:spcBef>
              <a:spcAft>
                <a:spcPts val="0"/>
              </a:spcAft>
              <a:buNone/>
            </a:pPr>
            <a:endParaRPr dirty="0"/>
          </a:p>
        </p:txBody>
      </p:sp>
      <p:sp>
        <p:nvSpPr>
          <p:cNvPr id="120" name="Google Shape;120;gd008e6c65c_0_0"/>
          <p:cNvSpPr txBox="1">
            <a:spLocks noGrp="1"/>
          </p:cNvSpPr>
          <p:nvPr>
            <p:ph type="title"/>
          </p:nvPr>
        </p:nvSpPr>
        <p:spPr>
          <a:xfrm>
            <a:off x="457200" y="307247"/>
            <a:ext cx="5576076"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200" b="1" dirty="0"/>
              <a:t>Who was the wealthiest? </a:t>
            </a:r>
            <a:r>
              <a:rPr lang="en-US" dirty="0"/>
              <a:t>	</a:t>
            </a:r>
            <a:endParaRPr dirty="0"/>
          </a:p>
        </p:txBody>
      </p:sp>
      <p:pic>
        <p:nvPicPr>
          <p:cNvPr id="4" name="Picture 3" descr="A pile of coins&#10;&#10;Description automatically generated with medium confidence">
            <a:extLst>
              <a:ext uri="{FF2B5EF4-FFF2-40B4-BE49-F238E27FC236}">
                <a16:creationId xmlns:a16="http://schemas.microsoft.com/office/drawing/2014/main" id="{A7EBDF19-3C80-4D91-A0ED-5AD5DFA350B8}"/>
              </a:ext>
            </a:extLst>
          </p:cNvPr>
          <p:cNvPicPr>
            <a:picLocks noChangeAspect="1"/>
          </p:cNvPicPr>
          <p:nvPr/>
        </p:nvPicPr>
        <p:blipFill rotWithShape="1">
          <a:blip r:embed="rId3"/>
          <a:srcRect l="5688" t="4882" r="12554" b="3106"/>
          <a:stretch/>
        </p:blipFill>
        <p:spPr>
          <a:xfrm flipH="1">
            <a:off x="6033276" y="1637687"/>
            <a:ext cx="2167926" cy="2049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d466a5f1a8_0_0"/>
          <p:cNvSpPr txBox="1">
            <a:spLocks noGrp="1"/>
          </p:cNvSpPr>
          <p:nvPr>
            <p:ph type="body" idx="1"/>
          </p:nvPr>
        </p:nvSpPr>
        <p:spPr>
          <a:xfrm>
            <a:off x="457200" y="1309351"/>
            <a:ext cx="5370262" cy="3259709"/>
          </a:xfrm>
          <a:prstGeom prst="rect">
            <a:avLst/>
          </a:prstGeom>
        </p:spPr>
        <p:txBody>
          <a:bodyPr spcFirstLastPara="1" wrap="square" lIns="91425" tIns="45700" rIns="91425" bIns="45700" anchor="t" anchorCtr="0">
            <a:normAutofit lnSpcReduction="10000"/>
          </a:bodyPr>
          <a:lstStyle/>
          <a:p>
            <a:pPr indent="-457200"/>
            <a:r>
              <a:rPr lang="en-US" dirty="0"/>
              <a:t>Examine the images related to Mansa Musa. </a:t>
            </a:r>
          </a:p>
          <a:p>
            <a:pPr indent="-457200"/>
            <a:r>
              <a:rPr lang="en-US" dirty="0"/>
              <a:t>As you look at each image, record your observations on the left side of the Painting a Picture Chart. </a:t>
            </a:r>
          </a:p>
          <a:p>
            <a:pPr indent="-457200"/>
            <a:r>
              <a:rPr lang="en-US" dirty="0"/>
              <a:t>Record your inferences about Mansa Musa’s legacy on the right side of the chart. </a:t>
            </a:r>
            <a:endParaRPr dirty="0"/>
          </a:p>
        </p:txBody>
      </p:sp>
      <p:sp>
        <p:nvSpPr>
          <p:cNvPr id="126" name="Google Shape;126;gd466a5f1a8_0_0"/>
          <p:cNvSpPr txBox="1">
            <a:spLocks noGrp="1"/>
          </p:cNvSpPr>
          <p:nvPr>
            <p:ph type="title"/>
          </p:nvPr>
        </p:nvSpPr>
        <p:spPr>
          <a:xfrm>
            <a:off x="457200" y="307247"/>
            <a:ext cx="3873704"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200" b="1" dirty="0"/>
              <a:t>Painting a Picture </a:t>
            </a:r>
            <a:endParaRPr sz="3200" b="1" dirty="0"/>
          </a:p>
        </p:txBody>
      </p:sp>
      <p:pic>
        <p:nvPicPr>
          <p:cNvPr id="3" name="Picture 2" descr="Icon&#10;&#10;Description automatically generated">
            <a:extLst>
              <a:ext uri="{FF2B5EF4-FFF2-40B4-BE49-F238E27FC236}">
                <a16:creationId xmlns:a16="http://schemas.microsoft.com/office/drawing/2014/main" id="{9016A64B-301E-4FE0-B47A-034225ACDC7E}"/>
              </a:ext>
            </a:extLst>
          </p:cNvPr>
          <p:cNvPicPr>
            <a:picLocks noChangeAspect="1"/>
          </p:cNvPicPr>
          <p:nvPr/>
        </p:nvPicPr>
        <p:blipFill rotWithShape="1">
          <a:blip r:embed="rId3"/>
          <a:srcRect l="18724" t="4876" r="17809"/>
          <a:stretch/>
        </p:blipFill>
        <p:spPr>
          <a:xfrm rot="960000">
            <a:off x="6318468" y="1474507"/>
            <a:ext cx="2139845" cy="20319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d466a5f1a8_0_5"/>
          <p:cNvSpPr txBox="1"/>
          <p:nvPr/>
        </p:nvSpPr>
        <p:spPr>
          <a:xfrm>
            <a:off x="4948965" y="3486471"/>
            <a:ext cx="3575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Calibri"/>
              <a:ea typeface="Calibri"/>
              <a:cs typeface="Calibri"/>
              <a:sym typeface="Calibri"/>
            </a:endParaRPr>
          </a:p>
        </p:txBody>
      </p:sp>
      <p:pic>
        <p:nvPicPr>
          <p:cNvPr id="132" name="Google Shape;132;gd466a5f1a8_0_5"/>
          <p:cNvPicPr preferRelativeResize="0"/>
          <p:nvPr/>
        </p:nvPicPr>
        <p:blipFill>
          <a:blip r:embed="rId3">
            <a:alphaModFix/>
          </a:blip>
          <a:stretch>
            <a:fillRect/>
          </a:stretch>
        </p:blipFill>
        <p:spPr>
          <a:xfrm>
            <a:off x="246450" y="481525"/>
            <a:ext cx="7981375" cy="1558950"/>
          </a:xfrm>
          <a:prstGeom prst="rect">
            <a:avLst/>
          </a:prstGeom>
          <a:noFill/>
          <a:ln>
            <a:noFill/>
          </a:ln>
        </p:spPr>
      </p:pic>
      <p:pic>
        <p:nvPicPr>
          <p:cNvPr id="133" name="Google Shape;133;gd466a5f1a8_0_5" descr="Diagram&#10;&#10;Description automatically generated"/>
          <p:cNvPicPr preferRelativeResize="0"/>
          <p:nvPr/>
        </p:nvPicPr>
        <p:blipFill>
          <a:blip r:embed="rId4">
            <a:alphaModFix/>
          </a:blip>
          <a:stretch>
            <a:fillRect/>
          </a:stretch>
        </p:blipFill>
        <p:spPr>
          <a:xfrm>
            <a:off x="152400" y="2192875"/>
            <a:ext cx="3675578" cy="2798225"/>
          </a:xfrm>
          <a:prstGeom prst="rect">
            <a:avLst/>
          </a:prstGeom>
          <a:noFill/>
          <a:ln>
            <a:noFill/>
          </a:ln>
        </p:spPr>
      </p:pic>
      <p:sp>
        <p:nvSpPr>
          <p:cNvPr id="134" name="Google Shape;134;gd466a5f1a8_0_5"/>
          <p:cNvSpPr txBox="1"/>
          <p:nvPr/>
        </p:nvSpPr>
        <p:spPr>
          <a:xfrm>
            <a:off x="4099825" y="2360175"/>
            <a:ext cx="41280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The Catalan Atlas is featured above. An up-close image of the bottom of the second panel is copied below. </a:t>
            </a:r>
            <a:endParaRPr dirty="0">
              <a:latin typeface="Calibri"/>
              <a:ea typeface="Calibri"/>
              <a:cs typeface="Calibri"/>
              <a:sym typeface="Calibri"/>
            </a:endParaRPr>
          </a:p>
        </p:txBody>
      </p:sp>
      <p:sp>
        <p:nvSpPr>
          <p:cNvPr id="9" name="Oval 8">
            <a:extLst>
              <a:ext uri="{FF2B5EF4-FFF2-40B4-BE49-F238E27FC236}">
                <a16:creationId xmlns:a16="http://schemas.microsoft.com/office/drawing/2014/main" id="{2D641B46-A50B-4EAF-943A-531531A35C9C}"/>
              </a:ext>
            </a:extLst>
          </p:cNvPr>
          <p:cNvSpPr/>
          <p:nvPr/>
        </p:nvSpPr>
        <p:spPr>
          <a:xfrm>
            <a:off x="1220180" y="1558302"/>
            <a:ext cx="987905" cy="5998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C107663-5378-41C4-B0AE-6B737B7E8316}"/>
              </a:ext>
            </a:extLst>
          </p:cNvPr>
          <p:cNvCxnSpPr>
            <a:cxnSpLocks/>
          </p:cNvCxnSpPr>
          <p:nvPr/>
        </p:nvCxnSpPr>
        <p:spPr>
          <a:xfrm flipH="1">
            <a:off x="3886935" y="3066621"/>
            <a:ext cx="849716" cy="3645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d466a5f1a8_0_43"/>
          <p:cNvSpPr txBox="1"/>
          <p:nvPr/>
        </p:nvSpPr>
        <p:spPr>
          <a:xfrm>
            <a:off x="430934" y="3297675"/>
            <a:ext cx="3864600" cy="430857"/>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None/>
            </a:pPr>
            <a:r>
              <a:rPr lang="en-US" sz="1600" b="1" dirty="0">
                <a:latin typeface="Calibri"/>
                <a:ea typeface="Calibri"/>
                <a:cs typeface="Calibri"/>
                <a:sym typeface="Calibri"/>
              </a:rPr>
              <a:t>The </a:t>
            </a:r>
            <a:r>
              <a:rPr lang="en-US" sz="1600" b="1" dirty="0" err="1">
                <a:latin typeface="Calibri"/>
                <a:ea typeface="Calibri"/>
                <a:cs typeface="Calibri"/>
                <a:sym typeface="Calibri"/>
              </a:rPr>
              <a:t>Djinguereber</a:t>
            </a:r>
            <a:r>
              <a:rPr lang="en-US" sz="1600" b="1" dirty="0">
                <a:latin typeface="Calibri"/>
                <a:ea typeface="Calibri"/>
                <a:cs typeface="Calibri"/>
                <a:sym typeface="Calibri"/>
              </a:rPr>
              <a:t> Mosque</a:t>
            </a:r>
            <a:endParaRPr sz="1600" b="1" dirty="0">
              <a:latin typeface="Calibri"/>
              <a:ea typeface="Calibri"/>
              <a:cs typeface="Calibri"/>
              <a:sym typeface="Calibri"/>
            </a:endParaRPr>
          </a:p>
        </p:txBody>
      </p:sp>
      <p:pic>
        <p:nvPicPr>
          <p:cNvPr id="140" name="Google Shape;140;gd466a5f1a8_0_43"/>
          <p:cNvPicPr preferRelativeResize="0"/>
          <p:nvPr/>
        </p:nvPicPr>
        <p:blipFill>
          <a:blip r:embed="rId3">
            <a:alphaModFix/>
          </a:blip>
          <a:stretch>
            <a:fillRect/>
          </a:stretch>
        </p:blipFill>
        <p:spPr>
          <a:xfrm>
            <a:off x="4560500" y="215275"/>
            <a:ext cx="4301903" cy="3082400"/>
          </a:xfrm>
          <a:prstGeom prst="rect">
            <a:avLst/>
          </a:prstGeom>
          <a:noFill/>
          <a:ln>
            <a:noFill/>
          </a:ln>
        </p:spPr>
      </p:pic>
      <p:pic>
        <p:nvPicPr>
          <p:cNvPr id="141" name="Google Shape;141;gd466a5f1a8_0_43"/>
          <p:cNvPicPr preferRelativeResize="0"/>
          <p:nvPr/>
        </p:nvPicPr>
        <p:blipFill>
          <a:blip r:embed="rId4">
            <a:alphaModFix/>
          </a:blip>
          <a:stretch>
            <a:fillRect/>
          </a:stretch>
        </p:blipFill>
        <p:spPr>
          <a:xfrm>
            <a:off x="131650" y="188050"/>
            <a:ext cx="4285050" cy="3082400"/>
          </a:xfrm>
          <a:prstGeom prst="rect">
            <a:avLst/>
          </a:prstGeom>
          <a:noFill/>
          <a:ln>
            <a:noFill/>
          </a:ln>
        </p:spPr>
      </p:pic>
      <p:sp>
        <p:nvSpPr>
          <p:cNvPr id="142" name="Google Shape;142;gd466a5f1a8_0_43"/>
          <p:cNvSpPr txBox="1"/>
          <p:nvPr/>
        </p:nvSpPr>
        <p:spPr>
          <a:xfrm>
            <a:off x="5137966" y="3213033"/>
            <a:ext cx="35751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latin typeface="Calibri"/>
                <a:ea typeface="Calibri"/>
                <a:cs typeface="Calibri"/>
                <a:sym typeface="Calibri"/>
              </a:rPr>
              <a:t> </a:t>
            </a:r>
            <a:r>
              <a:rPr lang="en-US" sz="1600" b="1" dirty="0" err="1">
                <a:latin typeface="Calibri"/>
                <a:ea typeface="Calibri"/>
                <a:cs typeface="Calibri"/>
                <a:sym typeface="Calibri"/>
              </a:rPr>
              <a:t>Sankore</a:t>
            </a:r>
            <a:r>
              <a:rPr lang="en-US" sz="1600" b="1" dirty="0">
                <a:latin typeface="Calibri"/>
                <a:ea typeface="Calibri"/>
                <a:cs typeface="Calibri"/>
                <a:sym typeface="Calibri"/>
              </a:rPr>
              <a:t> Mosque </a:t>
            </a:r>
          </a:p>
          <a:p>
            <a:pPr marL="0" lvl="0" indent="0" algn="ctr" rtl="0">
              <a:spcBef>
                <a:spcPts val="0"/>
              </a:spcBef>
              <a:spcAft>
                <a:spcPts val="0"/>
              </a:spcAft>
              <a:buNone/>
            </a:pPr>
            <a:r>
              <a:rPr lang="en-US" sz="1600" b="1" dirty="0">
                <a:latin typeface="Calibri"/>
                <a:ea typeface="Calibri"/>
                <a:cs typeface="Calibri"/>
                <a:sym typeface="Calibri"/>
              </a:rPr>
              <a:t>(Previously </a:t>
            </a:r>
            <a:r>
              <a:rPr lang="en-US" sz="1600" b="1" dirty="0" err="1">
                <a:latin typeface="Calibri"/>
                <a:ea typeface="Calibri"/>
                <a:cs typeface="Calibri"/>
                <a:sym typeface="Calibri"/>
              </a:rPr>
              <a:t>Sankore</a:t>
            </a:r>
            <a:r>
              <a:rPr lang="en-US" sz="1600" b="1" dirty="0">
                <a:latin typeface="Calibri"/>
                <a:ea typeface="Calibri"/>
                <a:cs typeface="Calibri"/>
                <a:sym typeface="Calibri"/>
              </a:rPr>
              <a:t> University)</a:t>
            </a:r>
            <a:endParaRPr sz="1600" b="1"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0813EF-A5CC-46ED-B33C-B6879F714579}">
  <ds:schemaRefs>
    <ds:schemaRef ds:uri="d06b737b-b789-4524-96b5-d3d460658ae2"/>
    <ds:schemaRef ds:uri="966e68ee-ec3c-4f12-bd4f-fedbbec8de0b"/>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6225AC2-25FE-434E-966A-F1DCBB749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B6CD1B-C073-456C-B53A-8B56CC9C6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422</TotalTime>
  <Words>764</Words>
  <Application>Microsoft Office PowerPoint</Application>
  <PresentationFormat>On-screen Show (16:9)</PresentationFormat>
  <Paragraphs>50</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Noto Sans Symbols</vt:lpstr>
      <vt:lpstr>LEARN theme</vt:lpstr>
      <vt:lpstr>LEARN theme</vt:lpstr>
      <vt:lpstr>PowerPoint Presentation</vt:lpstr>
      <vt:lpstr>Share the Wealth:  Mansa Musa’s Legacy </vt:lpstr>
      <vt:lpstr>Essential Question</vt:lpstr>
      <vt:lpstr>Lesson Objectives</vt:lpstr>
      <vt:lpstr>Who was the wealthiest?  </vt:lpstr>
      <vt:lpstr>Who was the wealthiest?  </vt:lpstr>
      <vt:lpstr>Painting a Picture </vt:lpstr>
      <vt:lpstr>PowerPoint Presentation</vt:lpstr>
      <vt:lpstr>PowerPoint Presentation</vt:lpstr>
      <vt:lpstr>PowerPoint Presentation</vt:lpstr>
      <vt:lpstr>PowerPoint Presentation</vt:lpstr>
      <vt:lpstr>Paired Texts H-Chart</vt:lpstr>
      <vt:lpstr>Mansa Musa Video </vt:lpstr>
      <vt:lpstr>Re-Plastering of the Great Mosque</vt:lpstr>
      <vt:lpstr>Paired Texts H-Chart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the Wealth: Mansa Musa's Legacy</dc:title>
  <dc:creator>K20 Center</dc:creator>
  <cp:lastModifiedBy>Daniella Peters</cp:lastModifiedBy>
  <cp:revision>5</cp:revision>
  <dcterms:created xsi:type="dcterms:W3CDTF">2020-10-14T20:24:40Z</dcterms:created>
  <dcterms:modified xsi:type="dcterms:W3CDTF">2022-03-03T21:42:59Z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