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5"/>
  </p:notesMasterIdLst>
  <p:sldIdLst>
    <p:sldId id="256" r:id="rId3"/>
    <p:sldId id="291" r:id="rId4"/>
    <p:sldId id="262" r:id="rId5"/>
    <p:sldId id="263" r:id="rId6"/>
    <p:sldId id="260" r:id="rId7"/>
    <p:sldId id="270" r:id="rId8"/>
    <p:sldId id="275" r:id="rId9"/>
    <p:sldId id="272" r:id="rId10"/>
    <p:sldId id="276" r:id="rId11"/>
    <p:sldId id="273" r:id="rId12"/>
    <p:sldId id="274" r:id="rId13"/>
    <p:sldId id="279" r:id="rId14"/>
    <p:sldId id="281" r:id="rId15"/>
    <p:sldId id="282" r:id="rId16"/>
    <p:sldId id="283" r:id="rId17"/>
    <p:sldId id="284" r:id="rId18"/>
    <p:sldId id="285" r:id="rId19"/>
    <p:sldId id="286" r:id="rId20"/>
    <p:sldId id="287" r:id="rId21"/>
    <p:sldId id="288" r:id="rId22"/>
    <p:sldId id="289" r:id="rId23"/>
    <p:sldId id="290" r:id="rId2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1A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152EF-2DFB-46A3-906A-DAEC9DF25FD1}" v="1" dt="2026-02-18T16:35:51.822"/>
  </p1510:revLst>
</p1510:revInfo>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94286"/>
  </p:normalViewPr>
  <p:slideViewPr>
    <p:cSldViewPr snapToGrid="0">
      <p:cViewPr>
        <p:scale>
          <a:sx n="75" d="100"/>
          <a:sy n="75" d="100"/>
        </p:scale>
        <p:origin x="376" y="3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ooHiweb1s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partmax.com/max/m2i8G6m2i8i8d3m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lipartmax.com/max/m2i8G6m2i8i8d3m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lipartmax.com/max/m2i8G6m2i8i8d3m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924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dirty="0">
                <a:solidFill>
                  <a:srgbClr val="000000"/>
                </a:solidFill>
                <a:effectLst/>
                <a:latin typeface="Arial"/>
                <a:ea typeface="Arial"/>
                <a:cs typeface="Arial"/>
                <a:sym typeface="Arial" panose="020B0604020202020204" pitchFamily="34" charset="0"/>
              </a:rPr>
              <a:t>Business Insider. (2019, March 18). Sneaky ways fast food restaurants get you to spend money [Video]. YouTube. </a:t>
            </a:r>
            <a:r>
              <a:rPr lang="en-US" sz="1400" b="0" i="0" u="sng" strike="noStrike" dirty="0">
                <a:solidFill>
                  <a:srgbClr val="000000"/>
                </a:solidFill>
                <a:effectLst/>
                <a:latin typeface="Arial"/>
                <a:ea typeface="Arial"/>
                <a:cs typeface="Arial"/>
                <a:sym typeface="Arial" panose="020B0604020202020204" pitchFamily="34" charset="0"/>
                <a:hlinkClick r:id="rId3"/>
              </a:rPr>
              <a:t>https://www.youtube.com/watch?v=VooHiweb1sw</a:t>
            </a:r>
            <a:endParaRPr lang="en-US" dirty="0"/>
          </a:p>
        </p:txBody>
      </p:sp>
    </p:spTree>
    <p:extLst>
      <p:ext uri="{BB962C8B-B14F-4D97-AF65-F5344CB8AC3E}">
        <p14:creationId xmlns:p14="http://schemas.microsoft.com/office/powerpoint/2010/main" val="421272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Image source: </a:t>
            </a:r>
            <a:r>
              <a:rPr lang="en-US" sz="1400" b="0" i="0" u="none" strike="noStrike" dirty="0" err="1">
                <a:solidFill>
                  <a:srgbClr val="000000"/>
                </a:solidFill>
                <a:effectLst/>
                <a:latin typeface="Arial"/>
                <a:ea typeface="Arial"/>
                <a:cs typeface="Arial"/>
                <a:sym typeface="Arial" panose="020B0604020202020204" pitchFamily="34" charset="0"/>
              </a:rPr>
              <a:t>ClipartMax</a:t>
            </a:r>
            <a:r>
              <a:rPr lang="en-US" sz="1400" b="0" i="0" u="none" strike="noStrike" dirty="0">
                <a:solidFill>
                  <a:srgbClr val="000000"/>
                </a:solidFill>
                <a:effectLst/>
                <a:latin typeface="Arial"/>
                <a:ea typeface="Arial"/>
                <a:cs typeface="Arial"/>
                <a:sym typeface="Arial" panose="020B0604020202020204" pitchFamily="34" charset="0"/>
              </a:rPr>
              <a:t>. (n.d.). Food Truck Clip Art [Image]. </a:t>
            </a:r>
            <a:r>
              <a:rPr lang="en-US" sz="1400" b="0" i="0" u="none" strike="noStrike" dirty="0" err="1">
                <a:solidFill>
                  <a:srgbClr val="000000"/>
                </a:solidFill>
                <a:effectLst/>
                <a:latin typeface="Arial"/>
                <a:ea typeface="Arial"/>
                <a:cs typeface="Arial"/>
                <a:sym typeface="Arial" panose="020B0604020202020204" pitchFamily="34" charset="0"/>
              </a:rPr>
              <a:t>ClipartMax</a:t>
            </a:r>
            <a:r>
              <a:rPr lang="en-US" sz="1400" b="0" i="0" u="none" strike="noStrike" dirty="0">
                <a:solidFill>
                  <a:srgbClr val="000000"/>
                </a:solidFill>
                <a:effectLst/>
                <a:latin typeface="Arial"/>
                <a:ea typeface="Arial"/>
                <a:cs typeface="Arial"/>
                <a:sym typeface="Arial" panose="020B0604020202020204" pitchFamily="34" charset="0"/>
              </a:rPr>
              <a:t>. </a:t>
            </a:r>
            <a:r>
              <a:rPr lang="en-US" sz="1400" b="0" i="0" u="sng" strike="noStrike" dirty="0">
                <a:solidFill>
                  <a:srgbClr val="000000"/>
                </a:solidFill>
                <a:effectLst/>
                <a:latin typeface="Arial"/>
                <a:ea typeface="Arial"/>
                <a:cs typeface="Arial"/>
                <a:sym typeface="Arial" panose="020B0604020202020204" pitchFamily="34" charset="0"/>
                <a:hlinkClick r:id="rId3"/>
              </a:rPr>
              <a:t>https://www.clipartmax.com/max/m2i8G6m2i8i8d3m2/</a:t>
            </a:r>
            <a:endParaRPr lang="en-US" sz="1400" b="0" i="0" u="none" strike="noStrike" dirty="0">
              <a:solidFill>
                <a:srgbClr val="000000"/>
              </a:solidFill>
              <a:effectLst/>
              <a:latin typeface="Arial"/>
              <a:ea typeface="Arial"/>
              <a:cs typeface="Arial"/>
              <a:sym typeface="Arial" panose="020B0604020202020204" pitchFamily="34" charset="0"/>
            </a:endParaRP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413676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6E84-AEEA-7FFE-DF56-1A863AAAE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A2C11-48F2-1EF1-226F-B53B5E267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4FF72-9240-F15C-BB91-821A32940757}"/>
              </a:ext>
            </a:extLst>
          </p:cNvPr>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Image source: </a:t>
            </a:r>
            <a:r>
              <a:rPr lang="en-US" sz="1400" b="0" i="0" u="none" strike="noStrike" dirty="0" err="1">
                <a:solidFill>
                  <a:srgbClr val="000000"/>
                </a:solidFill>
                <a:effectLst/>
                <a:latin typeface="Arial"/>
                <a:ea typeface="Arial"/>
                <a:cs typeface="Arial"/>
                <a:sym typeface="Arial" panose="020B0604020202020204" pitchFamily="34" charset="0"/>
              </a:rPr>
              <a:t>ClipartMax</a:t>
            </a:r>
            <a:r>
              <a:rPr lang="en-US" sz="1400" b="0" i="0" u="none" strike="noStrike" dirty="0">
                <a:solidFill>
                  <a:srgbClr val="000000"/>
                </a:solidFill>
                <a:effectLst/>
                <a:latin typeface="Arial"/>
                <a:ea typeface="Arial"/>
                <a:cs typeface="Arial"/>
                <a:sym typeface="Arial" panose="020B0604020202020204" pitchFamily="34" charset="0"/>
              </a:rPr>
              <a:t>. (n.d.). Food Truck Clip Art [Image]. </a:t>
            </a:r>
            <a:r>
              <a:rPr lang="en-US" sz="1400" b="0" i="0" u="none" strike="noStrike" dirty="0" err="1">
                <a:solidFill>
                  <a:srgbClr val="000000"/>
                </a:solidFill>
                <a:effectLst/>
                <a:latin typeface="Arial"/>
                <a:ea typeface="Arial"/>
                <a:cs typeface="Arial"/>
                <a:sym typeface="Arial" panose="020B0604020202020204" pitchFamily="34" charset="0"/>
              </a:rPr>
              <a:t>ClipartMax</a:t>
            </a:r>
            <a:r>
              <a:rPr lang="en-US" sz="1400" b="0" i="0" u="none" strike="noStrike" dirty="0">
                <a:solidFill>
                  <a:srgbClr val="000000"/>
                </a:solidFill>
                <a:effectLst/>
                <a:latin typeface="Arial"/>
                <a:ea typeface="Arial"/>
                <a:cs typeface="Arial"/>
                <a:sym typeface="Arial" panose="020B0604020202020204" pitchFamily="34" charset="0"/>
              </a:rPr>
              <a:t>. </a:t>
            </a:r>
            <a:r>
              <a:rPr lang="en-US" sz="1400" b="0" i="0" u="sng" strike="noStrike" dirty="0">
                <a:solidFill>
                  <a:srgbClr val="000000"/>
                </a:solidFill>
                <a:effectLst/>
                <a:latin typeface="Arial"/>
                <a:ea typeface="Arial"/>
                <a:cs typeface="Arial"/>
                <a:sym typeface="Arial" panose="020B0604020202020204" pitchFamily="34" charset="0"/>
                <a:hlinkClick r:id="rId3"/>
              </a:rPr>
              <a:t>https://www.clipartmax.com/max/m2i8G6m2i8i8d3m2/</a:t>
            </a:r>
            <a:endParaRPr lang="en-US" sz="1400" b="0" i="0" u="none" strike="noStrike" dirty="0">
              <a:solidFill>
                <a:srgbClr val="000000"/>
              </a:solidFill>
              <a:effectLst/>
              <a:latin typeface="Arial"/>
              <a:ea typeface="Arial"/>
              <a:cs typeface="Arial"/>
              <a:sym typeface="Arial" panose="020B0604020202020204" pitchFamily="34" charset="0"/>
            </a:endParaRP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7150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400" b="0" i="0" u="none" strike="noStrike" dirty="0">
                <a:solidFill>
                  <a:srgbClr val="000000"/>
                </a:solidFill>
                <a:effectLst/>
                <a:latin typeface="Arial"/>
                <a:ea typeface="Arial"/>
                <a:cs typeface="Arial"/>
                <a:sym typeface="Arial" panose="020B0604020202020204" pitchFamily="34" charset="0"/>
              </a:rPr>
              <a:t>K20 Center. (n.d.). Gallery Walk/Carousel.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https://learn.k20center.ou.edu/strategy/118</a:t>
            </a:r>
            <a:endParaRPr lang="en-US" sz="1400" b="0" i="0" u="sng" strike="noStrike" dirty="0">
              <a:solidFill>
                <a:srgbClr val="000000"/>
              </a:solidFill>
              <a:effectLst/>
              <a:latin typeface="Arial"/>
              <a:ea typeface="Arial"/>
              <a:cs typeface="Arial"/>
              <a:sym typeface="Arial" panose="020B0604020202020204" pitchFamily="34" charset="0"/>
            </a:endParaRP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lang="en-US" sz="1400" b="0" i="0" u="none" strike="noStrike" dirty="0">
                <a:solidFill>
                  <a:srgbClr val="000000"/>
                </a:solidFill>
                <a:effectLst/>
                <a:latin typeface="Arial"/>
                <a:ea typeface="Arial"/>
                <a:cs typeface="Arial"/>
                <a:sym typeface="Arial" panose="020B0604020202020204" pitchFamily="34" charset="0"/>
              </a:rPr>
              <a:t>Image source: </a:t>
            </a:r>
            <a:r>
              <a:rPr lang="en-US" sz="1400" b="0" i="0" u="none" strike="noStrike" dirty="0" err="1">
                <a:solidFill>
                  <a:srgbClr val="000000"/>
                </a:solidFill>
                <a:effectLst/>
                <a:latin typeface="Arial"/>
                <a:ea typeface="Arial"/>
                <a:cs typeface="Arial"/>
                <a:sym typeface="Arial" panose="020B0604020202020204" pitchFamily="34" charset="0"/>
              </a:rPr>
              <a:t>ClipartMax</a:t>
            </a:r>
            <a:r>
              <a:rPr lang="en-US" sz="1400" b="0" i="0" u="none" strike="noStrike" dirty="0">
                <a:solidFill>
                  <a:srgbClr val="000000"/>
                </a:solidFill>
                <a:effectLst/>
                <a:latin typeface="Arial"/>
                <a:ea typeface="Arial"/>
                <a:cs typeface="Arial"/>
                <a:sym typeface="Arial" panose="020B0604020202020204" pitchFamily="34" charset="0"/>
              </a:rPr>
              <a:t>. (n.d.). Food Truck Clip Art [Image]. </a:t>
            </a:r>
            <a:r>
              <a:rPr lang="en-US" sz="1400" b="0" i="0" u="none" strike="noStrike" dirty="0" err="1">
                <a:solidFill>
                  <a:srgbClr val="000000"/>
                </a:solidFill>
                <a:effectLst/>
                <a:latin typeface="Arial"/>
                <a:ea typeface="Arial"/>
                <a:cs typeface="Arial"/>
                <a:sym typeface="Arial" panose="020B0604020202020204" pitchFamily="34" charset="0"/>
              </a:rPr>
              <a:t>ClipartMax</a:t>
            </a:r>
            <a:r>
              <a:rPr lang="en-US" sz="1400" b="0" i="0" u="none" strike="noStrike" dirty="0">
                <a:solidFill>
                  <a:srgbClr val="000000"/>
                </a:solidFill>
                <a:effectLst/>
                <a:latin typeface="Arial"/>
                <a:ea typeface="Arial"/>
                <a:cs typeface="Arial"/>
                <a:sym typeface="Arial" panose="020B0604020202020204" pitchFamily="34" charset="0"/>
              </a:rPr>
              <a:t>. </a:t>
            </a:r>
            <a:r>
              <a:rPr lang="en-US" sz="1400" b="0" i="0" u="sng" strike="noStrike" dirty="0">
                <a:solidFill>
                  <a:srgbClr val="000000"/>
                </a:solidFill>
                <a:effectLst/>
                <a:latin typeface="Arial"/>
                <a:ea typeface="Arial"/>
                <a:cs typeface="Arial"/>
                <a:sym typeface="Arial" panose="020B0604020202020204" pitchFamily="34" charset="0"/>
                <a:hlinkClick r:id="rId4"/>
              </a:rPr>
              <a:t>https://www.clipartmax.com/max/m2i8G6m2i8i8d3m2/</a:t>
            </a:r>
            <a:endParaRPr lang="en-US" sz="1400" b="0" i="0" u="none" strike="noStrike" dirty="0">
              <a:solidFill>
                <a:srgbClr val="000000"/>
              </a:solidFill>
              <a:effectLst/>
              <a:latin typeface="Arial"/>
              <a:ea typeface="Arial"/>
              <a:cs typeface="Arial"/>
              <a:sym typeface="Arial" panose="020B0604020202020204" pitchFamily="34" charset="0"/>
            </a:endParaRPr>
          </a:p>
          <a:p>
            <a:pPr marL="15875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581662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VooHiweb1sw?feature=oembed" TargetMode="External"/><Relationship Id="rId5" Type="http://schemas.openxmlformats.org/officeDocument/2006/relationships/image" Target="../media/image9.jpeg"/><Relationship Id="rId4" Type="http://schemas.openxmlformats.org/officeDocument/2006/relationships/hyperlink" Target="https://www.youtube.com/watch?v=VooHiweb1sw"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07F1-B62C-5101-DD33-77AEC0C6A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C6519-C63F-015F-B486-1BC630AB3EA1}"/>
              </a:ext>
            </a:extLst>
          </p:cNvPr>
          <p:cNvSpPr>
            <a:spLocks noGrp="1"/>
          </p:cNvSpPr>
          <p:nvPr>
            <p:ph type="title"/>
          </p:nvPr>
        </p:nvSpPr>
        <p:spPr/>
        <p:txBody>
          <a:bodyPr rtlCol="0">
            <a:normAutofit/>
          </a:bodyPr>
          <a:lstStyle/>
          <a:p>
            <a:pPr fontAlgn="auto">
              <a:spcAft>
                <a:spcPts val="0"/>
              </a:spcAft>
              <a:defRPr/>
            </a:pPr>
            <a:r>
              <a:rPr lang="en-US" dirty="0"/>
              <a:t>Cost Conundrum</a:t>
            </a:r>
          </a:p>
        </p:txBody>
      </p:sp>
      <p:sp>
        <p:nvSpPr>
          <p:cNvPr id="25602" name="Content Placeholder 2">
            <a:extLst>
              <a:ext uri="{FF2B5EF4-FFF2-40B4-BE49-F238E27FC236}">
                <a16:creationId xmlns:a16="http://schemas.microsoft.com/office/drawing/2014/main" id="{6E52D49A-FF8F-F155-C937-67ECB0FF9172}"/>
              </a:ext>
            </a:extLst>
          </p:cNvPr>
          <p:cNvSpPr>
            <a:spLocks noGrp="1" noChangeArrowheads="1"/>
          </p:cNvSpPr>
          <p:nvPr>
            <p:ph idx="4294967295"/>
          </p:nvPr>
        </p:nvSpPr>
        <p:spPr/>
        <p:txBody>
          <a:bodyPr/>
          <a:lstStyle/>
          <a:p>
            <a:r>
              <a:rPr lang="en-US" dirty="0"/>
              <a:t>With a partner, compare and contrast your findings.</a:t>
            </a:r>
          </a:p>
          <a:p>
            <a:pPr lvl="1">
              <a:lnSpc>
                <a:spcPct val="150000"/>
              </a:lnSpc>
            </a:pPr>
            <a:r>
              <a:rPr lang="en-US" altLang="en-US" dirty="0"/>
              <a:t>What is the cost of the fries?</a:t>
            </a:r>
          </a:p>
          <a:p>
            <a:pPr lvl="1">
              <a:lnSpc>
                <a:spcPct val="150000"/>
              </a:lnSpc>
            </a:pPr>
            <a:r>
              <a:rPr lang="en-US" altLang="en-US" dirty="0"/>
              <a:t>The drink?</a:t>
            </a:r>
          </a:p>
          <a:p>
            <a:pPr lvl="1">
              <a:lnSpc>
                <a:spcPct val="150000"/>
              </a:lnSpc>
            </a:pPr>
            <a:r>
              <a:rPr lang="en-US" altLang="en-US" dirty="0"/>
              <a:t>The burger?</a:t>
            </a:r>
          </a:p>
          <a:p>
            <a:r>
              <a:rPr lang="en-US" altLang="en-US" dirty="0"/>
              <a:t>How did you determine the cost of each item?</a:t>
            </a:r>
          </a:p>
        </p:txBody>
      </p:sp>
      <p:pic>
        <p:nvPicPr>
          <p:cNvPr id="3" name="officeArt object">
            <a:extLst>
              <a:ext uri="{FF2B5EF4-FFF2-40B4-BE49-F238E27FC236}">
                <a16:creationId xmlns:a16="http://schemas.microsoft.com/office/drawing/2014/main" id="{60597DF1-07D5-42AA-D46B-90CE318A8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63629">
            <a:off x="3240442" y="2496654"/>
            <a:ext cx="493005" cy="659562"/>
          </a:xfrm>
          <a:prstGeom prst="rect">
            <a:avLst/>
          </a:prstGeom>
          <a:ln w="12700" cap="flat">
            <a:noFill/>
            <a:miter lim="400000"/>
          </a:ln>
          <a:effectLst/>
        </p:spPr>
      </p:pic>
      <p:pic>
        <p:nvPicPr>
          <p:cNvPr id="4" name="officeArt object">
            <a:extLst>
              <a:ext uri="{FF2B5EF4-FFF2-40B4-BE49-F238E27FC236}">
                <a16:creationId xmlns:a16="http://schemas.microsoft.com/office/drawing/2014/main" id="{D3568170-6E48-9A23-E72C-A4F2D5C80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9043">
            <a:off x="5592150" y="1842926"/>
            <a:ext cx="494685" cy="567671"/>
          </a:xfrm>
          <a:prstGeom prst="rect">
            <a:avLst/>
          </a:prstGeom>
          <a:ln w="12700" cap="flat">
            <a:noFill/>
            <a:miter lim="400000"/>
          </a:ln>
          <a:effectLst/>
        </p:spPr>
      </p:pic>
      <p:pic>
        <p:nvPicPr>
          <p:cNvPr id="5" name="officeArt object">
            <a:extLst>
              <a:ext uri="{FF2B5EF4-FFF2-40B4-BE49-F238E27FC236}">
                <a16:creationId xmlns:a16="http://schemas.microsoft.com/office/drawing/2014/main" id="{A52772D4-B040-8402-0A98-C2E057CCF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761">
            <a:off x="3397427" y="3295023"/>
            <a:ext cx="716190" cy="413059"/>
          </a:xfrm>
          <a:prstGeom prst="rect">
            <a:avLst/>
          </a:prstGeom>
          <a:ln w="12700" cap="flat">
            <a:noFill/>
            <a:miter lim="400000"/>
          </a:ln>
          <a:effectLst/>
        </p:spPr>
      </p:pic>
    </p:spTree>
    <p:extLst>
      <p:ext uri="{BB962C8B-B14F-4D97-AF65-F5344CB8AC3E}">
        <p14:creationId xmlns:p14="http://schemas.microsoft.com/office/powerpoint/2010/main" val="163997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CCA5-41E7-537B-7BC9-52072CAB4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AC25A-5E49-71DC-37AB-A1E471A89FD8}"/>
              </a:ext>
            </a:extLst>
          </p:cNvPr>
          <p:cNvSpPr>
            <a:spLocks noGrp="1"/>
          </p:cNvSpPr>
          <p:nvPr>
            <p:ph type="title"/>
          </p:nvPr>
        </p:nvSpPr>
        <p:spPr/>
        <p:txBody>
          <a:bodyPr rtlCol="0">
            <a:normAutofit/>
          </a:bodyPr>
          <a:lstStyle/>
          <a:p>
            <a:pPr fontAlgn="auto">
              <a:spcAft>
                <a:spcPts val="0"/>
              </a:spcAft>
              <a:defRPr/>
            </a:pPr>
            <a:r>
              <a:rPr lang="en-US" dirty="0"/>
              <a:t>Understanding an Equation: Row #1</a:t>
            </a:r>
          </a:p>
        </p:txBody>
      </p:sp>
      <p:sp>
        <p:nvSpPr>
          <p:cNvPr id="25602" name="Content Placeholder 2">
            <a:extLst>
              <a:ext uri="{FF2B5EF4-FFF2-40B4-BE49-F238E27FC236}">
                <a16:creationId xmlns:a16="http://schemas.microsoft.com/office/drawing/2014/main" id="{804F4744-35D4-5838-5625-AF7D403EDE93}"/>
              </a:ext>
            </a:extLst>
          </p:cNvPr>
          <p:cNvSpPr>
            <a:spLocks noGrp="1" noChangeArrowheads="1"/>
          </p:cNvSpPr>
          <p:nvPr>
            <p:ph idx="4294967295"/>
          </p:nvPr>
        </p:nvSpPr>
        <p:spPr>
          <a:xfrm>
            <a:off x="628650" y="3103476"/>
            <a:ext cx="7886700" cy="1528849"/>
          </a:xfrm>
        </p:spPr>
        <p:txBody>
          <a:bodyPr/>
          <a:lstStyle/>
          <a:p>
            <a:r>
              <a:rPr lang="en-US" b="1" i="1" dirty="0"/>
              <a:t>One burger and two orders of fries cost 6 dollars.</a:t>
            </a:r>
          </a:p>
          <a:p>
            <a:pPr lvl="1"/>
            <a:r>
              <a:rPr lang="en-US" altLang="en-US" sz="2400" i="1" dirty="0">
                <a:latin typeface="Times New Roman" panose="02020603050405020304" pitchFamily="18" charset="0"/>
                <a:cs typeface="Times New Roman" panose="02020603050405020304" pitchFamily="18" charset="0"/>
              </a:rPr>
              <a:t>B</a:t>
            </a:r>
            <a:r>
              <a:rPr lang="en-US" altLang="en-US" sz="2400" dirty="0"/>
              <a:t> = </a:t>
            </a:r>
            <a:r>
              <a:rPr lang="en-US" altLang="en-US" sz="2400" b="1" dirty="0"/>
              <a:t>cost</a:t>
            </a:r>
            <a:r>
              <a:rPr lang="en-US" altLang="en-US" sz="2400" dirty="0"/>
              <a:t> of one burger</a:t>
            </a:r>
          </a:p>
          <a:p>
            <a:pPr lvl="1"/>
            <a:r>
              <a:rPr lang="en-US" altLang="en-US" sz="2400" i="1" dirty="0">
                <a:latin typeface="Times New Roman" panose="02020603050405020304" pitchFamily="18" charset="0"/>
                <a:cs typeface="Times New Roman" panose="02020603050405020304" pitchFamily="18" charset="0"/>
              </a:rPr>
              <a:t>F</a:t>
            </a:r>
            <a:r>
              <a:rPr lang="en-US" altLang="en-US" sz="2400" dirty="0"/>
              <a:t> = </a:t>
            </a:r>
            <a:r>
              <a:rPr lang="en-US" altLang="en-US" sz="2400" b="1" dirty="0"/>
              <a:t>cost</a:t>
            </a:r>
            <a:r>
              <a:rPr lang="en-US" altLang="en-US" sz="2400" dirty="0"/>
              <a:t> of one order of fries</a:t>
            </a:r>
          </a:p>
        </p:txBody>
      </p:sp>
      <p:sp>
        <p:nvSpPr>
          <p:cNvPr id="4" name="TextBox 3">
            <a:extLst>
              <a:ext uri="{FF2B5EF4-FFF2-40B4-BE49-F238E27FC236}">
                <a16:creationId xmlns:a16="http://schemas.microsoft.com/office/drawing/2014/main" id="{57121B8E-7D89-0AB3-307F-E9FD246E1D00}"/>
              </a:ext>
            </a:extLst>
          </p:cNvPr>
          <p:cNvSpPr txBox="1"/>
          <p:nvPr/>
        </p:nvSpPr>
        <p:spPr>
          <a:xfrm>
            <a:off x="628650" y="2558646"/>
            <a:ext cx="1866457" cy="54483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600" b="1" dirty="0">
                <a:solidFill>
                  <a:schemeClr val="bg1"/>
                </a:solidFill>
              </a:rPr>
              <a:t>Statement</a:t>
            </a:r>
            <a:endParaRPr lang="en-US" sz="2600" dirty="0">
              <a:solidFill>
                <a:schemeClr val="bg1"/>
              </a:solidFill>
            </a:endParaRPr>
          </a:p>
        </p:txBody>
      </p:sp>
      <p:pic>
        <p:nvPicPr>
          <p:cNvPr id="8" name="Picture 7">
            <a:extLst>
              <a:ext uri="{FF2B5EF4-FFF2-40B4-BE49-F238E27FC236}">
                <a16:creationId xmlns:a16="http://schemas.microsoft.com/office/drawing/2014/main" id="{DF103275-2740-7D67-46DF-AABB49035140}"/>
              </a:ext>
            </a:extLst>
          </p:cNvPr>
          <p:cNvPicPr>
            <a:picLocks noChangeAspect="1"/>
          </p:cNvPicPr>
          <p:nvPr/>
        </p:nvPicPr>
        <p:blipFill>
          <a:blip r:embed="rId2"/>
          <a:stretch>
            <a:fillRect/>
          </a:stretch>
        </p:blipFill>
        <p:spPr>
          <a:xfrm>
            <a:off x="628650" y="1268598"/>
            <a:ext cx="3716522" cy="1219339"/>
          </a:xfrm>
          <a:prstGeom prst="rect">
            <a:avLst/>
          </a:prstGeom>
        </p:spPr>
      </p:pic>
      <p:sp>
        <p:nvSpPr>
          <p:cNvPr id="9" name="Arrow: Right 8">
            <a:extLst>
              <a:ext uri="{FF2B5EF4-FFF2-40B4-BE49-F238E27FC236}">
                <a16:creationId xmlns:a16="http://schemas.microsoft.com/office/drawing/2014/main" id="{B124473A-7ECE-4326-9F50-E7C241AEC650}"/>
              </a:ext>
            </a:extLst>
          </p:cNvPr>
          <p:cNvSpPr/>
          <p:nvPr/>
        </p:nvSpPr>
        <p:spPr>
          <a:xfrm>
            <a:off x="4345172" y="1586611"/>
            <a:ext cx="2037822" cy="577101"/>
          </a:xfrm>
          <a:prstGeom prst="rightArrow">
            <a:avLst>
              <a:gd name="adj1" fmla="val 42630"/>
              <a:gd name="adj2"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A3F9E6-232A-3BFF-ED7A-37CC872553EB}"/>
              </a:ext>
            </a:extLst>
          </p:cNvPr>
          <p:cNvSpPr txBox="1"/>
          <p:nvPr/>
        </p:nvSpPr>
        <p:spPr>
          <a:xfrm>
            <a:off x="4571999" y="1636406"/>
            <a:ext cx="1226289"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$6.00</a:t>
            </a:r>
          </a:p>
        </p:txBody>
      </p:sp>
      <p:sp>
        <p:nvSpPr>
          <p:cNvPr id="11" name="TextBox 10">
            <a:extLst>
              <a:ext uri="{FF2B5EF4-FFF2-40B4-BE49-F238E27FC236}">
                <a16:creationId xmlns:a16="http://schemas.microsoft.com/office/drawing/2014/main" id="{3FA797E0-89B5-7B8C-9CC1-359EB9155B66}"/>
              </a:ext>
            </a:extLst>
          </p:cNvPr>
          <p:cNvSpPr txBox="1"/>
          <p:nvPr/>
        </p:nvSpPr>
        <p:spPr>
          <a:xfrm>
            <a:off x="6446221" y="1626412"/>
            <a:ext cx="1634523"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200" b="1" dirty="0">
              <a:solidFill>
                <a:schemeClr val="tx1"/>
              </a:solidFill>
            </a:endParaRPr>
          </a:p>
        </p:txBody>
      </p:sp>
      <p:graphicFrame>
        <p:nvGraphicFramePr>
          <p:cNvPr id="5" name="Object 4">
            <a:extLst>
              <a:ext uri="{FF2B5EF4-FFF2-40B4-BE49-F238E27FC236}">
                <a16:creationId xmlns:a16="http://schemas.microsoft.com/office/drawing/2014/main" id="{D1E950AE-50BA-5FCB-9895-6C022526D696}"/>
              </a:ext>
            </a:extLst>
          </p:cNvPr>
          <p:cNvGraphicFramePr>
            <a:graphicFrameLocks noChangeAspect="1"/>
          </p:cNvGraphicFramePr>
          <p:nvPr>
            <p:extLst>
              <p:ext uri="{D42A27DB-BD31-4B8C-83A1-F6EECF244321}">
                <p14:modId xmlns:p14="http://schemas.microsoft.com/office/powerpoint/2010/main" val="1418868614"/>
              </p:ext>
            </p:extLst>
          </p:nvPr>
        </p:nvGraphicFramePr>
        <p:xfrm>
          <a:off x="6662447" y="1745220"/>
          <a:ext cx="1244600" cy="266700"/>
        </p:xfrm>
        <a:graphic>
          <a:graphicData uri="http://schemas.openxmlformats.org/presentationml/2006/ole">
            <mc:AlternateContent xmlns:mc="http://schemas.openxmlformats.org/markup-compatibility/2006">
              <mc:Choice xmlns:v="urn:schemas-microsoft-com:vml" Requires="v">
                <p:oleObj name="Equation" r:id="rId3" imgW="1245383" imgH="266782" progId="Equation.DSMT4">
                  <p:embed/>
                </p:oleObj>
              </mc:Choice>
              <mc:Fallback>
                <p:oleObj name="Equation" r:id="rId3" imgW="1245383" imgH="266782" progId="Equation.DSMT4">
                  <p:embed/>
                  <p:pic>
                    <p:nvPicPr>
                      <p:cNvPr id="5" name="Object 4">
                        <a:extLst>
                          <a:ext uri="{FF2B5EF4-FFF2-40B4-BE49-F238E27FC236}">
                            <a16:creationId xmlns:a16="http://schemas.microsoft.com/office/drawing/2014/main" id="{D1E950AE-50BA-5FCB-9895-6C022526D696}"/>
                          </a:ext>
                        </a:extLst>
                      </p:cNvPr>
                      <p:cNvPicPr/>
                      <p:nvPr/>
                    </p:nvPicPr>
                    <p:blipFill>
                      <a:blip r:embed="rId4"/>
                      <a:stretch>
                        <a:fillRect/>
                      </a:stretch>
                    </p:blipFill>
                    <p:spPr>
                      <a:xfrm>
                        <a:off x="6662447" y="1745220"/>
                        <a:ext cx="1244600" cy="2667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CEAD1C1-935B-0F94-0EE5-A7A8F4450EE5}"/>
              </a:ext>
            </a:extLst>
          </p:cNvPr>
          <p:cNvSpPr txBox="1"/>
          <p:nvPr/>
        </p:nvSpPr>
        <p:spPr>
          <a:xfrm>
            <a:off x="6446221" y="2250107"/>
            <a:ext cx="1678615" cy="544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600" b="1" dirty="0">
                <a:solidFill>
                  <a:schemeClr val="bg1"/>
                </a:solidFill>
              </a:rPr>
              <a:t>Equation</a:t>
            </a:r>
            <a:endParaRPr lang="en-US" sz="2600" dirty="0">
              <a:solidFill>
                <a:schemeClr val="bg1"/>
              </a:solidFill>
            </a:endParaRPr>
          </a:p>
        </p:txBody>
      </p:sp>
    </p:spTree>
    <p:extLst>
      <p:ext uri="{BB962C8B-B14F-4D97-AF65-F5344CB8AC3E}">
        <p14:creationId xmlns:p14="http://schemas.microsoft.com/office/powerpoint/2010/main" val="1353013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5D13161-1D75-AEFD-A357-FBF9622EC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1481D-ED20-3790-0999-73E5F0B5C439}"/>
              </a:ext>
            </a:extLst>
          </p:cNvPr>
          <p:cNvSpPr>
            <a:spLocks noGrp="1"/>
          </p:cNvSpPr>
          <p:nvPr>
            <p:ph type="title"/>
          </p:nvPr>
        </p:nvSpPr>
        <p:spPr/>
        <p:txBody>
          <a:bodyPr rtlCol="0">
            <a:normAutofit/>
          </a:bodyPr>
          <a:lstStyle/>
          <a:p>
            <a:pPr fontAlgn="auto">
              <a:spcAft>
                <a:spcPts val="0"/>
              </a:spcAft>
              <a:defRPr/>
            </a:pPr>
            <a:r>
              <a:rPr lang="en-US" dirty="0"/>
              <a:t>Understanding an Equation: Row #2</a:t>
            </a:r>
          </a:p>
        </p:txBody>
      </p:sp>
      <p:sp>
        <p:nvSpPr>
          <p:cNvPr id="25602" name="Content Placeholder 2">
            <a:extLst>
              <a:ext uri="{FF2B5EF4-FFF2-40B4-BE49-F238E27FC236}">
                <a16:creationId xmlns:a16="http://schemas.microsoft.com/office/drawing/2014/main" id="{B0284751-541D-488B-2FF0-39B40B7D6FDA}"/>
              </a:ext>
            </a:extLst>
          </p:cNvPr>
          <p:cNvSpPr>
            <a:spLocks noGrp="1" noChangeArrowheads="1"/>
          </p:cNvSpPr>
          <p:nvPr>
            <p:ph idx="4294967295"/>
          </p:nvPr>
        </p:nvSpPr>
        <p:spPr>
          <a:xfrm>
            <a:off x="628650" y="3103476"/>
            <a:ext cx="7886700" cy="1528849"/>
          </a:xfrm>
        </p:spPr>
        <p:txBody>
          <a:bodyPr/>
          <a:lstStyle/>
          <a:p>
            <a:r>
              <a:rPr lang="en-US" b="1" i="1" dirty="0"/>
              <a:t>One burger and two drinks cost 5 dollars.</a:t>
            </a:r>
          </a:p>
          <a:p>
            <a:pPr lvl="1"/>
            <a:r>
              <a:rPr lang="en-US" altLang="en-US" sz="2400" i="1" dirty="0">
                <a:latin typeface="Times New Roman" panose="02020603050405020304" pitchFamily="18" charset="0"/>
                <a:cs typeface="Times New Roman" panose="02020603050405020304" pitchFamily="18" charset="0"/>
              </a:rPr>
              <a:t>B</a:t>
            </a:r>
            <a:r>
              <a:rPr lang="en-US" altLang="en-US" sz="2400" dirty="0"/>
              <a:t> = </a:t>
            </a:r>
            <a:r>
              <a:rPr lang="en-US" altLang="en-US" sz="2400" b="1" dirty="0"/>
              <a:t>cost</a:t>
            </a:r>
            <a:r>
              <a:rPr lang="en-US" altLang="en-US" sz="2400" dirty="0"/>
              <a:t> of one burger</a:t>
            </a:r>
          </a:p>
          <a:p>
            <a:pPr lvl="1"/>
            <a:r>
              <a:rPr lang="en-US" altLang="en-US" sz="2400" i="1" dirty="0">
                <a:latin typeface="Times New Roman" panose="02020603050405020304" pitchFamily="18" charset="0"/>
                <a:cs typeface="Times New Roman" panose="02020603050405020304" pitchFamily="18" charset="0"/>
              </a:rPr>
              <a:t>D</a:t>
            </a:r>
            <a:r>
              <a:rPr lang="en-US" altLang="en-US" sz="2400" dirty="0"/>
              <a:t> = </a:t>
            </a:r>
            <a:r>
              <a:rPr lang="en-US" altLang="en-US" sz="2400" b="1" dirty="0"/>
              <a:t>cost</a:t>
            </a:r>
            <a:r>
              <a:rPr lang="en-US" altLang="en-US" sz="2400" dirty="0"/>
              <a:t> of one drink</a:t>
            </a:r>
          </a:p>
        </p:txBody>
      </p:sp>
      <p:sp>
        <p:nvSpPr>
          <p:cNvPr id="4" name="TextBox 3">
            <a:extLst>
              <a:ext uri="{FF2B5EF4-FFF2-40B4-BE49-F238E27FC236}">
                <a16:creationId xmlns:a16="http://schemas.microsoft.com/office/drawing/2014/main" id="{C0AE55F9-3921-6BE8-D952-664086CE1F6B}"/>
              </a:ext>
            </a:extLst>
          </p:cNvPr>
          <p:cNvSpPr txBox="1"/>
          <p:nvPr/>
        </p:nvSpPr>
        <p:spPr>
          <a:xfrm>
            <a:off x="628650" y="2558646"/>
            <a:ext cx="1866457" cy="54483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600" b="1" dirty="0">
                <a:solidFill>
                  <a:schemeClr val="bg1"/>
                </a:solidFill>
              </a:rPr>
              <a:t>Statement</a:t>
            </a:r>
            <a:endParaRPr lang="en-US" sz="2600" dirty="0">
              <a:solidFill>
                <a:schemeClr val="bg1"/>
              </a:solidFill>
            </a:endParaRPr>
          </a:p>
        </p:txBody>
      </p:sp>
      <p:sp>
        <p:nvSpPr>
          <p:cNvPr id="6" name="TextBox 5">
            <a:extLst>
              <a:ext uri="{FF2B5EF4-FFF2-40B4-BE49-F238E27FC236}">
                <a16:creationId xmlns:a16="http://schemas.microsoft.com/office/drawing/2014/main" id="{66085DC2-6ACF-50D4-749C-E3BA8FE34337}"/>
              </a:ext>
            </a:extLst>
          </p:cNvPr>
          <p:cNvSpPr txBox="1"/>
          <p:nvPr/>
        </p:nvSpPr>
        <p:spPr>
          <a:xfrm>
            <a:off x="6446221" y="2250107"/>
            <a:ext cx="1678615" cy="544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600" b="1" dirty="0">
                <a:solidFill>
                  <a:schemeClr val="bg1"/>
                </a:solidFill>
              </a:rPr>
              <a:t>Equation</a:t>
            </a:r>
            <a:endParaRPr lang="en-US" sz="2600" dirty="0">
              <a:solidFill>
                <a:schemeClr val="bg1"/>
              </a:solidFill>
            </a:endParaRPr>
          </a:p>
        </p:txBody>
      </p:sp>
      <p:pic>
        <p:nvPicPr>
          <p:cNvPr id="8" name="Picture 7">
            <a:extLst>
              <a:ext uri="{FF2B5EF4-FFF2-40B4-BE49-F238E27FC236}">
                <a16:creationId xmlns:a16="http://schemas.microsoft.com/office/drawing/2014/main" id="{D40FF765-F698-E804-6865-5A8995D33915}"/>
              </a:ext>
            </a:extLst>
          </p:cNvPr>
          <p:cNvPicPr>
            <a:picLocks noChangeAspect="1"/>
          </p:cNvPicPr>
          <p:nvPr/>
        </p:nvPicPr>
        <p:blipFill>
          <a:blip r:embed="rId2"/>
          <a:srcRect/>
          <a:stretch/>
        </p:blipFill>
        <p:spPr>
          <a:xfrm>
            <a:off x="628650" y="1270137"/>
            <a:ext cx="3716522" cy="1216260"/>
          </a:xfrm>
          <a:prstGeom prst="rect">
            <a:avLst/>
          </a:prstGeom>
        </p:spPr>
      </p:pic>
      <p:sp>
        <p:nvSpPr>
          <p:cNvPr id="9" name="Arrow: Right 8">
            <a:extLst>
              <a:ext uri="{FF2B5EF4-FFF2-40B4-BE49-F238E27FC236}">
                <a16:creationId xmlns:a16="http://schemas.microsoft.com/office/drawing/2014/main" id="{B2749C27-E828-5193-8CC0-F67F03791D62}"/>
              </a:ext>
            </a:extLst>
          </p:cNvPr>
          <p:cNvSpPr/>
          <p:nvPr/>
        </p:nvSpPr>
        <p:spPr>
          <a:xfrm>
            <a:off x="4345172" y="1586611"/>
            <a:ext cx="2037822" cy="577101"/>
          </a:xfrm>
          <a:prstGeom prst="rightArrow">
            <a:avLst>
              <a:gd name="adj1" fmla="val 42630"/>
              <a:gd name="adj2"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991A8A6-2C7E-170B-B942-2B01A8A37981}"/>
              </a:ext>
            </a:extLst>
          </p:cNvPr>
          <p:cNvSpPr txBox="1"/>
          <p:nvPr/>
        </p:nvSpPr>
        <p:spPr>
          <a:xfrm>
            <a:off x="4571999" y="1636406"/>
            <a:ext cx="1226289"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$5.00</a:t>
            </a:r>
          </a:p>
        </p:txBody>
      </p:sp>
      <p:sp>
        <p:nvSpPr>
          <p:cNvPr id="11" name="TextBox 10">
            <a:extLst>
              <a:ext uri="{FF2B5EF4-FFF2-40B4-BE49-F238E27FC236}">
                <a16:creationId xmlns:a16="http://schemas.microsoft.com/office/drawing/2014/main" id="{E0463A07-4731-52F3-02C7-B93ED303D526}"/>
              </a:ext>
            </a:extLst>
          </p:cNvPr>
          <p:cNvSpPr txBox="1"/>
          <p:nvPr/>
        </p:nvSpPr>
        <p:spPr>
          <a:xfrm>
            <a:off x="6446221" y="1626412"/>
            <a:ext cx="1634523"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200" b="1" dirty="0">
              <a:solidFill>
                <a:schemeClr val="tx1"/>
              </a:solidFill>
            </a:endParaRPr>
          </a:p>
        </p:txBody>
      </p:sp>
      <p:graphicFrame>
        <p:nvGraphicFramePr>
          <p:cNvPr id="7" name="Object 6">
            <a:extLst>
              <a:ext uri="{FF2B5EF4-FFF2-40B4-BE49-F238E27FC236}">
                <a16:creationId xmlns:a16="http://schemas.microsoft.com/office/drawing/2014/main" id="{3EE6244E-13F6-3C2D-7558-B015309E22A6}"/>
              </a:ext>
            </a:extLst>
          </p:cNvPr>
          <p:cNvGraphicFramePr>
            <a:graphicFrameLocks noChangeAspect="1"/>
          </p:cNvGraphicFramePr>
          <p:nvPr>
            <p:extLst>
              <p:ext uri="{D42A27DB-BD31-4B8C-83A1-F6EECF244321}">
                <p14:modId xmlns:p14="http://schemas.microsoft.com/office/powerpoint/2010/main" val="1874639684"/>
              </p:ext>
            </p:extLst>
          </p:nvPr>
        </p:nvGraphicFramePr>
        <p:xfrm>
          <a:off x="6641182" y="1741419"/>
          <a:ext cx="1244600" cy="266700"/>
        </p:xfrm>
        <a:graphic>
          <a:graphicData uri="http://schemas.openxmlformats.org/presentationml/2006/ole">
            <mc:AlternateContent xmlns:mc="http://schemas.openxmlformats.org/markup-compatibility/2006">
              <mc:Choice xmlns:v="urn:schemas-microsoft-com:vml" Requires="v">
                <p:oleObj name="Equation" r:id="rId3" imgW="1245383" imgH="266782" progId="Equation.DSMT4">
                  <p:embed/>
                </p:oleObj>
              </mc:Choice>
              <mc:Fallback>
                <p:oleObj name="Equation" r:id="rId3" imgW="1245383" imgH="266782" progId="Equation.DSMT4">
                  <p:embed/>
                  <p:pic>
                    <p:nvPicPr>
                      <p:cNvPr id="7" name="Object 6">
                        <a:extLst>
                          <a:ext uri="{FF2B5EF4-FFF2-40B4-BE49-F238E27FC236}">
                            <a16:creationId xmlns:a16="http://schemas.microsoft.com/office/drawing/2014/main" id="{3EE6244E-13F6-3C2D-7558-B015309E22A6}"/>
                          </a:ext>
                        </a:extLst>
                      </p:cNvPr>
                      <p:cNvPicPr/>
                      <p:nvPr/>
                    </p:nvPicPr>
                    <p:blipFill>
                      <a:blip r:embed="rId4"/>
                      <a:stretch>
                        <a:fillRect/>
                      </a:stretch>
                    </p:blipFill>
                    <p:spPr>
                      <a:xfrm>
                        <a:off x="6641182" y="1741419"/>
                        <a:ext cx="1244600" cy="266700"/>
                      </a:xfrm>
                      <a:prstGeom prst="rect">
                        <a:avLst/>
                      </a:prstGeom>
                    </p:spPr>
                  </p:pic>
                </p:oleObj>
              </mc:Fallback>
            </mc:AlternateContent>
          </a:graphicData>
        </a:graphic>
      </p:graphicFrame>
    </p:spTree>
    <p:extLst>
      <p:ext uri="{BB962C8B-B14F-4D97-AF65-F5344CB8AC3E}">
        <p14:creationId xmlns:p14="http://schemas.microsoft.com/office/powerpoint/2010/main" val="309978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7DC72B9-350F-30F4-C8DB-B1EF3C19D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F3B45-D812-5871-6151-3256F1986F21}"/>
              </a:ext>
            </a:extLst>
          </p:cNvPr>
          <p:cNvSpPr>
            <a:spLocks noGrp="1"/>
          </p:cNvSpPr>
          <p:nvPr>
            <p:ph type="title"/>
          </p:nvPr>
        </p:nvSpPr>
        <p:spPr/>
        <p:txBody>
          <a:bodyPr rtlCol="0">
            <a:normAutofit/>
          </a:bodyPr>
          <a:lstStyle/>
          <a:p>
            <a:pPr fontAlgn="auto">
              <a:spcAft>
                <a:spcPts val="0"/>
              </a:spcAft>
              <a:defRPr/>
            </a:pPr>
            <a:r>
              <a:rPr lang="en-US" dirty="0"/>
              <a:t>Understanding an Equation: Row #3</a:t>
            </a:r>
          </a:p>
        </p:txBody>
      </p:sp>
      <p:sp>
        <p:nvSpPr>
          <p:cNvPr id="25602" name="Content Placeholder 2">
            <a:extLst>
              <a:ext uri="{FF2B5EF4-FFF2-40B4-BE49-F238E27FC236}">
                <a16:creationId xmlns:a16="http://schemas.microsoft.com/office/drawing/2014/main" id="{CA28092A-D890-0598-810F-3BC1D57F7827}"/>
              </a:ext>
            </a:extLst>
          </p:cNvPr>
          <p:cNvSpPr>
            <a:spLocks noGrp="1" noChangeArrowheads="1"/>
          </p:cNvSpPr>
          <p:nvPr>
            <p:ph idx="4294967295"/>
          </p:nvPr>
        </p:nvSpPr>
        <p:spPr>
          <a:xfrm>
            <a:off x="628650" y="3103476"/>
            <a:ext cx="7886700" cy="1528849"/>
          </a:xfrm>
        </p:spPr>
        <p:txBody>
          <a:bodyPr/>
          <a:lstStyle/>
          <a:p>
            <a:r>
              <a:rPr lang="en-US" b="1" i="1" dirty="0"/>
              <a:t>One burger, one drink, and one fry order cost 5 dollars and 50 cents.</a:t>
            </a:r>
          </a:p>
          <a:p>
            <a:pPr lvl="1"/>
            <a:r>
              <a:rPr lang="en-US" altLang="en-US" sz="2400" i="1" dirty="0">
                <a:latin typeface="Times New Roman" panose="02020603050405020304" pitchFamily="18" charset="0"/>
                <a:cs typeface="Times New Roman" panose="02020603050405020304" pitchFamily="18" charset="0"/>
              </a:rPr>
              <a:t>B</a:t>
            </a:r>
            <a:r>
              <a:rPr lang="en-US" altLang="en-US" sz="2400" dirty="0"/>
              <a:t> = </a:t>
            </a:r>
            <a:r>
              <a:rPr lang="en-US" altLang="en-US" sz="2400" b="1" dirty="0"/>
              <a:t>cost</a:t>
            </a:r>
            <a:r>
              <a:rPr lang="en-US" altLang="en-US" sz="2400" dirty="0"/>
              <a:t> of one burger</a:t>
            </a:r>
          </a:p>
          <a:p>
            <a:pPr lvl="1"/>
            <a:r>
              <a:rPr lang="en-US" altLang="en-US" sz="2400" i="1" dirty="0">
                <a:latin typeface="Times New Roman" panose="02020603050405020304" pitchFamily="18" charset="0"/>
                <a:cs typeface="Times New Roman" panose="02020603050405020304" pitchFamily="18" charset="0"/>
              </a:rPr>
              <a:t>D</a:t>
            </a:r>
            <a:r>
              <a:rPr lang="en-US" altLang="en-US" sz="2400" dirty="0"/>
              <a:t> = </a:t>
            </a:r>
            <a:r>
              <a:rPr lang="en-US" altLang="en-US" sz="2400" b="1" dirty="0"/>
              <a:t>cost</a:t>
            </a:r>
            <a:r>
              <a:rPr lang="en-US" altLang="en-US" sz="2400" dirty="0"/>
              <a:t> of one drink</a:t>
            </a:r>
          </a:p>
        </p:txBody>
      </p:sp>
      <p:sp>
        <p:nvSpPr>
          <p:cNvPr id="4" name="TextBox 3">
            <a:extLst>
              <a:ext uri="{FF2B5EF4-FFF2-40B4-BE49-F238E27FC236}">
                <a16:creationId xmlns:a16="http://schemas.microsoft.com/office/drawing/2014/main" id="{110B5D9B-0F63-8505-221C-419FE42D768A}"/>
              </a:ext>
            </a:extLst>
          </p:cNvPr>
          <p:cNvSpPr txBox="1"/>
          <p:nvPr/>
        </p:nvSpPr>
        <p:spPr>
          <a:xfrm>
            <a:off x="628650" y="2558646"/>
            <a:ext cx="1866457" cy="54483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600" b="1" dirty="0">
                <a:solidFill>
                  <a:schemeClr val="bg1"/>
                </a:solidFill>
              </a:rPr>
              <a:t>Statement</a:t>
            </a:r>
            <a:endParaRPr lang="en-US" sz="2600" dirty="0">
              <a:solidFill>
                <a:schemeClr val="bg1"/>
              </a:solidFill>
            </a:endParaRPr>
          </a:p>
        </p:txBody>
      </p:sp>
      <p:sp>
        <p:nvSpPr>
          <p:cNvPr id="6" name="TextBox 5">
            <a:extLst>
              <a:ext uri="{FF2B5EF4-FFF2-40B4-BE49-F238E27FC236}">
                <a16:creationId xmlns:a16="http://schemas.microsoft.com/office/drawing/2014/main" id="{2B8DAD62-52DF-6E56-1EE2-F2F1933F16D5}"/>
              </a:ext>
            </a:extLst>
          </p:cNvPr>
          <p:cNvSpPr txBox="1"/>
          <p:nvPr/>
        </p:nvSpPr>
        <p:spPr>
          <a:xfrm>
            <a:off x="6446221" y="2250107"/>
            <a:ext cx="2137798" cy="544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600" b="1" dirty="0">
                <a:solidFill>
                  <a:schemeClr val="bg1"/>
                </a:solidFill>
              </a:rPr>
              <a:t>Equation</a:t>
            </a:r>
            <a:endParaRPr lang="en-US" sz="2600" dirty="0">
              <a:solidFill>
                <a:schemeClr val="bg1"/>
              </a:solidFill>
            </a:endParaRPr>
          </a:p>
        </p:txBody>
      </p:sp>
      <p:pic>
        <p:nvPicPr>
          <p:cNvPr id="8" name="Picture 7">
            <a:extLst>
              <a:ext uri="{FF2B5EF4-FFF2-40B4-BE49-F238E27FC236}">
                <a16:creationId xmlns:a16="http://schemas.microsoft.com/office/drawing/2014/main" id="{4CC43F02-D75D-6D40-629D-E2A9E67E65B3}"/>
              </a:ext>
            </a:extLst>
          </p:cNvPr>
          <p:cNvPicPr>
            <a:picLocks noChangeAspect="1"/>
          </p:cNvPicPr>
          <p:nvPr/>
        </p:nvPicPr>
        <p:blipFill>
          <a:blip r:embed="rId2"/>
          <a:srcRect/>
          <a:stretch/>
        </p:blipFill>
        <p:spPr>
          <a:xfrm>
            <a:off x="628650" y="1270137"/>
            <a:ext cx="3716521" cy="1216260"/>
          </a:xfrm>
          <a:prstGeom prst="rect">
            <a:avLst/>
          </a:prstGeom>
        </p:spPr>
      </p:pic>
      <p:sp>
        <p:nvSpPr>
          <p:cNvPr id="9" name="Arrow: Right 8">
            <a:extLst>
              <a:ext uri="{FF2B5EF4-FFF2-40B4-BE49-F238E27FC236}">
                <a16:creationId xmlns:a16="http://schemas.microsoft.com/office/drawing/2014/main" id="{C51DCC48-0F79-064A-F41C-55B2DC749FC7}"/>
              </a:ext>
            </a:extLst>
          </p:cNvPr>
          <p:cNvSpPr/>
          <p:nvPr/>
        </p:nvSpPr>
        <p:spPr>
          <a:xfrm>
            <a:off x="4345172" y="1586611"/>
            <a:ext cx="2037822" cy="577101"/>
          </a:xfrm>
          <a:prstGeom prst="rightArrow">
            <a:avLst>
              <a:gd name="adj1" fmla="val 42630"/>
              <a:gd name="adj2"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B0AA12-43A3-031F-7C13-81D3B72628EB}"/>
              </a:ext>
            </a:extLst>
          </p:cNvPr>
          <p:cNvSpPr txBox="1"/>
          <p:nvPr/>
        </p:nvSpPr>
        <p:spPr>
          <a:xfrm>
            <a:off x="4571999" y="1636406"/>
            <a:ext cx="1226289"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$5.50</a:t>
            </a:r>
          </a:p>
        </p:txBody>
      </p:sp>
      <p:sp>
        <p:nvSpPr>
          <p:cNvPr id="11" name="TextBox 10">
            <a:extLst>
              <a:ext uri="{FF2B5EF4-FFF2-40B4-BE49-F238E27FC236}">
                <a16:creationId xmlns:a16="http://schemas.microsoft.com/office/drawing/2014/main" id="{5D12B81C-1C3C-B69A-8CC6-2DAB01711F7D}"/>
              </a:ext>
            </a:extLst>
          </p:cNvPr>
          <p:cNvSpPr txBox="1"/>
          <p:nvPr/>
        </p:nvSpPr>
        <p:spPr>
          <a:xfrm>
            <a:off x="6446221" y="1626412"/>
            <a:ext cx="2137798"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200" b="1" dirty="0">
              <a:solidFill>
                <a:schemeClr val="tx1"/>
              </a:solidFill>
            </a:endParaRPr>
          </a:p>
        </p:txBody>
      </p:sp>
      <p:graphicFrame>
        <p:nvGraphicFramePr>
          <p:cNvPr id="3" name="Object 2">
            <a:extLst>
              <a:ext uri="{FF2B5EF4-FFF2-40B4-BE49-F238E27FC236}">
                <a16:creationId xmlns:a16="http://schemas.microsoft.com/office/drawing/2014/main" id="{D8D21812-CF9B-1234-5D56-226CCC8EFAF4}"/>
              </a:ext>
            </a:extLst>
          </p:cNvPr>
          <p:cNvGraphicFramePr>
            <a:graphicFrameLocks noChangeAspect="1"/>
          </p:cNvGraphicFramePr>
          <p:nvPr>
            <p:extLst>
              <p:ext uri="{D42A27DB-BD31-4B8C-83A1-F6EECF244321}">
                <p14:modId xmlns:p14="http://schemas.microsoft.com/office/powerpoint/2010/main" val="3974249635"/>
              </p:ext>
            </p:extLst>
          </p:nvPr>
        </p:nvGraphicFramePr>
        <p:xfrm>
          <a:off x="6546997" y="1741419"/>
          <a:ext cx="1905000" cy="266700"/>
        </p:xfrm>
        <a:graphic>
          <a:graphicData uri="http://schemas.openxmlformats.org/presentationml/2006/ole">
            <mc:AlternateContent xmlns:mc="http://schemas.openxmlformats.org/markup-compatibility/2006">
              <mc:Choice xmlns:v="urn:schemas-microsoft-com:vml" Requires="v">
                <p:oleObj name="Equation" r:id="rId3" imgW="1904958" imgH="266782" progId="Equation.DSMT4">
                  <p:embed/>
                </p:oleObj>
              </mc:Choice>
              <mc:Fallback>
                <p:oleObj name="Equation" r:id="rId3" imgW="1904958" imgH="266782" progId="Equation.DSMT4">
                  <p:embed/>
                  <p:pic>
                    <p:nvPicPr>
                      <p:cNvPr id="3" name="Object 2">
                        <a:extLst>
                          <a:ext uri="{FF2B5EF4-FFF2-40B4-BE49-F238E27FC236}">
                            <a16:creationId xmlns:a16="http://schemas.microsoft.com/office/drawing/2014/main" id="{D8D21812-CF9B-1234-5D56-226CCC8EFAF4}"/>
                          </a:ext>
                        </a:extLst>
                      </p:cNvPr>
                      <p:cNvPicPr/>
                      <p:nvPr/>
                    </p:nvPicPr>
                    <p:blipFill>
                      <a:blip r:embed="rId4"/>
                      <a:stretch>
                        <a:fillRect/>
                      </a:stretch>
                    </p:blipFill>
                    <p:spPr>
                      <a:xfrm>
                        <a:off x="6546997" y="1741419"/>
                        <a:ext cx="1905000" cy="266700"/>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61CF7166-E4AC-5B68-FDD1-9DBD9C111C15}"/>
              </a:ext>
            </a:extLst>
          </p:cNvPr>
          <p:cNvSpPr txBox="1">
            <a:spLocks noChangeArrowheads="1"/>
          </p:cNvSpPr>
          <p:nvPr/>
        </p:nvSpPr>
        <p:spPr bwMode="auto">
          <a:xfrm>
            <a:off x="4118343" y="3938201"/>
            <a:ext cx="5370327" cy="8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sz="2400" i="1" dirty="0">
                <a:latin typeface="Times New Roman" panose="02020603050405020304" pitchFamily="18" charset="0"/>
                <a:cs typeface="Times New Roman" panose="02020603050405020304" pitchFamily="18" charset="0"/>
              </a:rPr>
              <a:t>F</a:t>
            </a:r>
            <a:r>
              <a:rPr lang="en-US" altLang="en-US" sz="2400" dirty="0"/>
              <a:t> = </a:t>
            </a:r>
            <a:r>
              <a:rPr lang="en-US" altLang="en-US" sz="2400" b="1" dirty="0"/>
              <a:t>cost</a:t>
            </a:r>
            <a:r>
              <a:rPr lang="en-US" altLang="en-US" sz="2400" dirty="0"/>
              <a:t> of one order of fries</a:t>
            </a:r>
          </a:p>
        </p:txBody>
      </p:sp>
    </p:spTree>
    <p:extLst>
      <p:ext uri="{BB962C8B-B14F-4D97-AF65-F5344CB8AC3E}">
        <p14:creationId xmlns:p14="http://schemas.microsoft.com/office/powerpoint/2010/main" val="177086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F5AF448-B854-E065-D76F-83428EB7C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7315A-F071-4798-7A32-E8BFD108A93E}"/>
              </a:ext>
            </a:extLst>
          </p:cNvPr>
          <p:cNvSpPr>
            <a:spLocks noGrp="1"/>
          </p:cNvSpPr>
          <p:nvPr>
            <p:ph type="title"/>
          </p:nvPr>
        </p:nvSpPr>
        <p:spPr>
          <a:xfrm>
            <a:off x="1862026" y="274638"/>
            <a:ext cx="6653324" cy="993775"/>
          </a:xfrm>
        </p:spPr>
        <p:txBody>
          <a:bodyPr rtlCol="0">
            <a:normAutofit/>
          </a:bodyPr>
          <a:lstStyle/>
          <a:p>
            <a:pPr fontAlgn="auto">
              <a:spcAft>
                <a:spcPts val="0"/>
              </a:spcAft>
              <a:defRPr/>
            </a:pPr>
            <a:r>
              <a:rPr lang="en-US" dirty="0"/>
              <a:t>Column #1</a:t>
            </a:r>
          </a:p>
        </p:txBody>
      </p:sp>
      <p:sp>
        <p:nvSpPr>
          <p:cNvPr id="25602" name="Content Placeholder 2">
            <a:extLst>
              <a:ext uri="{FF2B5EF4-FFF2-40B4-BE49-F238E27FC236}">
                <a16:creationId xmlns:a16="http://schemas.microsoft.com/office/drawing/2014/main" id="{9C42CF90-E78F-B2A5-13F3-B4319CD18667}"/>
              </a:ext>
            </a:extLst>
          </p:cNvPr>
          <p:cNvSpPr>
            <a:spLocks noGrp="1" noChangeArrowheads="1"/>
          </p:cNvSpPr>
          <p:nvPr>
            <p:ph idx="4294967295"/>
          </p:nvPr>
        </p:nvSpPr>
        <p:spPr>
          <a:xfrm>
            <a:off x="1862026" y="1872881"/>
            <a:ext cx="6824774" cy="2392768"/>
          </a:xfrm>
        </p:spPr>
        <p:txBody>
          <a:bodyPr/>
          <a:lstStyle/>
          <a:p>
            <a:r>
              <a:rPr lang="en-US" b="1" i="1" dirty="0"/>
              <a:t>One drink and two orders of fries cost</a:t>
            </a:r>
            <a:br>
              <a:rPr lang="en-US" b="1" i="1" dirty="0"/>
            </a:br>
            <a:r>
              <a:rPr lang="en-US" b="1" i="1" dirty="0"/>
              <a:t>4 dollars and 75 cents.</a:t>
            </a:r>
          </a:p>
          <a:p>
            <a:pPr lvl="1"/>
            <a:r>
              <a:rPr lang="en-US" altLang="en-US" sz="2400" i="1" dirty="0">
                <a:latin typeface="Times New Roman" panose="02020603050405020304" pitchFamily="18" charset="0"/>
                <a:cs typeface="Times New Roman" panose="02020603050405020304" pitchFamily="18" charset="0"/>
              </a:rPr>
              <a:t>D</a:t>
            </a:r>
            <a:r>
              <a:rPr lang="en-US" altLang="en-US" sz="2400" dirty="0"/>
              <a:t> = </a:t>
            </a:r>
            <a:r>
              <a:rPr lang="en-US" altLang="en-US" sz="2400" b="1" dirty="0"/>
              <a:t>cost</a:t>
            </a:r>
            <a:r>
              <a:rPr lang="en-US" altLang="en-US" sz="2400" dirty="0"/>
              <a:t> of one drink</a:t>
            </a:r>
          </a:p>
          <a:p>
            <a:pPr lvl="1"/>
            <a:r>
              <a:rPr lang="en-US" altLang="en-US" sz="2400" i="1" dirty="0">
                <a:latin typeface="Times New Roman" panose="02020603050405020304" pitchFamily="18" charset="0"/>
                <a:cs typeface="Times New Roman" panose="02020603050405020304" pitchFamily="18" charset="0"/>
              </a:rPr>
              <a:t>F</a:t>
            </a:r>
            <a:r>
              <a:rPr lang="en-US" altLang="en-US" sz="2400" dirty="0"/>
              <a:t> = </a:t>
            </a:r>
            <a:r>
              <a:rPr lang="en-US" altLang="en-US" sz="2400" b="1" dirty="0"/>
              <a:t>cost</a:t>
            </a:r>
            <a:r>
              <a:rPr lang="en-US" altLang="en-US" sz="2400" dirty="0"/>
              <a:t> of one order of fries</a:t>
            </a:r>
          </a:p>
        </p:txBody>
      </p:sp>
      <p:sp>
        <p:nvSpPr>
          <p:cNvPr id="4" name="TextBox 3">
            <a:extLst>
              <a:ext uri="{FF2B5EF4-FFF2-40B4-BE49-F238E27FC236}">
                <a16:creationId xmlns:a16="http://schemas.microsoft.com/office/drawing/2014/main" id="{7FF03AAA-F66E-B6BB-12FF-405F2A7DD4CD}"/>
              </a:ext>
            </a:extLst>
          </p:cNvPr>
          <p:cNvSpPr txBox="1"/>
          <p:nvPr/>
        </p:nvSpPr>
        <p:spPr>
          <a:xfrm>
            <a:off x="1862026" y="1328050"/>
            <a:ext cx="1866457" cy="54483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600" b="1" dirty="0">
                <a:solidFill>
                  <a:schemeClr val="bg1"/>
                </a:solidFill>
              </a:rPr>
              <a:t>Statement</a:t>
            </a:r>
            <a:endParaRPr lang="en-US" sz="2600" dirty="0">
              <a:solidFill>
                <a:schemeClr val="bg1"/>
              </a:solidFill>
            </a:endParaRPr>
          </a:p>
        </p:txBody>
      </p:sp>
      <p:sp>
        <p:nvSpPr>
          <p:cNvPr id="6" name="TextBox 5">
            <a:extLst>
              <a:ext uri="{FF2B5EF4-FFF2-40B4-BE49-F238E27FC236}">
                <a16:creationId xmlns:a16="http://schemas.microsoft.com/office/drawing/2014/main" id="{81117F40-28C2-6588-1F8E-254F601AEF6A}"/>
              </a:ext>
            </a:extLst>
          </p:cNvPr>
          <p:cNvSpPr txBox="1"/>
          <p:nvPr/>
        </p:nvSpPr>
        <p:spPr>
          <a:xfrm>
            <a:off x="5046640" y="4341107"/>
            <a:ext cx="2137798" cy="544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600" b="1" dirty="0">
                <a:solidFill>
                  <a:schemeClr val="bg1"/>
                </a:solidFill>
              </a:rPr>
              <a:t>Equation</a:t>
            </a:r>
            <a:endParaRPr lang="en-US" sz="2600" dirty="0">
              <a:solidFill>
                <a:schemeClr val="bg1"/>
              </a:solidFill>
            </a:endParaRPr>
          </a:p>
        </p:txBody>
      </p:sp>
      <p:sp>
        <p:nvSpPr>
          <p:cNvPr id="9" name="Arrow: Bent 8">
            <a:extLst>
              <a:ext uri="{FF2B5EF4-FFF2-40B4-BE49-F238E27FC236}">
                <a16:creationId xmlns:a16="http://schemas.microsoft.com/office/drawing/2014/main" id="{F7A80139-654D-03A3-3631-E5E3FE2508CF}"/>
              </a:ext>
            </a:extLst>
          </p:cNvPr>
          <p:cNvSpPr/>
          <p:nvPr/>
        </p:nvSpPr>
        <p:spPr>
          <a:xfrm flipV="1">
            <a:off x="990641" y="4068974"/>
            <a:ext cx="2037822" cy="723194"/>
          </a:xfrm>
          <a:prstGeom prst="bentArrow">
            <a:avLst>
              <a:gd name="adj1" fmla="val 26005"/>
              <a:gd name="adj2" fmla="val 25000"/>
              <a:gd name="adj3" fmla="val 31861"/>
              <a:gd name="adj4" fmla="val 4375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2D4FC34-29D5-C4AC-BB12-C43410BE6B0A}"/>
              </a:ext>
            </a:extLst>
          </p:cNvPr>
          <p:cNvSpPr txBox="1"/>
          <p:nvPr/>
        </p:nvSpPr>
        <p:spPr>
          <a:xfrm>
            <a:off x="1396407" y="4375159"/>
            <a:ext cx="1226289"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$4.75</a:t>
            </a:r>
          </a:p>
        </p:txBody>
      </p:sp>
      <p:sp>
        <p:nvSpPr>
          <p:cNvPr id="11" name="TextBox 10">
            <a:extLst>
              <a:ext uri="{FF2B5EF4-FFF2-40B4-BE49-F238E27FC236}">
                <a16:creationId xmlns:a16="http://schemas.microsoft.com/office/drawing/2014/main" id="{10C7A743-E85D-3815-4DAD-6EAF24EF63F7}"/>
              </a:ext>
            </a:extLst>
          </p:cNvPr>
          <p:cNvSpPr txBox="1"/>
          <p:nvPr/>
        </p:nvSpPr>
        <p:spPr>
          <a:xfrm>
            <a:off x="3057480" y="4375159"/>
            <a:ext cx="1832807"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200" b="1" dirty="0">
              <a:solidFill>
                <a:schemeClr val="tx1"/>
              </a:solidFill>
            </a:endParaRPr>
          </a:p>
        </p:txBody>
      </p:sp>
      <p:pic>
        <p:nvPicPr>
          <p:cNvPr id="14" name="Picture 13">
            <a:extLst>
              <a:ext uri="{FF2B5EF4-FFF2-40B4-BE49-F238E27FC236}">
                <a16:creationId xmlns:a16="http://schemas.microsoft.com/office/drawing/2014/main" id="{2B0C3338-656D-5532-35D0-53638EF03242}"/>
              </a:ext>
            </a:extLst>
          </p:cNvPr>
          <p:cNvPicPr>
            <a:picLocks noChangeAspect="1"/>
          </p:cNvPicPr>
          <p:nvPr/>
        </p:nvPicPr>
        <p:blipFill>
          <a:blip r:embed="rId2"/>
          <a:stretch>
            <a:fillRect/>
          </a:stretch>
        </p:blipFill>
        <p:spPr>
          <a:xfrm>
            <a:off x="457200" y="468526"/>
            <a:ext cx="1252464" cy="3600449"/>
          </a:xfrm>
          <a:prstGeom prst="rect">
            <a:avLst/>
          </a:prstGeom>
        </p:spPr>
      </p:pic>
      <p:graphicFrame>
        <p:nvGraphicFramePr>
          <p:cNvPr id="16" name="Object 15">
            <a:extLst>
              <a:ext uri="{FF2B5EF4-FFF2-40B4-BE49-F238E27FC236}">
                <a16:creationId xmlns:a16="http://schemas.microsoft.com/office/drawing/2014/main" id="{4E39C56A-442A-B1FF-E5A9-5639D17F2B4B}"/>
              </a:ext>
            </a:extLst>
          </p:cNvPr>
          <p:cNvGraphicFramePr>
            <a:graphicFrameLocks noChangeAspect="1"/>
          </p:cNvGraphicFramePr>
          <p:nvPr>
            <p:extLst>
              <p:ext uri="{D42A27DB-BD31-4B8C-83A1-F6EECF244321}">
                <p14:modId xmlns:p14="http://schemas.microsoft.com/office/powerpoint/2010/main" val="3731030013"/>
              </p:ext>
            </p:extLst>
          </p:nvPr>
        </p:nvGraphicFramePr>
        <p:xfrm>
          <a:off x="3176586" y="4480172"/>
          <a:ext cx="1624013" cy="266700"/>
        </p:xfrm>
        <a:graphic>
          <a:graphicData uri="http://schemas.openxmlformats.org/presentationml/2006/ole">
            <mc:AlternateContent xmlns:mc="http://schemas.openxmlformats.org/markup-compatibility/2006">
              <mc:Choice xmlns:v="urn:schemas-microsoft-com:vml" Requires="v">
                <p:oleObj name="Equation" r:id="rId3" imgW="1624647" imgH="266782" progId="Equation.DSMT4">
                  <p:embed/>
                </p:oleObj>
              </mc:Choice>
              <mc:Fallback>
                <p:oleObj name="Equation" r:id="rId3" imgW="1624647" imgH="266782" progId="Equation.DSMT4">
                  <p:embed/>
                  <p:pic>
                    <p:nvPicPr>
                      <p:cNvPr id="16" name="Object 15">
                        <a:extLst>
                          <a:ext uri="{FF2B5EF4-FFF2-40B4-BE49-F238E27FC236}">
                            <a16:creationId xmlns:a16="http://schemas.microsoft.com/office/drawing/2014/main" id="{4E39C56A-442A-B1FF-E5A9-5639D17F2B4B}"/>
                          </a:ext>
                        </a:extLst>
                      </p:cNvPr>
                      <p:cNvPicPr/>
                      <p:nvPr/>
                    </p:nvPicPr>
                    <p:blipFill>
                      <a:blip r:embed="rId4"/>
                      <a:stretch>
                        <a:fillRect/>
                      </a:stretch>
                    </p:blipFill>
                    <p:spPr>
                      <a:xfrm>
                        <a:off x="3176586" y="4480172"/>
                        <a:ext cx="1624013" cy="266700"/>
                      </a:xfrm>
                      <a:prstGeom prst="rect">
                        <a:avLst/>
                      </a:prstGeom>
                    </p:spPr>
                  </p:pic>
                </p:oleObj>
              </mc:Fallback>
            </mc:AlternateContent>
          </a:graphicData>
        </a:graphic>
      </p:graphicFrame>
    </p:spTree>
    <p:extLst>
      <p:ext uri="{BB962C8B-B14F-4D97-AF65-F5344CB8AC3E}">
        <p14:creationId xmlns:p14="http://schemas.microsoft.com/office/powerpoint/2010/main" val="73482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B6649EC-C34A-1F19-75A0-B155C62AA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C80AE-A5FC-8EE0-636B-953F902E0A28}"/>
              </a:ext>
            </a:extLst>
          </p:cNvPr>
          <p:cNvSpPr>
            <a:spLocks noGrp="1"/>
          </p:cNvSpPr>
          <p:nvPr>
            <p:ph type="title"/>
          </p:nvPr>
        </p:nvSpPr>
        <p:spPr>
          <a:xfrm>
            <a:off x="1862026" y="274638"/>
            <a:ext cx="6653324" cy="993775"/>
          </a:xfrm>
        </p:spPr>
        <p:txBody>
          <a:bodyPr rtlCol="0">
            <a:normAutofit/>
          </a:bodyPr>
          <a:lstStyle/>
          <a:p>
            <a:pPr fontAlgn="auto">
              <a:spcAft>
                <a:spcPts val="0"/>
              </a:spcAft>
              <a:defRPr/>
            </a:pPr>
            <a:r>
              <a:rPr lang="en-US" dirty="0"/>
              <a:t>Column #2</a:t>
            </a:r>
          </a:p>
        </p:txBody>
      </p:sp>
      <p:sp>
        <p:nvSpPr>
          <p:cNvPr id="25602" name="Content Placeholder 2">
            <a:extLst>
              <a:ext uri="{FF2B5EF4-FFF2-40B4-BE49-F238E27FC236}">
                <a16:creationId xmlns:a16="http://schemas.microsoft.com/office/drawing/2014/main" id="{CA4C7C13-775B-F43E-4608-17BC19D4FFCF}"/>
              </a:ext>
            </a:extLst>
          </p:cNvPr>
          <p:cNvSpPr>
            <a:spLocks noGrp="1" noChangeArrowheads="1"/>
          </p:cNvSpPr>
          <p:nvPr>
            <p:ph idx="4294967295"/>
          </p:nvPr>
        </p:nvSpPr>
        <p:spPr>
          <a:xfrm>
            <a:off x="1862026" y="1872881"/>
            <a:ext cx="6824774" cy="2392768"/>
          </a:xfrm>
        </p:spPr>
        <p:txBody>
          <a:bodyPr/>
          <a:lstStyle/>
          <a:p>
            <a:r>
              <a:rPr lang="en-US" b="1" i="1" dirty="0"/>
              <a:t>Two burgers and one drink cost</a:t>
            </a:r>
            <a:br>
              <a:rPr lang="en-US" b="1" i="1" dirty="0"/>
            </a:br>
            <a:r>
              <a:rPr lang="en-US" b="1" i="1" dirty="0"/>
              <a:t>6 dollars and 25 cents.</a:t>
            </a:r>
          </a:p>
          <a:p>
            <a:pPr lvl="1"/>
            <a:r>
              <a:rPr lang="en-US" altLang="en-US" sz="2400" i="1" dirty="0">
                <a:latin typeface="Times New Roman" panose="02020603050405020304" pitchFamily="18" charset="0"/>
                <a:cs typeface="Times New Roman" panose="02020603050405020304" pitchFamily="18" charset="0"/>
              </a:rPr>
              <a:t>B</a:t>
            </a:r>
            <a:r>
              <a:rPr lang="en-US" altLang="en-US" sz="2400" dirty="0"/>
              <a:t> = </a:t>
            </a:r>
            <a:r>
              <a:rPr lang="en-US" altLang="en-US" sz="2400" b="1" dirty="0"/>
              <a:t>cost</a:t>
            </a:r>
            <a:r>
              <a:rPr lang="en-US" altLang="en-US" sz="2400" dirty="0"/>
              <a:t> of one burger</a:t>
            </a:r>
          </a:p>
          <a:p>
            <a:pPr lvl="1"/>
            <a:r>
              <a:rPr lang="en-US" altLang="en-US" sz="2400" i="1" dirty="0">
                <a:latin typeface="Times New Roman" panose="02020603050405020304" pitchFamily="18" charset="0"/>
                <a:cs typeface="Times New Roman" panose="02020603050405020304" pitchFamily="18" charset="0"/>
              </a:rPr>
              <a:t>D</a:t>
            </a:r>
            <a:r>
              <a:rPr lang="en-US" altLang="en-US" sz="2400" dirty="0"/>
              <a:t> = </a:t>
            </a:r>
            <a:r>
              <a:rPr lang="en-US" altLang="en-US" sz="2400" b="1" dirty="0"/>
              <a:t>cost</a:t>
            </a:r>
            <a:r>
              <a:rPr lang="en-US" altLang="en-US" sz="2400" dirty="0"/>
              <a:t> of one drink</a:t>
            </a:r>
          </a:p>
        </p:txBody>
      </p:sp>
      <p:sp>
        <p:nvSpPr>
          <p:cNvPr id="4" name="TextBox 3">
            <a:extLst>
              <a:ext uri="{FF2B5EF4-FFF2-40B4-BE49-F238E27FC236}">
                <a16:creationId xmlns:a16="http://schemas.microsoft.com/office/drawing/2014/main" id="{84D3BEDA-0088-D07D-D4D8-F9B71836AABB}"/>
              </a:ext>
            </a:extLst>
          </p:cNvPr>
          <p:cNvSpPr txBox="1"/>
          <p:nvPr/>
        </p:nvSpPr>
        <p:spPr>
          <a:xfrm>
            <a:off x="1862026" y="1328050"/>
            <a:ext cx="1866457" cy="54483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600" b="1" dirty="0">
                <a:solidFill>
                  <a:schemeClr val="bg1"/>
                </a:solidFill>
              </a:rPr>
              <a:t>Statement</a:t>
            </a:r>
            <a:endParaRPr lang="en-US" sz="2600" dirty="0">
              <a:solidFill>
                <a:schemeClr val="bg1"/>
              </a:solidFill>
            </a:endParaRPr>
          </a:p>
        </p:txBody>
      </p:sp>
      <p:sp>
        <p:nvSpPr>
          <p:cNvPr id="6" name="TextBox 5">
            <a:extLst>
              <a:ext uri="{FF2B5EF4-FFF2-40B4-BE49-F238E27FC236}">
                <a16:creationId xmlns:a16="http://schemas.microsoft.com/office/drawing/2014/main" id="{530FC3D6-4E5F-DFB9-F370-33411464BCAC}"/>
              </a:ext>
            </a:extLst>
          </p:cNvPr>
          <p:cNvSpPr txBox="1"/>
          <p:nvPr/>
        </p:nvSpPr>
        <p:spPr>
          <a:xfrm>
            <a:off x="5046640" y="4341107"/>
            <a:ext cx="2137798" cy="544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600" b="1" dirty="0">
                <a:solidFill>
                  <a:schemeClr val="bg1"/>
                </a:solidFill>
              </a:rPr>
              <a:t>Equation</a:t>
            </a:r>
            <a:endParaRPr lang="en-US" sz="2600" dirty="0">
              <a:solidFill>
                <a:schemeClr val="bg1"/>
              </a:solidFill>
            </a:endParaRPr>
          </a:p>
        </p:txBody>
      </p:sp>
      <p:sp>
        <p:nvSpPr>
          <p:cNvPr id="9" name="Arrow: Bent 8">
            <a:extLst>
              <a:ext uri="{FF2B5EF4-FFF2-40B4-BE49-F238E27FC236}">
                <a16:creationId xmlns:a16="http://schemas.microsoft.com/office/drawing/2014/main" id="{813FC10C-DED5-9B98-2628-F91E767C4A18}"/>
              </a:ext>
            </a:extLst>
          </p:cNvPr>
          <p:cNvSpPr/>
          <p:nvPr/>
        </p:nvSpPr>
        <p:spPr>
          <a:xfrm flipV="1">
            <a:off x="990641" y="4068974"/>
            <a:ext cx="2037822" cy="723194"/>
          </a:xfrm>
          <a:prstGeom prst="bentArrow">
            <a:avLst>
              <a:gd name="adj1" fmla="val 26005"/>
              <a:gd name="adj2" fmla="val 25000"/>
              <a:gd name="adj3" fmla="val 31861"/>
              <a:gd name="adj4" fmla="val 4375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9A1A7C-428A-853E-AB86-E7D816188AD9}"/>
              </a:ext>
            </a:extLst>
          </p:cNvPr>
          <p:cNvSpPr txBox="1"/>
          <p:nvPr/>
        </p:nvSpPr>
        <p:spPr>
          <a:xfrm>
            <a:off x="1396407" y="4375159"/>
            <a:ext cx="1226289"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$6.25</a:t>
            </a:r>
          </a:p>
        </p:txBody>
      </p:sp>
      <p:sp>
        <p:nvSpPr>
          <p:cNvPr id="11" name="TextBox 10">
            <a:extLst>
              <a:ext uri="{FF2B5EF4-FFF2-40B4-BE49-F238E27FC236}">
                <a16:creationId xmlns:a16="http://schemas.microsoft.com/office/drawing/2014/main" id="{5E489E41-6324-366D-0296-37BEBC48A946}"/>
              </a:ext>
            </a:extLst>
          </p:cNvPr>
          <p:cNvSpPr txBox="1"/>
          <p:nvPr/>
        </p:nvSpPr>
        <p:spPr>
          <a:xfrm>
            <a:off x="3057480" y="4375159"/>
            <a:ext cx="1832807"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200" b="1" dirty="0">
              <a:solidFill>
                <a:schemeClr val="tx1"/>
              </a:solidFill>
            </a:endParaRPr>
          </a:p>
        </p:txBody>
      </p:sp>
      <p:pic>
        <p:nvPicPr>
          <p:cNvPr id="14" name="Picture 13">
            <a:extLst>
              <a:ext uri="{FF2B5EF4-FFF2-40B4-BE49-F238E27FC236}">
                <a16:creationId xmlns:a16="http://schemas.microsoft.com/office/drawing/2014/main" id="{EE8C8A52-22DF-C9CC-FE7A-4F56E5FFE3A6}"/>
              </a:ext>
            </a:extLst>
          </p:cNvPr>
          <p:cNvPicPr>
            <a:picLocks noChangeAspect="1"/>
          </p:cNvPicPr>
          <p:nvPr/>
        </p:nvPicPr>
        <p:blipFill>
          <a:blip r:embed="rId2"/>
          <a:srcRect/>
          <a:stretch/>
        </p:blipFill>
        <p:spPr>
          <a:xfrm>
            <a:off x="458739" y="468526"/>
            <a:ext cx="1249386" cy="3600449"/>
          </a:xfrm>
          <a:prstGeom prst="rect">
            <a:avLst/>
          </a:prstGeom>
        </p:spPr>
      </p:pic>
      <p:graphicFrame>
        <p:nvGraphicFramePr>
          <p:cNvPr id="3" name="Object 2">
            <a:extLst>
              <a:ext uri="{FF2B5EF4-FFF2-40B4-BE49-F238E27FC236}">
                <a16:creationId xmlns:a16="http://schemas.microsoft.com/office/drawing/2014/main" id="{E8A55D86-6953-F8AA-4254-CB94E237F8B7}"/>
              </a:ext>
            </a:extLst>
          </p:cNvPr>
          <p:cNvGraphicFramePr>
            <a:graphicFrameLocks noChangeAspect="1"/>
          </p:cNvGraphicFramePr>
          <p:nvPr>
            <p:extLst>
              <p:ext uri="{D42A27DB-BD31-4B8C-83A1-F6EECF244321}">
                <p14:modId xmlns:p14="http://schemas.microsoft.com/office/powerpoint/2010/main" val="2106792914"/>
              </p:ext>
            </p:extLst>
          </p:nvPr>
        </p:nvGraphicFramePr>
        <p:xfrm>
          <a:off x="3195118" y="4480172"/>
          <a:ext cx="1600200" cy="266700"/>
        </p:xfrm>
        <a:graphic>
          <a:graphicData uri="http://schemas.openxmlformats.org/presentationml/2006/ole">
            <mc:AlternateContent xmlns:mc="http://schemas.openxmlformats.org/markup-compatibility/2006">
              <mc:Choice xmlns:v="urn:schemas-microsoft-com:vml" Requires="v">
                <p:oleObj name="Equation" r:id="rId3" imgW="1600179" imgH="266782" progId="Equation.DSMT4">
                  <p:embed/>
                </p:oleObj>
              </mc:Choice>
              <mc:Fallback>
                <p:oleObj name="Equation" r:id="rId3" imgW="1600179" imgH="266782" progId="Equation.DSMT4">
                  <p:embed/>
                  <p:pic>
                    <p:nvPicPr>
                      <p:cNvPr id="3" name="Object 2">
                        <a:extLst>
                          <a:ext uri="{FF2B5EF4-FFF2-40B4-BE49-F238E27FC236}">
                            <a16:creationId xmlns:a16="http://schemas.microsoft.com/office/drawing/2014/main" id="{E8A55D86-6953-F8AA-4254-CB94E237F8B7}"/>
                          </a:ext>
                        </a:extLst>
                      </p:cNvPr>
                      <p:cNvPicPr/>
                      <p:nvPr/>
                    </p:nvPicPr>
                    <p:blipFill>
                      <a:blip r:embed="rId4"/>
                      <a:stretch>
                        <a:fillRect/>
                      </a:stretch>
                    </p:blipFill>
                    <p:spPr>
                      <a:xfrm>
                        <a:off x="3195118" y="4480172"/>
                        <a:ext cx="1600200" cy="266700"/>
                      </a:xfrm>
                      <a:prstGeom prst="rect">
                        <a:avLst/>
                      </a:prstGeom>
                    </p:spPr>
                  </p:pic>
                </p:oleObj>
              </mc:Fallback>
            </mc:AlternateContent>
          </a:graphicData>
        </a:graphic>
      </p:graphicFrame>
    </p:spTree>
    <p:extLst>
      <p:ext uri="{BB962C8B-B14F-4D97-AF65-F5344CB8AC3E}">
        <p14:creationId xmlns:p14="http://schemas.microsoft.com/office/powerpoint/2010/main" val="241454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D076C71-D702-4DB1-19F8-898D0681F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9AED6-5422-26CE-65B9-5819E84FD9E3}"/>
              </a:ext>
            </a:extLst>
          </p:cNvPr>
          <p:cNvSpPr>
            <a:spLocks noGrp="1"/>
          </p:cNvSpPr>
          <p:nvPr>
            <p:ph type="title"/>
          </p:nvPr>
        </p:nvSpPr>
        <p:spPr>
          <a:xfrm>
            <a:off x="1862026" y="274638"/>
            <a:ext cx="6653324" cy="993775"/>
          </a:xfrm>
        </p:spPr>
        <p:txBody>
          <a:bodyPr rtlCol="0">
            <a:normAutofit/>
          </a:bodyPr>
          <a:lstStyle/>
          <a:p>
            <a:pPr fontAlgn="auto">
              <a:spcAft>
                <a:spcPts val="0"/>
              </a:spcAft>
              <a:defRPr/>
            </a:pPr>
            <a:r>
              <a:rPr lang="en-US" dirty="0"/>
              <a:t>Column #3</a:t>
            </a:r>
          </a:p>
        </p:txBody>
      </p:sp>
      <p:sp>
        <p:nvSpPr>
          <p:cNvPr id="25602" name="Content Placeholder 2">
            <a:extLst>
              <a:ext uri="{FF2B5EF4-FFF2-40B4-BE49-F238E27FC236}">
                <a16:creationId xmlns:a16="http://schemas.microsoft.com/office/drawing/2014/main" id="{690C7388-79F9-B2E5-02A8-D9654B53C482}"/>
              </a:ext>
            </a:extLst>
          </p:cNvPr>
          <p:cNvSpPr>
            <a:spLocks noGrp="1" noChangeArrowheads="1"/>
          </p:cNvSpPr>
          <p:nvPr>
            <p:ph idx="4294967295"/>
          </p:nvPr>
        </p:nvSpPr>
        <p:spPr>
          <a:xfrm>
            <a:off x="1862026" y="1872881"/>
            <a:ext cx="6824774" cy="2392768"/>
          </a:xfrm>
        </p:spPr>
        <p:txBody>
          <a:bodyPr/>
          <a:lstStyle/>
          <a:p>
            <a:r>
              <a:rPr lang="en-US" b="1" i="1" dirty="0"/>
              <a:t>One burger, one drink, and one order of fries cost 5 dollars and 50 cents.</a:t>
            </a:r>
          </a:p>
          <a:p>
            <a:pPr lvl="1"/>
            <a:r>
              <a:rPr lang="en-US" altLang="en-US" sz="2400" i="1" dirty="0">
                <a:latin typeface="Times New Roman" panose="02020603050405020304" pitchFamily="18" charset="0"/>
                <a:cs typeface="Times New Roman" panose="02020603050405020304" pitchFamily="18" charset="0"/>
              </a:rPr>
              <a:t>B</a:t>
            </a:r>
            <a:r>
              <a:rPr lang="en-US" altLang="en-US" sz="2400" dirty="0"/>
              <a:t> = </a:t>
            </a:r>
            <a:r>
              <a:rPr lang="en-US" altLang="en-US" sz="2400" b="1" dirty="0"/>
              <a:t>cost</a:t>
            </a:r>
            <a:r>
              <a:rPr lang="en-US" altLang="en-US" sz="2400" dirty="0"/>
              <a:t> of one burger</a:t>
            </a:r>
          </a:p>
          <a:p>
            <a:pPr lvl="1"/>
            <a:r>
              <a:rPr lang="en-US" altLang="en-US" sz="2400" i="1" dirty="0">
                <a:latin typeface="Times New Roman" panose="02020603050405020304" pitchFamily="18" charset="0"/>
                <a:cs typeface="Times New Roman" panose="02020603050405020304" pitchFamily="18" charset="0"/>
              </a:rPr>
              <a:t>D</a:t>
            </a:r>
            <a:r>
              <a:rPr lang="en-US" altLang="en-US" sz="2400" dirty="0"/>
              <a:t> = </a:t>
            </a:r>
            <a:r>
              <a:rPr lang="en-US" altLang="en-US" sz="2400" b="1" dirty="0"/>
              <a:t>cost</a:t>
            </a:r>
            <a:r>
              <a:rPr lang="en-US" altLang="en-US" sz="2400" dirty="0"/>
              <a:t> of one drink</a:t>
            </a:r>
          </a:p>
          <a:p>
            <a:pPr lvl="1"/>
            <a:r>
              <a:rPr lang="en-US" altLang="en-US" sz="2400" i="1" dirty="0">
                <a:latin typeface="Times New Roman" panose="02020603050405020304" pitchFamily="18" charset="0"/>
                <a:cs typeface="Times New Roman" panose="02020603050405020304" pitchFamily="18" charset="0"/>
              </a:rPr>
              <a:t>F</a:t>
            </a:r>
            <a:r>
              <a:rPr lang="en-US" altLang="en-US" sz="2400" dirty="0"/>
              <a:t> = </a:t>
            </a:r>
            <a:r>
              <a:rPr lang="en-US" altLang="en-US" sz="2400" b="1" dirty="0"/>
              <a:t>cost</a:t>
            </a:r>
            <a:r>
              <a:rPr lang="en-US" altLang="en-US" sz="2400" dirty="0"/>
              <a:t> of one order of fries</a:t>
            </a:r>
          </a:p>
        </p:txBody>
      </p:sp>
      <p:sp>
        <p:nvSpPr>
          <p:cNvPr id="4" name="TextBox 3">
            <a:extLst>
              <a:ext uri="{FF2B5EF4-FFF2-40B4-BE49-F238E27FC236}">
                <a16:creationId xmlns:a16="http://schemas.microsoft.com/office/drawing/2014/main" id="{94252363-3859-0D02-45BA-0D7C4E79297E}"/>
              </a:ext>
            </a:extLst>
          </p:cNvPr>
          <p:cNvSpPr txBox="1"/>
          <p:nvPr/>
        </p:nvSpPr>
        <p:spPr>
          <a:xfrm>
            <a:off x="1862026" y="1328050"/>
            <a:ext cx="1866457" cy="54483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600" b="1" dirty="0">
                <a:solidFill>
                  <a:schemeClr val="bg1"/>
                </a:solidFill>
              </a:rPr>
              <a:t>Statement</a:t>
            </a:r>
            <a:endParaRPr lang="en-US" sz="2600" dirty="0">
              <a:solidFill>
                <a:schemeClr val="bg1"/>
              </a:solidFill>
            </a:endParaRPr>
          </a:p>
        </p:txBody>
      </p:sp>
      <p:sp>
        <p:nvSpPr>
          <p:cNvPr id="6" name="TextBox 5">
            <a:extLst>
              <a:ext uri="{FF2B5EF4-FFF2-40B4-BE49-F238E27FC236}">
                <a16:creationId xmlns:a16="http://schemas.microsoft.com/office/drawing/2014/main" id="{8D03F026-1CCB-6F22-5F93-050EBC27D259}"/>
              </a:ext>
            </a:extLst>
          </p:cNvPr>
          <p:cNvSpPr txBox="1"/>
          <p:nvPr/>
        </p:nvSpPr>
        <p:spPr>
          <a:xfrm>
            <a:off x="5351441" y="4341107"/>
            <a:ext cx="2137798" cy="544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600" b="1" dirty="0">
                <a:solidFill>
                  <a:schemeClr val="bg1"/>
                </a:solidFill>
              </a:rPr>
              <a:t>Equation</a:t>
            </a:r>
            <a:endParaRPr lang="en-US" sz="2600" dirty="0">
              <a:solidFill>
                <a:schemeClr val="bg1"/>
              </a:solidFill>
            </a:endParaRPr>
          </a:p>
        </p:txBody>
      </p:sp>
      <p:sp>
        <p:nvSpPr>
          <p:cNvPr id="9" name="Arrow: Bent 8">
            <a:extLst>
              <a:ext uri="{FF2B5EF4-FFF2-40B4-BE49-F238E27FC236}">
                <a16:creationId xmlns:a16="http://schemas.microsoft.com/office/drawing/2014/main" id="{0C619D3B-E589-E6DA-8733-DE1CBEF562D7}"/>
              </a:ext>
            </a:extLst>
          </p:cNvPr>
          <p:cNvSpPr/>
          <p:nvPr/>
        </p:nvSpPr>
        <p:spPr>
          <a:xfrm flipV="1">
            <a:off x="990641" y="4068974"/>
            <a:ext cx="2037822" cy="723194"/>
          </a:xfrm>
          <a:prstGeom prst="bentArrow">
            <a:avLst>
              <a:gd name="adj1" fmla="val 26005"/>
              <a:gd name="adj2" fmla="val 25000"/>
              <a:gd name="adj3" fmla="val 31861"/>
              <a:gd name="adj4" fmla="val 4375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978908-9685-66A5-EBAF-A21AF5576C94}"/>
              </a:ext>
            </a:extLst>
          </p:cNvPr>
          <p:cNvSpPr txBox="1"/>
          <p:nvPr/>
        </p:nvSpPr>
        <p:spPr>
          <a:xfrm>
            <a:off x="1396407" y="4375159"/>
            <a:ext cx="1226289"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$5.50</a:t>
            </a:r>
          </a:p>
        </p:txBody>
      </p:sp>
      <p:sp>
        <p:nvSpPr>
          <p:cNvPr id="11" name="TextBox 10">
            <a:extLst>
              <a:ext uri="{FF2B5EF4-FFF2-40B4-BE49-F238E27FC236}">
                <a16:creationId xmlns:a16="http://schemas.microsoft.com/office/drawing/2014/main" id="{14C28F60-FCB6-9C09-DD8D-42FF2B9670B7}"/>
              </a:ext>
            </a:extLst>
          </p:cNvPr>
          <p:cNvSpPr txBox="1"/>
          <p:nvPr/>
        </p:nvSpPr>
        <p:spPr>
          <a:xfrm>
            <a:off x="3057480" y="4375159"/>
            <a:ext cx="2137798" cy="476726"/>
          </a:xfrm>
          <a:prstGeom prst="round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200" b="1" dirty="0">
              <a:solidFill>
                <a:schemeClr val="tx1"/>
              </a:solidFill>
            </a:endParaRPr>
          </a:p>
        </p:txBody>
      </p:sp>
      <p:pic>
        <p:nvPicPr>
          <p:cNvPr id="14" name="Picture 13">
            <a:extLst>
              <a:ext uri="{FF2B5EF4-FFF2-40B4-BE49-F238E27FC236}">
                <a16:creationId xmlns:a16="http://schemas.microsoft.com/office/drawing/2014/main" id="{D5C76829-8503-47BC-A461-170D597E1FFC}"/>
              </a:ext>
            </a:extLst>
          </p:cNvPr>
          <p:cNvPicPr>
            <a:picLocks noChangeAspect="1"/>
          </p:cNvPicPr>
          <p:nvPr/>
        </p:nvPicPr>
        <p:blipFill>
          <a:blip r:embed="rId2"/>
          <a:srcRect/>
          <a:stretch/>
        </p:blipFill>
        <p:spPr>
          <a:xfrm>
            <a:off x="458739" y="468526"/>
            <a:ext cx="1249386" cy="3600449"/>
          </a:xfrm>
          <a:prstGeom prst="rect">
            <a:avLst/>
          </a:prstGeom>
        </p:spPr>
      </p:pic>
      <p:graphicFrame>
        <p:nvGraphicFramePr>
          <p:cNvPr id="5" name="Object 4">
            <a:extLst>
              <a:ext uri="{FF2B5EF4-FFF2-40B4-BE49-F238E27FC236}">
                <a16:creationId xmlns:a16="http://schemas.microsoft.com/office/drawing/2014/main" id="{38D57830-14DD-85A6-77AE-CB8174C9DE80}"/>
              </a:ext>
            </a:extLst>
          </p:cNvPr>
          <p:cNvGraphicFramePr>
            <a:graphicFrameLocks noChangeAspect="1"/>
          </p:cNvGraphicFramePr>
          <p:nvPr>
            <p:extLst>
              <p:ext uri="{D42A27DB-BD31-4B8C-83A1-F6EECF244321}">
                <p14:modId xmlns:p14="http://schemas.microsoft.com/office/powerpoint/2010/main" val="3298284672"/>
              </p:ext>
            </p:extLst>
          </p:nvPr>
        </p:nvGraphicFramePr>
        <p:xfrm>
          <a:off x="3144861" y="4506418"/>
          <a:ext cx="1905000" cy="266700"/>
        </p:xfrm>
        <a:graphic>
          <a:graphicData uri="http://schemas.openxmlformats.org/presentationml/2006/ole">
            <mc:AlternateContent xmlns:mc="http://schemas.openxmlformats.org/markup-compatibility/2006">
              <mc:Choice xmlns:v="urn:schemas-microsoft-com:vml" Requires="v">
                <p:oleObj name="Equation" r:id="rId3" imgW="1904958" imgH="266782" progId="Equation.DSMT4">
                  <p:embed/>
                </p:oleObj>
              </mc:Choice>
              <mc:Fallback>
                <p:oleObj name="Equation" r:id="rId3" imgW="1904958" imgH="266782" progId="Equation.DSMT4">
                  <p:embed/>
                  <p:pic>
                    <p:nvPicPr>
                      <p:cNvPr id="5" name="Object 4">
                        <a:extLst>
                          <a:ext uri="{FF2B5EF4-FFF2-40B4-BE49-F238E27FC236}">
                            <a16:creationId xmlns:a16="http://schemas.microsoft.com/office/drawing/2014/main" id="{38D57830-14DD-85A6-77AE-CB8174C9DE80}"/>
                          </a:ext>
                        </a:extLst>
                      </p:cNvPr>
                      <p:cNvPicPr/>
                      <p:nvPr/>
                    </p:nvPicPr>
                    <p:blipFill>
                      <a:blip r:embed="rId4"/>
                      <a:stretch>
                        <a:fillRect/>
                      </a:stretch>
                    </p:blipFill>
                    <p:spPr>
                      <a:xfrm>
                        <a:off x="3144861" y="4506418"/>
                        <a:ext cx="1905000" cy="266700"/>
                      </a:xfrm>
                      <a:prstGeom prst="rect">
                        <a:avLst/>
                      </a:prstGeom>
                    </p:spPr>
                  </p:pic>
                </p:oleObj>
              </mc:Fallback>
            </mc:AlternateContent>
          </a:graphicData>
        </a:graphic>
      </p:graphicFrame>
    </p:spTree>
    <p:extLst>
      <p:ext uri="{BB962C8B-B14F-4D97-AF65-F5344CB8AC3E}">
        <p14:creationId xmlns:p14="http://schemas.microsoft.com/office/powerpoint/2010/main" val="45322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107B4F-58E1-C7D8-6749-065E1D07A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B267D-1935-9AE7-AE88-DC3793EF1238}"/>
              </a:ext>
            </a:extLst>
          </p:cNvPr>
          <p:cNvSpPr>
            <a:spLocks noGrp="1"/>
          </p:cNvSpPr>
          <p:nvPr>
            <p:ph type="title"/>
          </p:nvPr>
        </p:nvSpPr>
        <p:spPr/>
        <p:txBody>
          <a:bodyPr rtlCol="0">
            <a:normAutofit/>
          </a:bodyPr>
          <a:lstStyle/>
          <a:p>
            <a:pPr fontAlgn="auto">
              <a:spcAft>
                <a:spcPts val="0"/>
              </a:spcAft>
              <a:defRPr/>
            </a:pPr>
            <a:r>
              <a:rPr lang="en-US" dirty="0"/>
              <a:t>Cost Conundrum (Solution)</a:t>
            </a:r>
          </a:p>
        </p:txBody>
      </p:sp>
      <p:sp>
        <p:nvSpPr>
          <p:cNvPr id="25602" name="Content Placeholder 2">
            <a:extLst>
              <a:ext uri="{FF2B5EF4-FFF2-40B4-BE49-F238E27FC236}">
                <a16:creationId xmlns:a16="http://schemas.microsoft.com/office/drawing/2014/main" id="{FF13ECCD-8753-73D0-47C0-345526999F20}"/>
              </a:ext>
            </a:extLst>
          </p:cNvPr>
          <p:cNvSpPr>
            <a:spLocks noGrp="1" noChangeArrowheads="1"/>
          </p:cNvSpPr>
          <p:nvPr>
            <p:ph idx="4294967295"/>
          </p:nvPr>
        </p:nvSpPr>
        <p:spPr/>
        <p:txBody>
          <a:bodyPr/>
          <a:lstStyle/>
          <a:p>
            <a:pPr marL="64008" indent="0">
              <a:lnSpc>
                <a:spcPct val="150000"/>
              </a:lnSpc>
              <a:buNone/>
            </a:pPr>
            <a:r>
              <a:rPr lang="en-US" altLang="en-US" sz="2800" i="1" dirty="0">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cs typeface="Times New Roman" panose="02020603050405020304" pitchFamily="18" charset="0"/>
              </a:rPr>
              <a:t> = 2.5 ,  </a:t>
            </a:r>
            <a:r>
              <a:rPr lang="en-US" altLang="en-US" sz="2800" i="1" dirty="0">
                <a:latin typeface="Times New Roman" panose="02020603050405020304" pitchFamily="18" charset="0"/>
                <a:cs typeface="Times New Roman" panose="02020603050405020304" pitchFamily="18" charset="0"/>
              </a:rPr>
              <a:t>D</a:t>
            </a:r>
            <a:r>
              <a:rPr lang="en-US" altLang="en-US" sz="2800" dirty="0">
                <a:latin typeface="Times New Roman" panose="02020603050405020304" pitchFamily="18" charset="0"/>
                <a:cs typeface="Times New Roman" panose="02020603050405020304" pitchFamily="18" charset="0"/>
              </a:rPr>
              <a:t> = 1.25 ,  </a:t>
            </a:r>
            <a:r>
              <a:rPr lang="en-US" altLang="en-US" sz="2800" i="1" dirty="0">
                <a:latin typeface="Times New Roman" panose="02020603050405020304" pitchFamily="18" charset="0"/>
                <a:cs typeface="Times New Roman" panose="02020603050405020304" pitchFamily="18" charset="0"/>
              </a:rPr>
              <a:t>F</a:t>
            </a:r>
            <a:r>
              <a:rPr lang="en-US" altLang="en-US" sz="2800" dirty="0">
                <a:latin typeface="Times New Roman" panose="02020603050405020304" pitchFamily="18" charset="0"/>
                <a:cs typeface="Times New Roman" panose="02020603050405020304" pitchFamily="18" charset="0"/>
              </a:rPr>
              <a:t> = 1.75</a:t>
            </a:r>
            <a:endParaRPr lang="en-US" altLang="en-US" dirty="0">
              <a:latin typeface="Times New Roman" panose="02020603050405020304" pitchFamily="18" charset="0"/>
              <a:cs typeface="Times New Roman" panose="02020603050405020304" pitchFamily="18" charset="0"/>
            </a:endParaRPr>
          </a:p>
          <a:p>
            <a:pPr>
              <a:lnSpc>
                <a:spcPct val="150000"/>
              </a:lnSpc>
            </a:pPr>
            <a:r>
              <a:rPr lang="en-US" altLang="en-US" dirty="0"/>
              <a:t>One burger costs $2.50.</a:t>
            </a:r>
          </a:p>
          <a:p>
            <a:pPr>
              <a:lnSpc>
                <a:spcPct val="150000"/>
              </a:lnSpc>
            </a:pPr>
            <a:r>
              <a:rPr lang="en-US" altLang="en-US" dirty="0"/>
              <a:t>One drink costs $1.25.</a:t>
            </a:r>
          </a:p>
          <a:p>
            <a:pPr>
              <a:lnSpc>
                <a:spcPct val="150000"/>
              </a:lnSpc>
            </a:pPr>
            <a:r>
              <a:rPr lang="en-US" altLang="en-US" dirty="0"/>
              <a:t>The cost of one order of fries is $1.75.</a:t>
            </a:r>
          </a:p>
        </p:txBody>
      </p:sp>
      <p:pic>
        <p:nvPicPr>
          <p:cNvPr id="3" name="officeArt object">
            <a:extLst>
              <a:ext uri="{FF2B5EF4-FFF2-40B4-BE49-F238E27FC236}">
                <a16:creationId xmlns:a16="http://schemas.microsoft.com/office/drawing/2014/main" id="{EEB62B85-66F4-60FB-51EF-CA7A90817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3629">
            <a:off x="4214095" y="2772294"/>
            <a:ext cx="493005" cy="659562"/>
          </a:xfrm>
          <a:prstGeom prst="rect">
            <a:avLst/>
          </a:prstGeom>
          <a:ln w="12700" cap="flat">
            <a:noFill/>
            <a:miter lim="400000"/>
          </a:ln>
          <a:effectLst/>
        </p:spPr>
      </p:pic>
      <p:pic>
        <p:nvPicPr>
          <p:cNvPr id="4" name="officeArt object">
            <a:extLst>
              <a:ext uri="{FF2B5EF4-FFF2-40B4-BE49-F238E27FC236}">
                <a16:creationId xmlns:a16="http://schemas.microsoft.com/office/drawing/2014/main" id="{B4521C93-C172-4674-B592-BA671D011E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9043">
            <a:off x="6277316" y="3442675"/>
            <a:ext cx="494685" cy="567671"/>
          </a:xfrm>
          <a:prstGeom prst="rect">
            <a:avLst/>
          </a:prstGeom>
          <a:ln w="12700" cap="flat">
            <a:noFill/>
            <a:miter lim="400000"/>
          </a:ln>
          <a:effectLst/>
        </p:spPr>
      </p:pic>
      <p:pic>
        <p:nvPicPr>
          <p:cNvPr id="5" name="officeArt object">
            <a:extLst>
              <a:ext uri="{FF2B5EF4-FFF2-40B4-BE49-F238E27FC236}">
                <a16:creationId xmlns:a16="http://schemas.microsoft.com/office/drawing/2014/main" id="{F49DE9D6-F7D4-C6A2-0E81-653C72183C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761">
            <a:off x="4472310" y="2271227"/>
            <a:ext cx="716190" cy="413059"/>
          </a:xfrm>
          <a:prstGeom prst="rect">
            <a:avLst/>
          </a:prstGeom>
          <a:ln w="12700" cap="flat">
            <a:noFill/>
            <a:miter lim="400000"/>
          </a:ln>
          <a:effectLst/>
        </p:spPr>
      </p:pic>
    </p:spTree>
    <p:extLst>
      <p:ext uri="{BB962C8B-B14F-4D97-AF65-F5344CB8AC3E}">
        <p14:creationId xmlns:p14="http://schemas.microsoft.com/office/powerpoint/2010/main" val="254163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76214-B3B8-A608-6235-B52AE732A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2B8E0-E9B6-2D9C-904A-1177C63A5DDB}"/>
              </a:ext>
            </a:extLst>
          </p:cNvPr>
          <p:cNvSpPr>
            <a:spLocks noGrp="1"/>
          </p:cNvSpPr>
          <p:nvPr>
            <p:ph type="title"/>
          </p:nvPr>
        </p:nvSpPr>
        <p:spPr/>
        <p:txBody>
          <a:bodyPr rtlCol="0">
            <a:normAutofit/>
          </a:bodyPr>
          <a:lstStyle/>
          <a:p>
            <a:pPr fontAlgn="auto">
              <a:spcAft>
                <a:spcPts val="0"/>
              </a:spcAft>
              <a:defRPr/>
            </a:pPr>
            <a:r>
              <a:rPr lang="en-US" dirty="0"/>
              <a:t>Create Your Own Combos</a:t>
            </a:r>
          </a:p>
        </p:txBody>
      </p:sp>
      <p:sp>
        <p:nvSpPr>
          <p:cNvPr id="25602" name="Content Placeholder 2">
            <a:extLst>
              <a:ext uri="{FF2B5EF4-FFF2-40B4-BE49-F238E27FC236}">
                <a16:creationId xmlns:a16="http://schemas.microsoft.com/office/drawing/2014/main" id="{BDE8A3A9-D3F6-0B9D-2CC2-56CF1B401683}"/>
              </a:ext>
            </a:extLst>
          </p:cNvPr>
          <p:cNvSpPr>
            <a:spLocks noGrp="1" noChangeArrowheads="1"/>
          </p:cNvSpPr>
          <p:nvPr>
            <p:ph idx="4294967295"/>
          </p:nvPr>
        </p:nvSpPr>
        <p:spPr/>
        <p:txBody>
          <a:bodyPr/>
          <a:lstStyle/>
          <a:p>
            <a:pPr marL="64008" indent="0">
              <a:buNone/>
            </a:pPr>
            <a:r>
              <a:rPr lang="en-US" dirty="0"/>
              <a:t>You recently bought a food truck—but what will you sell? On your Food Truck Planner handout, include:</a:t>
            </a:r>
          </a:p>
          <a:p>
            <a:r>
              <a:rPr lang="en-US" sz="2400" dirty="0"/>
              <a:t>Your food truck’s name</a:t>
            </a:r>
          </a:p>
          <a:p>
            <a:r>
              <a:rPr lang="en-US" sz="2400" dirty="0"/>
              <a:t>A description of your restaurant</a:t>
            </a:r>
          </a:p>
          <a:p>
            <a:r>
              <a:rPr lang="en-US" sz="2400" dirty="0"/>
              <a:t>3 different items you plan to sell and the cost of each item</a:t>
            </a:r>
          </a:p>
          <a:p>
            <a:r>
              <a:rPr lang="en-US" sz="2400" dirty="0"/>
              <a:t>6 different combos and the cost of each combo</a:t>
            </a:r>
          </a:p>
          <a:p>
            <a:pPr marL="64008" indent="0" algn="ctr">
              <a:buNone/>
            </a:pPr>
            <a:r>
              <a:rPr lang="en-US" sz="2400" b="1" i="1" dirty="0"/>
              <a:t>Make sure each item (shake, chips, etc.) always costs</a:t>
            </a:r>
            <a:br>
              <a:rPr lang="en-US" sz="2400" b="1" i="1" dirty="0"/>
            </a:br>
            <a:r>
              <a:rPr lang="en-US" sz="2400" b="1" i="1" dirty="0"/>
              <a:t>the same, no matter what combo it’s in.</a:t>
            </a:r>
            <a:endParaRPr lang="en-US" altLang="en-US" sz="2400" b="1" i="1" dirty="0"/>
          </a:p>
        </p:txBody>
      </p:sp>
    </p:spTree>
    <p:extLst>
      <p:ext uri="{BB962C8B-B14F-4D97-AF65-F5344CB8AC3E}">
        <p14:creationId xmlns:p14="http://schemas.microsoft.com/office/powerpoint/2010/main" val="157945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DC8A-BE4D-ED24-D684-AC2E0F0E4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8ADF3-0AA9-C650-BF86-72B2C5B54298}"/>
              </a:ext>
            </a:extLst>
          </p:cNvPr>
          <p:cNvSpPr>
            <a:spLocks noGrp="1"/>
          </p:cNvSpPr>
          <p:nvPr>
            <p:ph type="title"/>
          </p:nvPr>
        </p:nvSpPr>
        <p:spPr/>
        <p:txBody>
          <a:bodyPr rtlCol="0">
            <a:normAutofit/>
          </a:bodyPr>
          <a:lstStyle/>
          <a:p>
            <a:pPr fontAlgn="auto">
              <a:spcAft>
                <a:spcPts val="0"/>
              </a:spcAft>
              <a:defRPr/>
            </a:pPr>
            <a:r>
              <a:rPr lang="en-US" dirty="0"/>
              <a:t>Create Your Own Combos</a:t>
            </a:r>
          </a:p>
        </p:txBody>
      </p:sp>
      <p:sp>
        <p:nvSpPr>
          <p:cNvPr id="25602" name="Content Placeholder 2">
            <a:extLst>
              <a:ext uri="{FF2B5EF4-FFF2-40B4-BE49-F238E27FC236}">
                <a16:creationId xmlns:a16="http://schemas.microsoft.com/office/drawing/2014/main" id="{D84F45F8-CA59-E8D7-F3AA-49B2513ACFCA}"/>
              </a:ext>
            </a:extLst>
          </p:cNvPr>
          <p:cNvSpPr>
            <a:spLocks noGrp="1" noChangeArrowheads="1"/>
          </p:cNvSpPr>
          <p:nvPr>
            <p:ph idx="4294967295"/>
          </p:nvPr>
        </p:nvSpPr>
        <p:spPr/>
        <p:txBody>
          <a:bodyPr/>
          <a:lstStyle/>
          <a:p>
            <a:r>
              <a:rPr lang="en-US" sz="2400" dirty="0"/>
              <a:t>Every individual item you sell must</a:t>
            </a:r>
            <a:br>
              <a:rPr lang="en-US" sz="2400" dirty="0"/>
            </a:br>
            <a:r>
              <a:rPr lang="en-US" sz="2400" dirty="0"/>
              <a:t>have the same cost in each combo.</a:t>
            </a:r>
            <a:endParaRPr lang="en-US" altLang="en-US" sz="2400" b="1" i="1" dirty="0"/>
          </a:p>
        </p:txBody>
      </p:sp>
      <p:pic>
        <p:nvPicPr>
          <p:cNvPr id="8" name="Picture 7" descr="A picture containing calendar&#10;&#10;Description automatically generated">
            <a:extLst>
              <a:ext uri="{FF2B5EF4-FFF2-40B4-BE49-F238E27FC236}">
                <a16:creationId xmlns:a16="http://schemas.microsoft.com/office/drawing/2014/main" id="{FFDA66DD-2F07-1D5F-230F-AEFEE05A1A48}"/>
              </a:ext>
            </a:extLst>
          </p:cNvPr>
          <p:cNvPicPr>
            <a:picLocks noChangeAspect="1"/>
          </p:cNvPicPr>
          <p:nvPr/>
        </p:nvPicPr>
        <p:blipFill rotWithShape="1">
          <a:blip r:embed="rId2"/>
          <a:srcRect t="-1" b="73724"/>
          <a:stretch/>
        </p:blipFill>
        <p:spPr>
          <a:xfrm>
            <a:off x="824541" y="2184961"/>
            <a:ext cx="7398709" cy="1517292"/>
          </a:xfrm>
          <a:prstGeom prst="rect">
            <a:avLst/>
          </a:prstGeom>
        </p:spPr>
      </p:pic>
      <p:cxnSp>
        <p:nvCxnSpPr>
          <p:cNvPr id="9" name="Straight Arrow Connector 8">
            <a:extLst>
              <a:ext uri="{FF2B5EF4-FFF2-40B4-BE49-F238E27FC236}">
                <a16:creationId xmlns:a16="http://schemas.microsoft.com/office/drawing/2014/main" id="{D5D70229-F637-C641-6F99-FD1F21F24C5B}"/>
              </a:ext>
            </a:extLst>
          </p:cNvPr>
          <p:cNvCxnSpPr>
            <a:cxnSpLocks/>
          </p:cNvCxnSpPr>
          <p:nvPr/>
        </p:nvCxnSpPr>
        <p:spPr>
          <a:xfrm flipV="1">
            <a:off x="2741402" y="3143980"/>
            <a:ext cx="188298" cy="857863"/>
          </a:xfrm>
          <a:prstGeom prst="straightConnector1">
            <a:avLst/>
          </a:prstGeom>
          <a:ln w="38100">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34D56195-3995-FCEB-70E1-38223EBA6D65}"/>
              </a:ext>
            </a:extLst>
          </p:cNvPr>
          <p:cNvCxnSpPr>
            <a:cxnSpLocks/>
          </p:cNvCxnSpPr>
          <p:nvPr/>
        </p:nvCxnSpPr>
        <p:spPr>
          <a:xfrm flipV="1">
            <a:off x="3334907" y="3176657"/>
            <a:ext cx="891597" cy="867178"/>
          </a:xfrm>
          <a:prstGeom prst="straightConnector1">
            <a:avLst/>
          </a:prstGeom>
          <a:ln w="38100">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4DDBA400-DC00-5DDB-11B1-37580EAD7454}"/>
              </a:ext>
            </a:extLst>
          </p:cNvPr>
          <p:cNvCxnSpPr>
            <a:cxnSpLocks/>
          </p:cNvCxnSpPr>
          <p:nvPr/>
        </p:nvCxnSpPr>
        <p:spPr>
          <a:xfrm flipH="1" flipV="1">
            <a:off x="1528277" y="3143980"/>
            <a:ext cx="505593" cy="810053"/>
          </a:xfrm>
          <a:prstGeom prst="straightConnector1">
            <a:avLst/>
          </a:prstGeom>
          <a:ln w="38100">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6B9D6511-A36A-C1CD-8B2F-EE5B9DCB9A91}"/>
              </a:ext>
            </a:extLst>
          </p:cNvPr>
          <p:cNvCxnSpPr>
            <a:cxnSpLocks/>
          </p:cNvCxnSpPr>
          <p:nvPr/>
        </p:nvCxnSpPr>
        <p:spPr>
          <a:xfrm flipV="1">
            <a:off x="5568950" y="3001169"/>
            <a:ext cx="196850" cy="802684"/>
          </a:xfrm>
          <a:prstGeom prst="straightConnector1">
            <a:avLst/>
          </a:prstGeom>
          <a:ln w="38100">
            <a:solidFill>
              <a:schemeClr val="accent2"/>
            </a:solidFill>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1FB8D132-1CAA-D926-9F5A-F2E4CED927D7}"/>
              </a:ext>
            </a:extLst>
          </p:cNvPr>
          <p:cNvCxnSpPr>
            <a:cxnSpLocks/>
          </p:cNvCxnSpPr>
          <p:nvPr/>
        </p:nvCxnSpPr>
        <p:spPr>
          <a:xfrm flipH="1">
            <a:off x="7516413" y="2184961"/>
            <a:ext cx="275037" cy="838340"/>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6" name="TextBox 15">
            <a:extLst>
              <a:ext uri="{FF2B5EF4-FFF2-40B4-BE49-F238E27FC236}">
                <a16:creationId xmlns:a16="http://schemas.microsoft.com/office/drawing/2014/main" id="{DA7F445A-5E81-739F-5269-75326D2E288A}"/>
              </a:ext>
            </a:extLst>
          </p:cNvPr>
          <p:cNvSpPr txBox="1"/>
          <p:nvPr/>
        </p:nvSpPr>
        <p:spPr>
          <a:xfrm>
            <a:off x="5975350" y="1537328"/>
            <a:ext cx="2635250" cy="8383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oAutofit/>
          </a:bodyPr>
          <a:lstStyle/>
          <a:p>
            <a:pPr algn="ctr"/>
            <a:endParaRPr lang="en-US" sz="2200" dirty="0">
              <a:solidFill>
                <a:schemeClr val="bg1"/>
              </a:solidFill>
            </a:endParaRPr>
          </a:p>
        </p:txBody>
      </p:sp>
      <p:sp>
        <p:nvSpPr>
          <p:cNvPr id="14" name="TextBox 13">
            <a:extLst>
              <a:ext uri="{FF2B5EF4-FFF2-40B4-BE49-F238E27FC236}">
                <a16:creationId xmlns:a16="http://schemas.microsoft.com/office/drawing/2014/main" id="{CE52EE7F-59A5-C447-EFE5-C23D2DED7261}"/>
              </a:ext>
            </a:extLst>
          </p:cNvPr>
          <p:cNvSpPr txBox="1"/>
          <p:nvPr/>
        </p:nvSpPr>
        <p:spPr>
          <a:xfrm>
            <a:off x="5135372" y="3643101"/>
            <a:ext cx="2897378" cy="85129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noAutofit/>
          </a:bodyPr>
          <a:lstStyle/>
          <a:p>
            <a:pPr algn="ctr"/>
            <a:endParaRPr lang="en-US" sz="2200" dirty="0">
              <a:solidFill>
                <a:schemeClr val="bg1"/>
              </a:solidFill>
            </a:endParaRPr>
          </a:p>
        </p:txBody>
      </p:sp>
      <p:sp>
        <p:nvSpPr>
          <p:cNvPr id="12" name="TextBox 11">
            <a:extLst>
              <a:ext uri="{FF2B5EF4-FFF2-40B4-BE49-F238E27FC236}">
                <a16:creationId xmlns:a16="http://schemas.microsoft.com/office/drawing/2014/main" id="{728A7ADD-0F51-A6FA-983A-36B0F59488FB}"/>
              </a:ext>
            </a:extLst>
          </p:cNvPr>
          <p:cNvSpPr txBox="1"/>
          <p:nvPr/>
        </p:nvSpPr>
        <p:spPr>
          <a:xfrm>
            <a:off x="1111250" y="3849131"/>
            <a:ext cx="2893680" cy="884793"/>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oAutofit/>
          </a:body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CB46686C-31A6-463A-4860-0290DA29B1F8}"/>
              </a:ext>
            </a:extLst>
          </p:cNvPr>
          <p:cNvSpPr txBox="1">
            <a:spLocks noChangeArrowheads="1"/>
          </p:cNvSpPr>
          <p:nvPr/>
        </p:nvSpPr>
        <p:spPr bwMode="auto">
          <a:xfrm>
            <a:off x="1111251" y="3849131"/>
            <a:ext cx="2893680" cy="88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400" b="1" dirty="0">
                <a:solidFill>
                  <a:schemeClr val="bg1"/>
                </a:solidFill>
              </a:rPr>
              <a:t>Put the item and its cost in each space.</a:t>
            </a:r>
            <a:endParaRPr lang="en-US" sz="2400" dirty="0">
              <a:solidFill>
                <a:schemeClr val="bg1"/>
              </a:solidFill>
            </a:endParaRPr>
          </a:p>
        </p:txBody>
      </p:sp>
      <p:sp>
        <p:nvSpPr>
          <p:cNvPr id="4" name="Content Placeholder 2">
            <a:extLst>
              <a:ext uri="{FF2B5EF4-FFF2-40B4-BE49-F238E27FC236}">
                <a16:creationId xmlns:a16="http://schemas.microsoft.com/office/drawing/2014/main" id="{9BAA5ACC-394D-2942-8270-302DF3A8E5D3}"/>
              </a:ext>
            </a:extLst>
          </p:cNvPr>
          <p:cNvSpPr txBox="1">
            <a:spLocks noChangeArrowheads="1"/>
          </p:cNvSpPr>
          <p:nvPr/>
        </p:nvSpPr>
        <p:spPr bwMode="auto">
          <a:xfrm>
            <a:off x="5135369" y="3640001"/>
            <a:ext cx="2897379" cy="8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sz="2400" b="1" dirty="0">
                <a:solidFill>
                  <a:schemeClr val="bg1"/>
                </a:solidFill>
              </a:rPr>
              <a:t>Put the total cost of the combo here.</a:t>
            </a:r>
            <a:endParaRPr lang="en-US" sz="2400" dirty="0">
              <a:solidFill>
                <a:schemeClr val="bg1"/>
              </a:solidFill>
            </a:endParaRPr>
          </a:p>
        </p:txBody>
      </p:sp>
      <p:sp>
        <p:nvSpPr>
          <p:cNvPr id="7" name="Content Placeholder 2">
            <a:extLst>
              <a:ext uri="{FF2B5EF4-FFF2-40B4-BE49-F238E27FC236}">
                <a16:creationId xmlns:a16="http://schemas.microsoft.com/office/drawing/2014/main" id="{E747642A-77EE-ACF0-EA22-F97D67117DA7}"/>
              </a:ext>
            </a:extLst>
          </p:cNvPr>
          <p:cNvSpPr txBox="1">
            <a:spLocks noChangeArrowheads="1"/>
          </p:cNvSpPr>
          <p:nvPr/>
        </p:nvSpPr>
        <p:spPr bwMode="auto">
          <a:xfrm>
            <a:off x="5918646" y="1537329"/>
            <a:ext cx="2735892" cy="85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sz="2400" b="1" dirty="0">
                <a:solidFill>
                  <a:schemeClr val="bg1"/>
                </a:solidFill>
              </a:rPr>
              <a:t>Use an equation to check your work.</a:t>
            </a:r>
            <a:endParaRPr lang="en-US" sz="2400" dirty="0">
              <a:solidFill>
                <a:schemeClr val="bg1"/>
              </a:solidFill>
            </a:endParaRPr>
          </a:p>
        </p:txBody>
      </p:sp>
    </p:spTree>
    <p:extLst>
      <p:ext uri="{BB962C8B-B14F-4D97-AF65-F5344CB8AC3E}">
        <p14:creationId xmlns:p14="http://schemas.microsoft.com/office/powerpoint/2010/main" val="320400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1166191" y="806449"/>
            <a:ext cx="8538127" cy="1765301"/>
          </a:xfrm>
        </p:spPr>
        <p:txBody>
          <a:bodyPr>
            <a:normAutofit/>
          </a:bodyPr>
          <a:lstStyle/>
          <a:p>
            <a:r>
              <a:rPr lang="en-US" dirty="0"/>
              <a:t>Two Worlds Collide,</a:t>
            </a:r>
            <a:br>
              <a:rPr lang="en-US" dirty="0"/>
            </a:br>
            <a:r>
              <a:rPr lang="en-US" dirty="0"/>
              <a:t>Part 3</a:t>
            </a:r>
            <a:endParaRPr lang="en-US" altLang="en-US" dirty="0"/>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1265583" y="2571750"/>
            <a:ext cx="7162801" cy="1118980"/>
          </a:xfrm>
        </p:spPr>
        <p:txBody>
          <a:bodyPr/>
          <a:lstStyle/>
          <a:p>
            <a:r>
              <a:rPr lang="en-US" dirty="0"/>
              <a:t>Systems of Linear Equations:</a:t>
            </a:r>
          </a:p>
          <a:p>
            <a:r>
              <a:rPr lang="en-US" dirty="0"/>
              <a:t>Applications</a:t>
            </a:r>
          </a:p>
        </p:txBody>
      </p:sp>
      <p:sp>
        <p:nvSpPr>
          <p:cNvPr id="2" name="Hexagon 1">
            <a:extLst>
              <a:ext uri="{FF2B5EF4-FFF2-40B4-BE49-F238E27FC236}">
                <a16:creationId xmlns:a16="http://schemas.microsoft.com/office/drawing/2014/main" id="{7667C814-4116-5336-49F3-DEB6F8950528}"/>
              </a:ext>
            </a:extLst>
          </p:cNvPr>
          <p:cNvSpPr/>
          <p:nvPr/>
        </p:nvSpPr>
        <p:spPr>
          <a:xfrm>
            <a:off x="5290346" y="1980987"/>
            <a:ext cx="3001014" cy="2587081"/>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7CC06-8ED7-154F-EA06-9FEF33297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7E8B3-1B60-26B6-CA8C-876E25C319FB}"/>
              </a:ext>
            </a:extLst>
          </p:cNvPr>
          <p:cNvSpPr>
            <a:spLocks noGrp="1"/>
          </p:cNvSpPr>
          <p:nvPr>
            <p:ph type="title"/>
          </p:nvPr>
        </p:nvSpPr>
        <p:spPr/>
        <p:txBody>
          <a:bodyPr rtlCol="0">
            <a:normAutofit/>
          </a:bodyPr>
          <a:lstStyle/>
          <a:p>
            <a:pPr fontAlgn="auto">
              <a:spcAft>
                <a:spcPts val="0"/>
              </a:spcAft>
              <a:defRPr/>
            </a:pPr>
            <a:r>
              <a:rPr lang="en-US" dirty="0"/>
              <a:t>Design Your Food Truck</a:t>
            </a:r>
          </a:p>
        </p:txBody>
      </p:sp>
      <p:sp>
        <p:nvSpPr>
          <p:cNvPr id="25602" name="Content Placeholder 2">
            <a:extLst>
              <a:ext uri="{FF2B5EF4-FFF2-40B4-BE49-F238E27FC236}">
                <a16:creationId xmlns:a16="http://schemas.microsoft.com/office/drawing/2014/main" id="{02D27D21-D678-A5AE-F5FA-45699C9A75D3}"/>
              </a:ext>
            </a:extLst>
          </p:cNvPr>
          <p:cNvSpPr>
            <a:spLocks noGrp="1" noChangeArrowheads="1"/>
          </p:cNvSpPr>
          <p:nvPr>
            <p:ph idx="4294967295"/>
          </p:nvPr>
        </p:nvSpPr>
        <p:spPr/>
        <p:txBody>
          <a:bodyPr/>
          <a:lstStyle/>
          <a:p>
            <a:r>
              <a:rPr lang="en-US" sz="2400" dirty="0"/>
              <a:t>On the Food Truck Design handout, include:</a:t>
            </a:r>
          </a:p>
          <a:p>
            <a:pPr lvl="1"/>
            <a:r>
              <a:rPr lang="en-US" sz="2400" dirty="0"/>
              <a:t>Your food truck’s name</a:t>
            </a:r>
          </a:p>
          <a:p>
            <a:pPr lvl="1"/>
            <a:r>
              <a:rPr lang="en-US" sz="2400" dirty="0"/>
              <a:t>Your 6 combos with prices</a:t>
            </a:r>
          </a:p>
          <a:p>
            <a:r>
              <a:rPr lang="en-US" sz="2400" dirty="0"/>
              <a:t>Decorate your food truck and</a:t>
            </a:r>
            <a:br>
              <a:rPr lang="en-US" sz="2400" dirty="0"/>
            </a:br>
            <a:r>
              <a:rPr lang="en-US" sz="2400" dirty="0"/>
              <a:t>promote your brand.</a:t>
            </a:r>
          </a:p>
          <a:p>
            <a:r>
              <a:rPr lang="en-US" sz="2400" dirty="0"/>
              <a:t>Do </a:t>
            </a:r>
            <a:r>
              <a:rPr lang="en-US" sz="2400" b="1" dirty="0">
                <a:solidFill>
                  <a:schemeClr val="accent3"/>
                </a:solidFill>
              </a:rPr>
              <a:t>NOT</a:t>
            </a:r>
            <a:r>
              <a:rPr lang="en-US" sz="2400" dirty="0"/>
              <a:t> list the prices of</a:t>
            </a:r>
            <a:br>
              <a:rPr lang="en-US" sz="2400" dirty="0"/>
            </a:br>
            <a:r>
              <a:rPr lang="en-US" sz="2400" dirty="0"/>
              <a:t>each individual item.</a:t>
            </a:r>
            <a:endParaRPr lang="en-US" altLang="en-US" sz="2400" b="1" i="1" dirty="0"/>
          </a:p>
        </p:txBody>
      </p:sp>
      <p:pic>
        <p:nvPicPr>
          <p:cNvPr id="3" name="image3.png">
            <a:extLst>
              <a:ext uri="{FF2B5EF4-FFF2-40B4-BE49-F238E27FC236}">
                <a16:creationId xmlns:a16="http://schemas.microsoft.com/office/drawing/2014/main" id="{3B9AC8F4-9F4A-3A99-D201-6412F452A646}"/>
              </a:ext>
            </a:extLst>
          </p:cNvPr>
          <p:cNvPicPr>
            <a:picLocks noChangeAspect="1"/>
          </p:cNvPicPr>
          <p:nvPr/>
        </p:nvPicPr>
        <p:blipFill>
          <a:blip r:embed="rId3"/>
          <a:srcRect/>
          <a:stretch>
            <a:fillRect/>
          </a:stretch>
        </p:blipFill>
        <p:spPr>
          <a:xfrm>
            <a:off x="5022850" y="2059017"/>
            <a:ext cx="3663951" cy="2025078"/>
          </a:xfrm>
          <a:prstGeom prst="rect">
            <a:avLst/>
          </a:prstGeom>
          <a:ln/>
        </p:spPr>
      </p:pic>
    </p:spTree>
    <p:extLst>
      <p:ext uri="{BB962C8B-B14F-4D97-AF65-F5344CB8AC3E}">
        <p14:creationId xmlns:p14="http://schemas.microsoft.com/office/powerpoint/2010/main" val="242846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0A133-88D5-12DC-4C43-9E431EBF0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873EB-5605-EB29-5934-BF63C38018E1}"/>
              </a:ext>
            </a:extLst>
          </p:cNvPr>
          <p:cNvSpPr>
            <a:spLocks noGrp="1"/>
          </p:cNvSpPr>
          <p:nvPr>
            <p:ph type="title"/>
          </p:nvPr>
        </p:nvSpPr>
        <p:spPr/>
        <p:txBody>
          <a:bodyPr rtlCol="0">
            <a:normAutofit/>
          </a:bodyPr>
          <a:lstStyle/>
          <a:p>
            <a:pPr fontAlgn="auto">
              <a:spcAft>
                <a:spcPts val="0"/>
              </a:spcAft>
              <a:defRPr/>
            </a:pPr>
            <a:r>
              <a:rPr lang="en-US" dirty="0"/>
              <a:t>Design Your Food Truck</a:t>
            </a:r>
          </a:p>
        </p:txBody>
      </p:sp>
      <p:grpSp>
        <p:nvGrpSpPr>
          <p:cNvPr id="12" name="Group 11">
            <a:extLst>
              <a:ext uri="{FF2B5EF4-FFF2-40B4-BE49-F238E27FC236}">
                <a16:creationId xmlns:a16="http://schemas.microsoft.com/office/drawing/2014/main" id="{87E434F8-C95F-8902-F4B6-9D8E85F22EB7}"/>
              </a:ext>
            </a:extLst>
          </p:cNvPr>
          <p:cNvGrpSpPr/>
          <p:nvPr/>
        </p:nvGrpSpPr>
        <p:grpSpPr>
          <a:xfrm>
            <a:off x="1629919" y="1268413"/>
            <a:ext cx="6228643" cy="3442591"/>
            <a:chOff x="1492115" y="1326100"/>
            <a:chExt cx="5842759" cy="3229312"/>
          </a:xfrm>
        </p:grpSpPr>
        <p:pic>
          <p:nvPicPr>
            <p:cNvPr id="4" name="image3.png">
              <a:extLst>
                <a:ext uri="{FF2B5EF4-FFF2-40B4-BE49-F238E27FC236}">
                  <a16:creationId xmlns:a16="http://schemas.microsoft.com/office/drawing/2014/main" id="{37720381-8B7F-50E4-7CEB-CE7388BFF9A9}"/>
                </a:ext>
              </a:extLst>
            </p:cNvPr>
            <p:cNvPicPr>
              <a:picLocks noChangeAspect="1"/>
            </p:cNvPicPr>
            <p:nvPr/>
          </p:nvPicPr>
          <p:blipFill>
            <a:blip r:embed="rId3"/>
            <a:srcRect/>
            <a:stretch>
              <a:fillRect/>
            </a:stretch>
          </p:blipFill>
          <p:spPr>
            <a:xfrm>
              <a:off x="1492115" y="1326100"/>
              <a:ext cx="5842759" cy="3229312"/>
            </a:xfrm>
            <a:prstGeom prst="rect">
              <a:avLst/>
            </a:prstGeom>
            <a:ln/>
          </p:spPr>
        </p:pic>
        <p:pic>
          <p:nvPicPr>
            <p:cNvPr id="9" name="Picture 8" descr="A picture containing shoji, clipart&#10;&#10;Description automatically generated">
              <a:extLst>
                <a:ext uri="{FF2B5EF4-FFF2-40B4-BE49-F238E27FC236}">
                  <a16:creationId xmlns:a16="http://schemas.microsoft.com/office/drawing/2014/main" id="{42625273-BBDE-CF54-409B-9421C7EEC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
              <a:off x="2230197" y="1493827"/>
              <a:ext cx="2428137" cy="1482748"/>
            </a:xfrm>
            <a:prstGeom prst="rect">
              <a:avLst/>
            </a:prstGeom>
          </p:spPr>
        </p:pic>
      </p:grpSp>
      <p:cxnSp>
        <p:nvCxnSpPr>
          <p:cNvPr id="11" name="Straight Arrow Connector 10">
            <a:extLst>
              <a:ext uri="{FF2B5EF4-FFF2-40B4-BE49-F238E27FC236}">
                <a16:creationId xmlns:a16="http://schemas.microsoft.com/office/drawing/2014/main" id="{67AE44FD-7A76-DFEA-B2F9-028CD1AF705B}"/>
              </a:ext>
            </a:extLst>
          </p:cNvPr>
          <p:cNvCxnSpPr>
            <a:cxnSpLocks/>
          </p:cNvCxnSpPr>
          <p:nvPr/>
        </p:nvCxnSpPr>
        <p:spPr>
          <a:xfrm flipV="1">
            <a:off x="1588230" y="2162014"/>
            <a:ext cx="694462" cy="63403"/>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C424CBD0-FB1A-44BB-7E49-AEEE32D4D1B6}"/>
              </a:ext>
            </a:extLst>
          </p:cNvPr>
          <p:cNvCxnSpPr>
            <a:cxnSpLocks/>
          </p:cNvCxnSpPr>
          <p:nvPr/>
        </p:nvCxnSpPr>
        <p:spPr>
          <a:xfrm flipV="1">
            <a:off x="950657" y="3530600"/>
            <a:ext cx="1542283" cy="660400"/>
          </a:xfrm>
          <a:prstGeom prst="straightConnector1">
            <a:avLst/>
          </a:prstGeom>
          <a:ln w="38100">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6" name="TextBox 5">
            <a:extLst>
              <a:ext uri="{FF2B5EF4-FFF2-40B4-BE49-F238E27FC236}">
                <a16:creationId xmlns:a16="http://schemas.microsoft.com/office/drawing/2014/main" id="{182DE413-79BA-1F0A-8574-764AA2A7D626}"/>
              </a:ext>
            </a:extLst>
          </p:cNvPr>
          <p:cNvSpPr txBox="1"/>
          <p:nvPr/>
        </p:nvSpPr>
        <p:spPr>
          <a:xfrm>
            <a:off x="466368" y="4017565"/>
            <a:ext cx="1892095" cy="85129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oAutofit/>
          </a:bodyPr>
          <a:lstStyle/>
          <a:p>
            <a:pPr algn="ctr"/>
            <a:endParaRPr lang="en-US" sz="2200" dirty="0">
              <a:solidFill>
                <a:schemeClr val="bg1"/>
              </a:solidFill>
            </a:endParaRPr>
          </a:p>
        </p:txBody>
      </p:sp>
      <p:sp>
        <p:nvSpPr>
          <p:cNvPr id="10" name="TextBox 9">
            <a:extLst>
              <a:ext uri="{FF2B5EF4-FFF2-40B4-BE49-F238E27FC236}">
                <a16:creationId xmlns:a16="http://schemas.microsoft.com/office/drawing/2014/main" id="{1851450C-08BF-1794-02F5-650421FC726C}"/>
              </a:ext>
            </a:extLst>
          </p:cNvPr>
          <p:cNvSpPr txBox="1"/>
          <p:nvPr/>
        </p:nvSpPr>
        <p:spPr>
          <a:xfrm>
            <a:off x="466368" y="1375785"/>
            <a:ext cx="1327621" cy="15724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oAutofit/>
          </a:bodyPr>
          <a:lstStyle/>
          <a:p>
            <a:pPr algn="ctr"/>
            <a:endParaRPr lang="en-US" sz="2200" dirty="0">
              <a:solidFill>
                <a:schemeClr val="bg1"/>
              </a:solidFill>
            </a:endParaRPr>
          </a:p>
        </p:txBody>
      </p:sp>
      <p:cxnSp>
        <p:nvCxnSpPr>
          <p:cNvPr id="8" name="Straight Arrow Connector 7">
            <a:extLst>
              <a:ext uri="{FF2B5EF4-FFF2-40B4-BE49-F238E27FC236}">
                <a16:creationId xmlns:a16="http://schemas.microsoft.com/office/drawing/2014/main" id="{F58DB12B-AA6A-293F-1879-33D1BB360F90}"/>
              </a:ext>
            </a:extLst>
          </p:cNvPr>
          <p:cNvCxnSpPr>
            <a:cxnSpLocks/>
          </p:cNvCxnSpPr>
          <p:nvPr/>
        </p:nvCxnSpPr>
        <p:spPr>
          <a:xfrm flipH="1">
            <a:off x="6475798" y="1424749"/>
            <a:ext cx="756852" cy="276733"/>
          </a:xfrm>
          <a:prstGeom prst="straightConnector1">
            <a:avLst/>
          </a:prstGeom>
          <a:ln w="38100">
            <a:solidFill>
              <a:schemeClr val="accent2"/>
            </a:solidFill>
            <a:tailEnd type="triangl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4BC5F1BD-AB19-39A3-88E6-EC48C048C396}"/>
              </a:ext>
            </a:extLst>
          </p:cNvPr>
          <p:cNvSpPr txBox="1"/>
          <p:nvPr/>
        </p:nvSpPr>
        <p:spPr>
          <a:xfrm>
            <a:off x="6923358" y="418781"/>
            <a:ext cx="1749377" cy="122586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noAutofit/>
          </a:body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996F8F42-5F4B-4817-8113-361EA830F342}"/>
              </a:ext>
            </a:extLst>
          </p:cNvPr>
          <p:cNvSpPr txBox="1">
            <a:spLocks noChangeArrowheads="1"/>
          </p:cNvSpPr>
          <p:nvPr/>
        </p:nvSpPr>
        <p:spPr bwMode="auto">
          <a:xfrm>
            <a:off x="466367" y="4017566"/>
            <a:ext cx="1892095" cy="85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sz="2400" b="1" dirty="0">
                <a:solidFill>
                  <a:schemeClr val="bg1"/>
                </a:solidFill>
              </a:rPr>
              <a:t>Add Food Truck Name</a:t>
            </a:r>
            <a:endParaRPr lang="en-US" sz="2400" dirty="0">
              <a:solidFill>
                <a:schemeClr val="bg1"/>
              </a:solidFill>
            </a:endParaRPr>
          </a:p>
        </p:txBody>
      </p:sp>
      <p:sp>
        <p:nvSpPr>
          <p:cNvPr id="13" name="Content Placeholder 2">
            <a:extLst>
              <a:ext uri="{FF2B5EF4-FFF2-40B4-BE49-F238E27FC236}">
                <a16:creationId xmlns:a16="http://schemas.microsoft.com/office/drawing/2014/main" id="{8E7D5553-77DA-C9F0-5A86-57A6DA80300D}"/>
              </a:ext>
            </a:extLst>
          </p:cNvPr>
          <p:cNvSpPr txBox="1">
            <a:spLocks noChangeArrowheads="1"/>
          </p:cNvSpPr>
          <p:nvPr/>
        </p:nvSpPr>
        <p:spPr bwMode="auto">
          <a:xfrm>
            <a:off x="466367" y="1375785"/>
            <a:ext cx="1327621" cy="157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sz="2400" b="1" dirty="0">
                <a:solidFill>
                  <a:schemeClr val="bg1"/>
                </a:solidFill>
              </a:rPr>
              <a:t>List Combos With Prices</a:t>
            </a:r>
            <a:endParaRPr lang="en-US" sz="2400" dirty="0">
              <a:solidFill>
                <a:schemeClr val="bg1"/>
              </a:solidFill>
            </a:endParaRPr>
          </a:p>
        </p:txBody>
      </p:sp>
      <p:sp>
        <p:nvSpPr>
          <p:cNvPr id="14" name="Content Placeholder 2">
            <a:extLst>
              <a:ext uri="{FF2B5EF4-FFF2-40B4-BE49-F238E27FC236}">
                <a16:creationId xmlns:a16="http://schemas.microsoft.com/office/drawing/2014/main" id="{F1245B30-DCB1-45A7-B62F-5EE0630011A1}"/>
              </a:ext>
            </a:extLst>
          </p:cNvPr>
          <p:cNvSpPr txBox="1">
            <a:spLocks noChangeArrowheads="1"/>
          </p:cNvSpPr>
          <p:nvPr/>
        </p:nvSpPr>
        <p:spPr bwMode="auto">
          <a:xfrm>
            <a:off x="6923357" y="418781"/>
            <a:ext cx="1766244" cy="122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sz="2400" b="1" dirty="0">
                <a:solidFill>
                  <a:schemeClr val="bg1"/>
                </a:solidFill>
              </a:rPr>
              <a:t>Decorate to Match Your Theme</a:t>
            </a:r>
            <a:endParaRPr lang="en-US" sz="2400" dirty="0">
              <a:solidFill>
                <a:schemeClr val="bg1"/>
              </a:solidFill>
            </a:endParaRPr>
          </a:p>
        </p:txBody>
      </p:sp>
    </p:spTree>
    <p:extLst>
      <p:ext uri="{BB962C8B-B14F-4D97-AF65-F5344CB8AC3E}">
        <p14:creationId xmlns:p14="http://schemas.microsoft.com/office/powerpoint/2010/main" val="92099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95CF33-3987-CD19-3D6C-8A3B884167C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F388506-8105-05C9-F92C-6BDA51BE5473}"/>
              </a:ext>
            </a:extLst>
          </p:cNvPr>
          <p:cNvSpPr/>
          <p:nvPr/>
        </p:nvSpPr>
        <p:spPr>
          <a:xfrm>
            <a:off x="457200" y="3824287"/>
            <a:ext cx="8229600" cy="10795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00A39-B033-163F-EB60-E48E1394B152}"/>
              </a:ext>
            </a:extLst>
          </p:cNvPr>
          <p:cNvSpPr>
            <a:spLocks noGrp="1"/>
          </p:cNvSpPr>
          <p:nvPr>
            <p:ph type="title"/>
          </p:nvPr>
        </p:nvSpPr>
        <p:spPr/>
        <p:txBody>
          <a:bodyPr rtlCol="0">
            <a:normAutofit/>
          </a:bodyPr>
          <a:lstStyle/>
          <a:p>
            <a:pPr fontAlgn="auto">
              <a:spcAft>
                <a:spcPts val="0"/>
              </a:spcAft>
              <a:defRPr/>
            </a:pPr>
            <a:r>
              <a:rPr lang="en-US" dirty="0"/>
              <a:t>Food Truck Gallery Walk</a:t>
            </a:r>
          </a:p>
        </p:txBody>
      </p:sp>
      <p:sp>
        <p:nvSpPr>
          <p:cNvPr id="25602" name="Content Placeholder 2">
            <a:extLst>
              <a:ext uri="{FF2B5EF4-FFF2-40B4-BE49-F238E27FC236}">
                <a16:creationId xmlns:a16="http://schemas.microsoft.com/office/drawing/2014/main" id="{427C2FA5-1B4E-AA7D-FB54-FA3662712D22}"/>
              </a:ext>
            </a:extLst>
          </p:cNvPr>
          <p:cNvSpPr>
            <a:spLocks noGrp="1" noChangeArrowheads="1"/>
          </p:cNvSpPr>
          <p:nvPr>
            <p:ph idx="4294967295"/>
          </p:nvPr>
        </p:nvSpPr>
        <p:spPr/>
        <p:txBody>
          <a:bodyPr/>
          <a:lstStyle/>
          <a:p>
            <a:r>
              <a:rPr lang="en-US" sz="2400" dirty="0"/>
              <a:t>Once a month, your town puts on a festival with live music and food trucks. Many of the trucks come to town just for this event. It’s time for your foodie heart to go wild!</a:t>
            </a:r>
          </a:p>
          <a:p>
            <a:r>
              <a:rPr lang="en-US" sz="2400" dirty="0"/>
              <a:t>You want to sample food from as many trucks as possible, so stay away from those combos. Use your math skills to find the individual prices for each item you want to try.</a:t>
            </a:r>
          </a:p>
        </p:txBody>
      </p:sp>
      <p:sp>
        <p:nvSpPr>
          <p:cNvPr id="4" name="Content Placeholder 2">
            <a:extLst>
              <a:ext uri="{FF2B5EF4-FFF2-40B4-BE49-F238E27FC236}">
                <a16:creationId xmlns:a16="http://schemas.microsoft.com/office/drawing/2014/main" id="{B57E6EDA-8440-CE87-0CB7-47699BFCDE97}"/>
              </a:ext>
            </a:extLst>
          </p:cNvPr>
          <p:cNvSpPr txBox="1">
            <a:spLocks noChangeArrowheads="1"/>
          </p:cNvSpPr>
          <p:nvPr/>
        </p:nvSpPr>
        <p:spPr bwMode="auto">
          <a:xfrm>
            <a:off x="457200" y="3943350"/>
            <a:ext cx="8229600" cy="84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sz="2200" dirty="0"/>
              <a:t>Can you be a </a:t>
            </a:r>
            <a:r>
              <a:rPr lang="en-US" sz="2200" i="1" dirty="0"/>
              <a:t>Bargain Shopper </a:t>
            </a:r>
            <a:r>
              <a:rPr lang="en-US" sz="2200" dirty="0"/>
              <a:t>and spend the least money?</a:t>
            </a:r>
            <a:br>
              <a:rPr lang="en-US" sz="2200" dirty="0"/>
            </a:br>
            <a:r>
              <a:rPr lang="en-US" sz="2200" dirty="0"/>
              <a:t>Can you be a </a:t>
            </a:r>
            <a:r>
              <a:rPr lang="en-US" sz="2200" i="1" dirty="0"/>
              <a:t>Super Foodie </a:t>
            </a:r>
            <a:r>
              <a:rPr lang="en-US" sz="2200" dirty="0"/>
              <a:t>and visit the most trucks? It’s up to you!</a:t>
            </a:r>
            <a:endParaRPr lang="en-US" altLang="en-US" sz="2200" b="1" i="1" dirty="0"/>
          </a:p>
        </p:txBody>
      </p:sp>
      <p:grpSp>
        <p:nvGrpSpPr>
          <p:cNvPr id="16" name="Group 15">
            <a:extLst>
              <a:ext uri="{FF2B5EF4-FFF2-40B4-BE49-F238E27FC236}">
                <a16:creationId xmlns:a16="http://schemas.microsoft.com/office/drawing/2014/main" id="{8771E951-3BDD-FB27-9103-2B33D82CA635}"/>
              </a:ext>
            </a:extLst>
          </p:cNvPr>
          <p:cNvGrpSpPr>
            <a:grpSpLocks noChangeAspect="1"/>
          </p:cNvGrpSpPr>
          <p:nvPr/>
        </p:nvGrpSpPr>
        <p:grpSpPr>
          <a:xfrm>
            <a:off x="5460949" y="745069"/>
            <a:ext cx="763059" cy="421745"/>
            <a:chOff x="6073774" y="327106"/>
            <a:chExt cx="1937279" cy="1070740"/>
          </a:xfrm>
        </p:grpSpPr>
        <p:grpSp>
          <p:nvGrpSpPr>
            <p:cNvPr id="17" name="Group 16">
              <a:extLst>
                <a:ext uri="{FF2B5EF4-FFF2-40B4-BE49-F238E27FC236}">
                  <a16:creationId xmlns:a16="http://schemas.microsoft.com/office/drawing/2014/main" id="{BF057AD6-7EA2-D008-FFB3-A0C164493BE4}"/>
                </a:ext>
              </a:extLst>
            </p:cNvPr>
            <p:cNvGrpSpPr/>
            <p:nvPr/>
          </p:nvGrpSpPr>
          <p:grpSpPr>
            <a:xfrm>
              <a:off x="6073774" y="327106"/>
              <a:ext cx="1937279" cy="1070740"/>
              <a:chOff x="0" y="0"/>
              <a:chExt cx="9572625" cy="5290820"/>
            </a:xfrm>
          </p:grpSpPr>
          <p:pic>
            <p:nvPicPr>
              <p:cNvPr id="19" name="image3.png" descr="Graphical user interface, text, whiteboard&#10;&#10;Description automatically generated">
                <a:extLst>
                  <a:ext uri="{FF2B5EF4-FFF2-40B4-BE49-F238E27FC236}">
                    <a16:creationId xmlns:a16="http://schemas.microsoft.com/office/drawing/2014/main" id="{F097E79D-3694-7A49-C385-8BAAD2991F26}"/>
                  </a:ext>
                </a:extLst>
              </p:cNvPr>
              <p:cNvPicPr/>
              <p:nvPr/>
            </p:nvPicPr>
            <p:blipFill>
              <a:blip r:embed="rId3"/>
              <a:srcRect/>
              <a:stretch>
                <a:fillRect/>
              </a:stretch>
            </p:blipFill>
            <p:spPr>
              <a:xfrm>
                <a:off x="0" y="0"/>
                <a:ext cx="9572625" cy="5290820"/>
              </a:xfrm>
              <a:prstGeom prst="rect">
                <a:avLst/>
              </a:prstGeom>
              <a:ln/>
            </p:spPr>
          </p:pic>
          <p:pic>
            <p:nvPicPr>
              <p:cNvPr id="20" name="Picture 19" descr="A picture containing shoji, clipart&#10;&#10;Description automatically generated">
                <a:extLst>
                  <a:ext uri="{FF2B5EF4-FFF2-40B4-BE49-F238E27FC236}">
                    <a16:creationId xmlns:a16="http://schemas.microsoft.com/office/drawing/2014/main" id="{3FECBD71-706F-1268-77BA-73A03CAA9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
                <a:off x="1214893" y="284591"/>
                <a:ext cx="3922395" cy="2395220"/>
              </a:xfrm>
              <a:prstGeom prst="rect">
                <a:avLst/>
              </a:prstGeom>
            </p:spPr>
          </p:pic>
        </p:grpSp>
        <p:sp>
          <p:nvSpPr>
            <p:cNvPr id="18" name="Rectangle 17">
              <a:extLst>
                <a:ext uri="{FF2B5EF4-FFF2-40B4-BE49-F238E27FC236}">
                  <a16:creationId xmlns:a16="http://schemas.microsoft.com/office/drawing/2014/main" id="{AC78123B-29A5-C7A4-6563-7C9F7EAF11CE}"/>
                </a:ext>
              </a:extLst>
            </p:cNvPr>
            <p:cNvSpPr/>
            <p:nvPr/>
          </p:nvSpPr>
          <p:spPr>
            <a:xfrm rot="60000">
              <a:off x="6319756" y="385112"/>
              <a:ext cx="840980" cy="4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7372AF5-9A4D-4C9F-6EFD-FBEEDE5497FC}"/>
              </a:ext>
            </a:extLst>
          </p:cNvPr>
          <p:cNvGrpSpPr>
            <a:grpSpLocks noChangeAspect="1"/>
          </p:cNvGrpSpPr>
          <p:nvPr/>
        </p:nvGrpSpPr>
        <p:grpSpPr>
          <a:xfrm>
            <a:off x="6600290" y="745069"/>
            <a:ext cx="763059" cy="421745"/>
            <a:chOff x="6073774" y="327106"/>
            <a:chExt cx="1937279" cy="1070740"/>
          </a:xfrm>
        </p:grpSpPr>
        <p:grpSp>
          <p:nvGrpSpPr>
            <p:cNvPr id="22" name="Group 21">
              <a:extLst>
                <a:ext uri="{FF2B5EF4-FFF2-40B4-BE49-F238E27FC236}">
                  <a16:creationId xmlns:a16="http://schemas.microsoft.com/office/drawing/2014/main" id="{B28FC2CC-B78D-1591-B8F9-46DF13671A72}"/>
                </a:ext>
              </a:extLst>
            </p:cNvPr>
            <p:cNvGrpSpPr/>
            <p:nvPr/>
          </p:nvGrpSpPr>
          <p:grpSpPr>
            <a:xfrm>
              <a:off x="6073774" y="327106"/>
              <a:ext cx="1937279" cy="1070740"/>
              <a:chOff x="0" y="0"/>
              <a:chExt cx="9572625" cy="5290820"/>
            </a:xfrm>
          </p:grpSpPr>
          <p:pic>
            <p:nvPicPr>
              <p:cNvPr id="24" name="image3.png" descr="Graphical user interface, text, whiteboard&#10;&#10;Description automatically generated">
                <a:extLst>
                  <a:ext uri="{FF2B5EF4-FFF2-40B4-BE49-F238E27FC236}">
                    <a16:creationId xmlns:a16="http://schemas.microsoft.com/office/drawing/2014/main" id="{C0AEAE04-0D48-76D3-561C-3D8BD6D923A7}"/>
                  </a:ext>
                </a:extLst>
              </p:cNvPr>
              <p:cNvPicPr/>
              <p:nvPr/>
            </p:nvPicPr>
            <p:blipFill>
              <a:blip r:embed="rId3"/>
              <a:srcRect/>
              <a:stretch>
                <a:fillRect/>
              </a:stretch>
            </p:blipFill>
            <p:spPr>
              <a:xfrm>
                <a:off x="0" y="0"/>
                <a:ext cx="9572625" cy="5290820"/>
              </a:xfrm>
              <a:prstGeom prst="rect">
                <a:avLst/>
              </a:prstGeom>
              <a:ln/>
            </p:spPr>
          </p:pic>
          <p:pic>
            <p:nvPicPr>
              <p:cNvPr id="25" name="Picture 24" descr="A picture containing shoji, clipart&#10;&#10;Description automatically generated">
                <a:extLst>
                  <a:ext uri="{FF2B5EF4-FFF2-40B4-BE49-F238E27FC236}">
                    <a16:creationId xmlns:a16="http://schemas.microsoft.com/office/drawing/2014/main" id="{7620778E-72CE-0F63-2E36-ADE03D842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
                <a:off x="1214893" y="284591"/>
                <a:ext cx="3922395" cy="2395220"/>
              </a:xfrm>
              <a:prstGeom prst="rect">
                <a:avLst/>
              </a:prstGeom>
            </p:spPr>
          </p:pic>
        </p:grpSp>
        <p:sp>
          <p:nvSpPr>
            <p:cNvPr id="23" name="Rectangle 22">
              <a:extLst>
                <a:ext uri="{FF2B5EF4-FFF2-40B4-BE49-F238E27FC236}">
                  <a16:creationId xmlns:a16="http://schemas.microsoft.com/office/drawing/2014/main" id="{72ABF7B2-74DF-763E-2E75-D5AF66F00298}"/>
                </a:ext>
              </a:extLst>
            </p:cNvPr>
            <p:cNvSpPr/>
            <p:nvPr/>
          </p:nvSpPr>
          <p:spPr>
            <a:xfrm rot="60000">
              <a:off x="6319756" y="385112"/>
              <a:ext cx="840980" cy="4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2B4D6DB4-47BC-9F56-60C5-0B713D6DBC43}"/>
              </a:ext>
            </a:extLst>
          </p:cNvPr>
          <p:cNvGrpSpPr>
            <a:grpSpLocks noChangeAspect="1"/>
          </p:cNvGrpSpPr>
          <p:nvPr/>
        </p:nvGrpSpPr>
        <p:grpSpPr>
          <a:xfrm>
            <a:off x="7739631" y="745069"/>
            <a:ext cx="763059" cy="421745"/>
            <a:chOff x="6073774" y="327106"/>
            <a:chExt cx="1937279" cy="1070740"/>
          </a:xfrm>
        </p:grpSpPr>
        <p:grpSp>
          <p:nvGrpSpPr>
            <p:cNvPr id="27" name="Group 26">
              <a:extLst>
                <a:ext uri="{FF2B5EF4-FFF2-40B4-BE49-F238E27FC236}">
                  <a16:creationId xmlns:a16="http://schemas.microsoft.com/office/drawing/2014/main" id="{0F0BB13C-C413-90E4-E42B-D36A8D2A542D}"/>
                </a:ext>
              </a:extLst>
            </p:cNvPr>
            <p:cNvGrpSpPr/>
            <p:nvPr/>
          </p:nvGrpSpPr>
          <p:grpSpPr>
            <a:xfrm>
              <a:off x="6073774" y="327106"/>
              <a:ext cx="1937279" cy="1070740"/>
              <a:chOff x="0" y="0"/>
              <a:chExt cx="9572625" cy="5290820"/>
            </a:xfrm>
          </p:grpSpPr>
          <p:pic>
            <p:nvPicPr>
              <p:cNvPr id="29" name="image3.png" descr="Graphical user interface, text, whiteboard&#10;&#10;Description automatically generated">
                <a:extLst>
                  <a:ext uri="{FF2B5EF4-FFF2-40B4-BE49-F238E27FC236}">
                    <a16:creationId xmlns:a16="http://schemas.microsoft.com/office/drawing/2014/main" id="{BD05E93C-ECC7-AF4C-B1BD-4B3E4E4FABB4}"/>
                  </a:ext>
                </a:extLst>
              </p:cNvPr>
              <p:cNvPicPr/>
              <p:nvPr/>
            </p:nvPicPr>
            <p:blipFill>
              <a:blip r:embed="rId3"/>
              <a:srcRect/>
              <a:stretch>
                <a:fillRect/>
              </a:stretch>
            </p:blipFill>
            <p:spPr>
              <a:xfrm>
                <a:off x="0" y="0"/>
                <a:ext cx="9572625" cy="5290820"/>
              </a:xfrm>
              <a:prstGeom prst="rect">
                <a:avLst/>
              </a:prstGeom>
              <a:ln/>
            </p:spPr>
          </p:pic>
          <p:pic>
            <p:nvPicPr>
              <p:cNvPr id="30" name="Picture 29" descr="A picture containing shoji, clipart&#10;&#10;Description automatically generated">
                <a:extLst>
                  <a:ext uri="{FF2B5EF4-FFF2-40B4-BE49-F238E27FC236}">
                    <a16:creationId xmlns:a16="http://schemas.microsoft.com/office/drawing/2014/main" id="{B5B3AF0D-1B11-A0A7-05ED-C11D6102A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
                <a:off x="1214893" y="284591"/>
                <a:ext cx="3922395" cy="2395220"/>
              </a:xfrm>
              <a:prstGeom prst="rect">
                <a:avLst/>
              </a:prstGeom>
            </p:spPr>
          </p:pic>
        </p:grpSp>
        <p:sp>
          <p:nvSpPr>
            <p:cNvPr id="28" name="Rectangle 27">
              <a:extLst>
                <a:ext uri="{FF2B5EF4-FFF2-40B4-BE49-F238E27FC236}">
                  <a16:creationId xmlns:a16="http://schemas.microsoft.com/office/drawing/2014/main" id="{6080159A-63D6-C8EA-236E-2FBF818DC9A4}"/>
                </a:ext>
              </a:extLst>
            </p:cNvPr>
            <p:cNvSpPr/>
            <p:nvPr/>
          </p:nvSpPr>
          <p:spPr>
            <a:xfrm rot="60000">
              <a:off x="6319756" y="385112"/>
              <a:ext cx="840980" cy="4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716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1C1DB67A-4418-8D73-6089-D989CE677E90}"/>
              </a:ext>
            </a:extLst>
          </p:cNvPr>
          <p:cNvSpPr>
            <a:spLocks noGrp="1" noChangeArrowheads="1"/>
          </p:cNvSpPr>
          <p:nvPr>
            <p:ph type="title"/>
          </p:nvPr>
        </p:nvSpPr>
        <p:spPr>
          <a:xfrm>
            <a:off x="623888" y="560388"/>
            <a:ext cx="7886700" cy="2139950"/>
          </a:xfrm>
        </p:spPr>
        <p:txBody>
          <a:bodyPr/>
          <a:lstStyle/>
          <a:p>
            <a:r>
              <a:rPr lang="en-US" altLang="en-US" dirty="0"/>
              <a:t>Essential Question</a:t>
            </a:r>
          </a:p>
        </p:txBody>
      </p:sp>
      <p:sp>
        <p:nvSpPr>
          <p:cNvPr id="23554" name="Text Placeholder 4">
            <a:extLst>
              <a:ext uri="{FF2B5EF4-FFF2-40B4-BE49-F238E27FC236}">
                <a16:creationId xmlns:a16="http://schemas.microsoft.com/office/drawing/2014/main" id="{F01DC99E-0FC2-0634-50E3-612982742493}"/>
              </a:ext>
            </a:extLst>
          </p:cNvPr>
          <p:cNvSpPr>
            <a:spLocks noGrp="1" noChangeArrowheads="1"/>
          </p:cNvSpPr>
          <p:nvPr>
            <p:ph type="body" sz="quarter" idx="10"/>
          </p:nvPr>
        </p:nvSpPr>
        <p:spPr>
          <a:xfrm>
            <a:off x="623888" y="2808288"/>
            <a:ext cx="7885112" cy="1397000"/>
          </a:xfrm>
        </p:spPr>
        <p:txBody>
          <a:bodyPr/>
          <a:lstStyle/>
          <a:p>
            <a:pPr marL="64008" indent="0">
              <a:buNone/>
            </a:pPr>
            <a:r>
              <a:rPr lang="en-US" dirty="0"/>
              <a:t>How can systems of equations be used to represent situations and solve problems?</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560388"/>
            <a:ext cx="7886700" cy="2139950"/>
          </a:xfrm>
        </p:spPr>
        <p:txBody>
          <a:bodyPr/>
          <a:lstStyle/>
          <a:p>
            <a:r>
              <a:rPr lang="en-US" altLang="en-US" dirty="0"/>
              <a:t>Learning Objective</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808288"/>
            <a:ext cx="7885112" cy="1397000"/>
          </a:xfrm>
        </p:spPr>
        <p:txBody>
          <a:bodyPr rtlCol="0">
            <a:normAutofit/>
          </a:bodyPr>
          <a:lstStyle/>
          <a:p>
            <a:pPr marL="64008" indent="0" fontAlgn="auto">
              <a:spcAft>
                <a:spcPts val="0"/>
              </a:spcAft>
              <a:buNone/>
              <a:defRPr/>
            </a:pPr>
            <a:r>
              <a:rPr lang="en-US" dirty="0"/>
              <a:t>Write and solve systems of linear equations based on real-world scenarios.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Breaking Down the Menu</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pPr marL="64008" indent="0">
              <a:buNone/>
            </a:pPr>
            <a:r>
              <a:rPr lang="en-US" dirty="0"/>
              <a:t>As you watch the video on the next slide, consider the following questions:</a:t>
            </a:r>
          </a:p>
          <a:p>
            <a:r>
              <a:rPr lang="en-US" dirty="0"/>
              <a:t>How does the video relate to a system of equations?</a:t>
            </a:r>
          </a:p>
          <a:p>
            <a:r>
              <a:rPr lang="en-US" dirty="0"/>
              <a:t>What math components do you see in the video?</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95E23-6063-68E2-7A22-C1A51AB6D083}"/>
            </a:ext>
          </a:extLst>
        </p:cNvPr>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F96B7638-0D2A-D4B6-6B16-9AB2953831A8}"/>
              </a:ext>
            </a:extLst>
          </p:cNvPr>
          <p:cNvSpPr>
            <a:spLocks noGrp="1" noChangeArrowheads="1"/>
          </p:cNvSpPr>
          <p:nvPr>
            <p:ph idx="4294967295"/>
          </p:nvPr>
        </p:nvSpPr>
        <p:spPr>
          <a:xfrm>
            <a:off x="822456" y="4688585"/>
            <a:ext cx="7499088" cy="454913"/>
          </a:xfrm>
        </p:spPr>
        <p:txBody>
          <a:bodyPr/>
          <a:lstStyle/>
          <a:p>
            <a:pPr marL="0" indent="0" algn="ctr">
              <a:spcBef>
                <a:spcPts val="0"/>
              </a:spcBef>
              <a:buNone/>
            </a:pPr>
            <a:r>
              <a:rPr lang="en-US" altLang="en-US" sz="1800" dirty="0">
                <a:solidFill>
                  <a:schemeClr val="accent1"/>
                </a:solidFill>
                <a:hlinkClick r:id="rId4">
                  <a:extLst>
                    <a:ext uri="{A12FA001-AC4F-418D-AE19-62706E023703}">
                      <ahyp:hlinkClr xmlns:ahyp="http://schemas.microsoft.com/office/drawing/2018/hyperlinkcolor" val="tx"/>
                    </a:ext>
                  </a:extLst>
                </a:hlinkClick>
              </a:rPr>
              <a:t>Sneaky Ways Fast Food Restaurants Get You To Spend Money</a:t>
            </a:r>
            <a:endParaRPr lang="en-US" altLang="en-US" sz="1800" dirty="0">
              <a:solidFill>
                <a:schemeClr val="accent1"/>
              </a:solidFill>
            </a:endParaRPr>
          </a:p>
        </p:txBody>
      </p:sp>
      <p:pic>
        <p:nvPicPr>
          <p:cNvPr id="3" name="Online Media 2" title="Sneaky Ways Fast Food Restaurants Get You To Spend Money">
            <a:hlinkClick r:id="" action="ppaction://media"/>
            <a:extLst>
              <a:ext uri="{FF2B5EF4-FFF2-40B4-BE49-F238E27FC236}">
                <a16:creationId xmlns:a16="http://schemas.microsoft.com/office/drawing/2014/main" id="{7950037B-E2C1-A304-969B-D8DF59C6546D}"/>
              </a:ext>
            </a:extLst>
          </p:cNvPr>
          <p:cNvPicPr>
            <a:picLocks noRot="1" noChangeAspect="1"/>
          </p:cNvPicPr>
          <p:nvPr>
            <a:videoFile r:link="rId1"/>
          </p:nvPr>
        </p:nvPicPr>
        <p:blipFill>
          <a:blip r:embed="rId5"/>
          <a:stretch>
            <a:fillRect/>
          </a:stretch>
        </p:blipFill>
        <p:spPr>
          <a:xfrm>
            <a:off x="822456" y="454914"/>
            <a:ext cx="7499088" cy="4233672"/>
          </a:xfrm>
          <a:prstGeom prst="rect">
            <a:avLst/>
          </a:prstGeom>
        </p:spPr>
      </p:pic>
    </p:spTree>
    <p:extLst>
      <p:ext uri="{BB962C8B-B14F-4D97-AF65-F5344CB8AC3E}">
        <p14:creationId xmlns:p14="http://schemas.microsoft.com/office/powerpoint/2010/main" val="143203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81EB6-D81D-B41A-C3EB-1BB08C53F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C851F-A74D-F530-F711-E966739FE24A}"/>
              </a:ext>
            </a:extLst>
          </p:cNvPr>
          <p:cNvSpPr>
            <a:spLocks noGrp="1"/>
          </p:cNvSpPr>
          <p:nvPr>
            <p:ph type="title"/>
          </p:nvPr>
        </p:nvSpPr>
        <p:spPr/>
        <p:txBody>
          <a:bodyPr rtlCol="0">
            <a:normAutofit/>
          </a:bodyPr>
          <a:lstStyle/>
          <a:p>
            <a:pPr fontAlgn="auto">
              <a:spcAft>
                <a:spcPts val="0"/>
              </a:spcAft>
              <a:defRPr/>
            </a:pPr>
            <a:r>
              <a:rPr lang="en-US" dirty="0"/>
              <a:t>Breaking Down the Menu</a:t>
            </a:r>
          </a:p>
        </p:txBody>
      </p:sp>
      <p:sp>
        <p:nvSpPr>
          <p:cNvPr id="25602" name="Content Placeholder 2">
            <a:extLst>
              <a:ext uri="{FF2B5EF4-FFF2-40B4-BE49-F238E27FC236}">
                <a16:creationId xmlns:a16="http://schemas.microsoft.com/office/drawing/2014/main" id="{3DBC4A79-E0C6-6103-0A9E-C77B1D6BB9D7}"/>
              </a:ext>
            </a:extLst>
          </p:cNvPr>
          <p:cNvSpPr>
            <a:spLocks noGrp="1" noChangeArrowheads="1"/>
          </p:cNvSpPr>
          <p:nvPr>
            <p:ph idx="4294967295"/>
          </p:nvPr>
        </p:nvSpPr>
        <p:spPr>
          <a:xfrm>
            <a:off x="5062538" y="1370013"/>
            <a:ext cx="3452812" cy="3262312"/>
          </a:xfrm>
        </p:spPr>
        <p:txBody>
          <a:bodyPr/>
          <a:lstStyle/>
          <a:p>
            <a:r>
              <a:rPr lang="en-US" dirty="0"/>
              <a:t>How did the video relate to a system </a:t>
            </a:r>
            <a:br>
              <a:rPr lang="en-US" dirty="0"/>
            </a:br>
            <a:r>
              <a:rPr lang="en-US" dirty="0"/>
              <a:t>of equations?</a:t>
            </a:r>
          </a:p>
          <a:p>
            <a:r>
              <a:rPr lang="en-US" dirty="0"/>
              <a:t>What math components </a:t>
            </a:r>
            <a:br>
              <a:rPr lang="en-US" dirty="0"/>
            </a:br>
            <a:r>
              <a:rPr lang="en-US" dirty="0"/>
              <a:t>did you see in </a:t>
            </a:r>
            <a:br>
              <a:rPr lang="en-US" dirty="0"/>
            </a:br>
            <a:r>
              <a:rPr lang="en-US" dirty="0"/>
              <a:t>the video?</a:t>
            </a:r>
            <a:endParaRPr lang="en-US" altLang="en-US" dirty="0"/>
          </a:p>
        </p:txBody>
      </p:sp>
      <p:pic>
        <p:nvPicPr>
          <p:cNvPr id="3" name="Picture 2" descr="Combo meal from fast food restaurant">
            <a:extLst>
              <a:ext uri="{FF2B5EF4-FFF2-40B4-BE49-F238E27FC236}">
                <a16:creationId xmlns:a16="http://schemas.microsoft.com/office/drawing/2014/main" id="{AD1E00E5-CF87-3490-DAC5-993A6F33E020}"/>
              </a:ext>
            </a:extLst>
          </p:cNvPr>
          <p:cNvPicPr>
            <a:picLocks noChangeAspect="1"/>
          </p:cNvPicPr>
          <p:nvPr/>
        </p:nvPicPr>
        <p:blipFill rotWithShape="1">
          <a:blip r:embed="rId2"/>
          <a:srcRect l="1388" r="25859" b="1072"/>
          <a:stretch/>
        </p:blipFill>
        <p:spPr>
          <a:xfrm>
            <a:off x="628650" y="1268413"/>
            <a:ext cx="4433888" cy="3411225"/>
          </a:xfrm>
          <a:prstGeom prst="rect">
            <a:avLst/>
          </a:prstGeom>
          <a:noFill/>
        </p:spPr>
      </p:pic>
    </p:spTree>
    <p:extLst>
      <p:ext uri="{BB962C8B-B14F-4D97-AF65-F5344CB8AC3E}">
        <p14:creationId xmlns:p14="http://schemas.microsoft.com/office/powerpoint/2010/main" val="88360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168B-3FF0-E81D-72C9-8819D1736952}"/>
            </a:ext>
          </a:extLst>
        </p:cNvPr>
        <p:cNvGrpSpPr/>
        <p:nvPr/>
      </p:nvGrpSpPr>
      <p:grpSpPr>
        <a:xfrm>
          <a:off x="0" y="0"/>
          <a:ext cx="0" cy="0"/>
          <a:chOff x="0" y="0"/>
          <a:chExt cx="0" cy="0"/>
        </a:xfrm>
      </p:grpSpPr>
      <p:pic>
        <p:nvPicPr>
          <p:cNvPr id="4" name="officeArt object">
            <a:extLst>
              <a:ext uri="{FF2B5EF4-FFF2-40B4-BE49-F238E27FC236}">
                <a16:creationId xmlns:a16="http://schemas.microsoft.com/office/drawing/2014/main" id="{247EBF54-FBED-2E13-457E-4C662D6189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825" y="3311108"/>
            <a:ext cx="922757" cy="1234500"/>
          </a:xfrm>
          <a:prstGeom prst="rect">
            <a:avLst/>
          </a:prstGeom>
          <a:ln w="12700" cap="flat">
            <a:noFill/>
            <a:miter lim="400000"/>
          </a:ln>
          <a:effectLst/>
        </p:spPr>
      </p:pic>
      <p:sp>
        <p:nvSpPr>
          <p:cNvPr id="2" name="Title 1">
            <a:extLst>
              <a:ext uri="{FF2B5EF4-FFF2-40B4-BE49-F238E27FC236}">
                <a16:creationId xmlns:a16="http://schemas.microsoft.com/office/drawing/2014/main" id="{A8F696DF-4759-E489-00D4-333A3109CD1A}"/>
              </a:ext>
            </a:extLst>
          </p:cNvPr>
          <p:cNvSpPr>
            <a:spLocks noGrp="1"/>
          </p:cNvSpPr>
          <p:nvPr>
            <p:ph type="title"/>
          </p:nvPr>
        </p:nvSpPr>
        <p:spPr/>
        <p:txBody>
          <a:bodyPr rtlCol="0">
            <a:normAutofit/>
          </a:bodyPr>
          <a:lstStyle/>
          <a:p>
            <a:pPr fontAlgn="auto">
              <a:spcAft>
                <a:spcPts val="0"/>
              </a:spcAft>
              <a:defRPr/>
            </a:pPr>
            <a:r>
              <a:rPr lang="en-US" dirty="0"/>
              <a:t>Cost Conundrum</a:t>
            </a:r>
          </a:p>
        </p:txBody>
      </p:sp>
      <p:sp>
        <p:nvSpPr>
          <p:cNvPr id="25602" name="Content Placeholder 2">
            <a:extLst>
              <a:ext uri="{FF2B5EF4-FFF2-40B4-BE49-F238E27FC236}">
                <a16:creationId xmlns:a16="http://schemas.microsoft.com/office/drawing/2014/main" id="{A6DA8D90-62D0-9532-5A18-D550CDF89726}"/>
              </a:ext>
            </a:extLst>
          </p:cNvPr>
          <p:cNvSpPr>
            <a:spLocks noGrp="1" noChangeArrowheads="1"/>
          </p:cNvSpPr>
          <p:nvPr>
            <p:ph idx="4294967295"/>
          </p:nvPr>
        </p:nvSpPr>
        <p:spPr/>
        <p:txBody>
          <a:bodyPr/>
          <a:lstStyle/>
          <a:p>
            <a:pPr marL="64008" indent="0">
              <a:buNone/>
            </a:pPr>
            <a:r>
              <a:rPr lang="en-US" dirty="0"/>
              <a:t>You and a friend go to Pat’s Burgers. You’re not that hungry, so you just want to order a couple items. However, the menu lists only the prices of combos—not any single items.</a:t>
            </a:r>
          </a:p>
        </p:txBody>
      </p:sp>
      <p:pic>
        <p:nvPicPr>
          <p:cNvPr id="3" name="officeArt object">
            <a:extLst>
              <a:ext uri="{FF2B5EF4-FFF2-40B4-BE49-F238E27FC236}">
                <a16:creationId xmlns:a16="http://schemas.microsoft.com/office/drawing/2014/main" id="{B5CA99BB-F9AA-82CD-AF05-E2AE7750B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841" y="3351802"/>
            <a:ext cx="1004855" cy="1153112"/>
          </a:xfrm>
          <a:prstGeom prst="rect">
            <a:avLst/>
          </a:prstGeom>
          <a:ln w="12700" cap="flat">
            <a:noFill/>
            <a:miter lim="400000"/>
          </a:ln>
          <a:effectLst/>
        </p:spPr>
      </p:pic>
      <p:pic>
        <p:nvPicPr>
          <p:cNvPr id="5" name="officeArt object">
            <a:extLst>
              <a:ext uri="{FF2B5EF4-FFF2-40B4-BE49-F238E27FC236}">
                <a16:creationId xmlns:a16="http://schemas.microsoft.com/office/drawing/2014/main" id="{6650333D-CBB6-E6D7-22F9-C9F3098A8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598" y="3772487"/>
            <a:ext cx="1340492" cy="773121"/>
          </a:xfrm>
          <a:prstGeom prst="rect">
            <a:avLst/>
          </a:prstGeom>
          <a:ln w="12700" cap="flat">
            <a:noFill/>
            <a:miter lim="400000"/>
          </a:ln>
          <a:effectLst/>
        </p:spPr>
      </p:pic>
      <p:pic>
        <p:nvPicPr>
          <p:cNvPr id="6" name="officeArt object">
            <a:extLst>
              <a:ext uri="{FF2B5EF4-FFF2-40B4-BE49-F238E27FC236}">
                <a16:creationId xmlns:a16="http://schemas.microsoft.com/office/drawing/2014/main" id="{948D85D9-A39A-E236-302A-32C3D2BE0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00890">
            <a:off x="4305865" y="511175"/>
            <a:ext cx="615171" cy="823000"/>
          </a:xfrm>
          <a:prstGeom prst="rect">
            <a:avLst/>
          </a:prstGeom>
          <a:ln w="12700" cap="flat">
            <a:noFill/>
            <a:miter lim="400000"/>
          </a:ln>
          <a:effectLst/>
        </p:spPr>
      </p:pic>
      <p:pic>
        <p:nvPicPr>
          <p:cNvPr id="7" name="officeArt object">
            <a:extLst>
              <a:ext uri="{FF2B5EF4-FFF2-40B4-BE49-F238E27FC236}">
                <a16:creationId xmlns:a16="http://schemas.microsoft.com/office/drawing/2014/main" id="{E5EF8851-7EC8-D55D-6496-28FC9DC3B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5915">
            <a:off x="5252088" y="771033"/>
            <a:ext cx="893661" cy="515414"/>
          </a:xfrm>
          <a:prstGeom prst="rect">
            <a:avLst/>
          </a:prstGeom>
          <a:ln w="12700" cap="flat">
            <a:noFill/>
            <a:miter lim="400000"/>
          </a:ln>
          <a:effectLst/>
        </p:spPr>
      </p:pic>
    </p:spTree>
    <p:extLst>
      <p:ext uri="{BB962C8B-B14F-4D97-AF65-F5344CB8AC3E}">
        <p14:creationId xmlns:p14="http://schemas.microsoft.com/office/powerpoint/2010/main" val="73452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D82EA-5251-EAF8-F913-A9D71BD5B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F5768-A507-FD91-AA67-A33E65670FD2}"/>
              </a:ext>
            </a:extLst>
          </p:cNvPr>
          <p:cNvSpPr>
            <a:spLocks noGrp="1"/>
          </p:cNvSpPr>
          <p:nvPr>
            <p:ph type="title"/>
          </p:nvPr>
        </p:nvSpPr>
        <p:spPr/>
        <p:txBody>
          <a:bodyPr rtlCol="0">
            <a:normAutofit/>
          </a:bodyPr>
          <a:lstStyle/>
          <a:p>
            <a:pPr fontAlgn="auto">
              <a:spcAft>
                <a:spcPts val="0"/>
              </a:spcAft>
              <a:defRPr/>
            </a:pPr>
            <a:r>
              <a:rPr lang="en-US" dirty="0"/>
              <a:t>Cost Conundrum</a:t>
            </a:r>
          </a:p>
        </p:txBody>
      </p:sp>
      <p:sp>
        <p:nvSpPr>
          <p:cNvPr id="25602" name="Content Placeholder 2">
            <a:extLst>
              <a:ext uri="{FF2B5EF4-FFF2-40B4-BE49-F238E27FC236}">
                <a16:creationId xmlns:a16="http://schemas.microsoft.com/office/drawing/2014/main" id="{AFC40F11-0104-56D5-1447-0EDFD5B44637}"/>
              </a:ext>
            </a:extLst>
          </p:cNvPr>
          <p:cNvSpPr>
            <a:spLocks noGrp="1" noChangeArrowheads="1"/>
          </p:cNvSpPr>
          <p:nvPr>
            <p:ph idx="4294967295"/>
          </p:nvPr>
        </p:nvSpPr>
        <p:spPr/>
        <p:txBody>
          <a:bodyPr/>
          <a:lstStyle/>
          <a:p>
            <a:pPr marL="64008" indent="0">
              <a:buNone/>
            </a:pPr>
            <a:r>
              <a:rPr lang="en-US" dirty="0"/>
              <a:t>Use the combo prices on your handout to determine the prices of each of the following single items:</a:t>
            </a:r>
          </a:p>
          <a:p>
            <a:pPr>
              <a:lnSpc>
                <a:spcPct val="200000"/>
              </a:lnSpc>
            </a:pPr>
            <a:r>
              <a:rPr lang="en-US" altLang="en-US" dirty="0"/>
              <a:t>Fries</a:t>
            </a:r>
          </a:p>
          <a:p>
            <a:pPr>
              <a:lnSpc>
                <a:spcPct val="200000"/>
              </a:lnSpc>
            </a:pPr>
            <a:r>
              <a:rPr lang="en-US" altLang="en-US" dirty="0"/>
              <a:t>Drink</a:t>
            </a:r>
          </a:p>
          <a:p>
            <a:pPr>
              <a:lnSpc>
                <a:spcPct val="200000"/>
              </a:lnSpc>
            </a:pPr>
            <a:r>
              <a:rPr lang="en-US" altLang="en-US" dirty="0"/>
              <a:t>Burger</a:t>
            </a:r>
          </a:p>
        </p:txBody>
      </p:sp>
      <p:pic>
        <p:nvPicPr>
          <p:cNvPr id="3" name="officeArt object">
            <a:extLst>
              <a:ext uri="{FF2B5EF4-FFF2-40B4-BE49-F238E27FC236}">
                <a16:creationId xmlns:a16="http://schemas.microsoft.com/office/drawing/2014/main" id="{774A5868-46A1-CDDD-2E55-3D45FFE95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63629">
            <a:off x="2012536" y="3179968"/>
            <a:ext cx="615171" cy="823000"/>
          </a:xfrm>
          <a:prstGeom prst="rect">
            <a:avLst/>
          </a:prstGeom>
          <a:ln w="12700" cap="flat">
            <a:noFill/>
            <a:miter lim="400000"/>
          </a:ln>
          <a:effectLst/>
        </p:spPr>
      </p:pic>
      <p:pic>
        <p:nvPicPr>
          <p:cNvPr id="4" name="officeArt object">
            <a:extLst>
              <a:ext uri="{FF2B5EF4-FFF2-40B4-BE49-F238E27FC236}">
                <a16:creationId xmlns:a16="http://schemas.microsoft.com/office/drawing/2014/main" id="{AAF2CD4D-9365-83B6-9819-3B1D3BA77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9043">
            <a:off x="1857627" y="2322791"/>
            <a:ext cx="617267" cy="708339"/>
          </a:xfrm>
          <a:prstGeom prst="rect">
            <a:avLst/>
          </a:prstGeom>
          <a:ln w="12700" cap="flat">
            <a:noFill/>
            <a:miter lim="400000"/>
          </a:ln>
          <a:effectLst/>
        </p:spPr>
      </p:pic>
      <p:pic>
        <p:nvPicPr>
          <p:cNvPr id="5" name="officeArt object">
            <a:extLst>
              <a:ext uri="{FF2B5EF4-FFF2-40B4-BE49-F238E27FC236}">
                <a16:creationId xmlns:a16="http://schemas.microsoft.com/office/drawing/2014/main" id="{E734056C-55D2-72A9-2AB2-683FCF1A4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761">
            <a:off x="2180875" y="4241863"/>
            <a:ext cx="893661" cy="515414"/>
          </a:xfrm>
          <a:prstGeom prst="rect">
            <a:avLst/>
          </a:prstGeom>
          <a:ln w="12700" cap="flat">
            <a:noFill/>
            <a:miter lim="400000"/>
          </a:ln>
          <a:effectLst/>
        </p:spPr>
      </p:pic>
    </p:spTree>
    <p:extLst>
      <p:ext uri="{BB962C8B-B14F-4D97-AF65-F5344CB8AC3E}">
        <p14:creationId xmlns:p14="http://schemas.microsoft.com/office/powerpoint/2010/main" val="3622902028"/>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C78F3F6B-8FE8-4AF9-B2EE-1E1A27D3019D}" vid="{B17F4B8D-FFFB-4583-9642-F96E306FBF27}"/>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C78F3F6B-8FE8-4AF9-B2EE-1E1A27D3019D}" vid="{89AABBA5-E559-47DE-A0DA-B7EAB6E0C69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211</TotalTime>
  <Words>945</Words>
  <Application>Microsoft Office PowerPoint</Application>
  <PresentationFormat>On-screen Show (16:9)</PresentationFormat>
  <Paragraphs>108</Paragraphs>
  <Slides>22</Slides>
  <Notes>6</Notes>
  <HiddenSlides>6</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Aptos Display</vt:lpstr>
      <vt:lpstr>Arial</vt:lpstr>
      <vt:lpstr>Calibri</vt:lpstr>
      <vt:lpstr>Courier New</vt:lpstr>
      <vt:lpstr>System Font Regular</vt:lpstr>
      <vt:lpstr>Times New Roman</vt:lpstr>
      <vt:lpstr>Wingdings</vt:lpstr>
      <vt:lpstr>Custom Design</vt:lpstr>
      <vt:lpstr>1_Custom Design</vt:lpstr>
      <vt:lpstr>Equation</vt:lpstr>
      <vt:lpstr>PowerPoint Presentation</vt:lpstr>
      <vt:lpstr>Two Worlds Collide, Part 3</vt:lpstr>
      <vt:lpstr>Essential Question</vt:lpstr>
      <vt:lpstr>Learning Objective</vt:lpstr>
      <vt:lpstr>Breaking Down the Menu</vt:lpstr>
      <vt:lpstr>PowerPoint Presentation</vt:lpstr>
      <vt:lpstr>Breaking Down the Menu</vt:lpstr>
      <vt:lpstr>Cost Conundrum</vt:lpstr>
      <vt:lpstr>Cost Conundrum</vt:lpstr>
      <vt:lpstr>Cost Conundrum</vt:lpstr>
      <vt:lpstr>Understanding an Equation: Row #1</vt:lpstr>
      <vt:lpstr>Understanding an Equation: Row #2</vt:lpstr>
      <vt:lpstr>Understanding an Equation: Row #3</vt:lpstr>
      <vt:lpstr>Column #1</vt:lpstr>
      <vt:lpstr>Column #2</vt:lpstr>
      <vt:lpstr>Column #3</vt:lpstr>
      <vt:lpstr>Cost Conundrum (Solution)</vt:lpstr>
      <vt:lpstr>Create Your Own Combos</vt:lpstr>
      <vt:lpstr>Create Your Own Combos</vt:lpstr>
      <vt:lpstr>Design Your Food Truck</vt:lpstr>
      <vt:lpstr>Design Your Food Truck</vt:lpstr>
      <vt:lpstr>Food Truck Gallery Walk</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Eike, Michell L.</dc:creator>
  <cp:keywords/>
  <dc:description/>
  <cp:lastModifiedBy>Eike, Michell L.</cp:lastModifiedBy>
  <cp:revision>2</cp:revision>
  <dcterms:created xsi:type="dcterms:W3CDTF">2026-01-07T13:17:33Z</dcterms:created>
  <dcterms:modified xsi:type="dcterms:W3CDTF">2026-02-18T16:38:54Z</dcterms:modified>
  <cp:category/>
</cp:coreProperties>
</file>