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64" r:id="rId5"/>
  </p:sldMasterIdLst>
  <p:notesMasterIdLst>
    <p:notesMasterId r:id="rId39"/>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Lst>
  <p:sldSz cx="9144000" cy="5143500" type="screen16x9"/>
  <p:notesSz cx="6858000" cy="9144000"/>
  <p:embeddedFontLst>
    <p:embeddedFont>
      <p:font typeface="Calibri" panose="020F0502020204030204" pitchFamily="34" charset="0"/>
      <p:regular r:id="rId40"/>
      <p:bold r:id="rId41"/>
      <p:italic r:id="rId42"/>
      <p:boldItalic r:id="rId43"/>
    </p:embeddedFont>
    <p:embeddedFont>
      <p:font typeface="Constantia" panose="02030602050306030303" pitchFamily="18" charset="0"/>
      <p:regular r:id="rId44"/>
      <p:bold r:id="rId45"/>
      <p:italic r:id="rId46"/>
      <p:boldItalic r:id="rId47"/>
    </p:embeddedFont>
    <p:embeddedFont>
      <p:font typeface="Georgia" panose="02040502050405020303" pitchFamily="18"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2" roundtripDataSignature="AMtx7mi23hwN6gEtd51FanitsfIc9nIc4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DF0840-316A-4D87-BC7A-513BA403895F}" v="5" dt="2021-10-01T13:42:28.8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202" d="100"/>
          <a:sy n="202" d="100"/>
        </p:scale>
        <p:origin x="548" y="1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presProps" Target="presProps.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font" Target="fonts/font12.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font" Target="fonts/font7.fntdata"/><Relationship Id="rId20" Type="http://schemas.openxmlformats.org/officeDocument/2006/relationships/slide" Target="slides/slide15.xml"/><Relationship Id="rId41" Type="http://schemas.openxmlformats.org/officeDocument/2006/relationships/font" Target="fonts/font2.fntdata"/><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10.fntdata"/><Relationship Id="rId57" Type="http://schemas.microsoft.com/office/2015/10/relationships/revisionInfo" Target="revisionInfo.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font" Target="fonts/font5.fntdata"/><Relationship Id="rId52"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pixabay.com/illustrations/shopping-cart-shopping-2879172/"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pixabay.com/illustrations/shopping-cart-shopping-2879172/"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pixabay.com/illustrations/shopping-cart-shopping-2879172/"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pixabay.com/illustrations/shopping-cart-shopping-2879172/"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pixabay.com/illustrations/shopping-cart-shopping-2879172/"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pixabay.com/illustrations/shopping-cart-shopping-2879172/"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pixabay.com/illustrations/shopping-cart-shopping-2879172/"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pixabay.com/illustrations/shopping-cart-shopping-2879172/"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pixabay.com/illustrations/shopping-cart-shopping-2879172/"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pixabay.com/illustrations/shopping-cart-shopping-2879172/"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pixabay.com/illustrations/shopping-cart-shopping-2879172/"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pixabay.com/illustrations/shopping-cart-shopping-2879172/"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pixabay.com/illustrations/shopping-cart-shopping-2879172/"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pixabay.com/illustrations/shopping-cart-shopping-2879172/"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pixabay.com/illustrations/shopping-cart-shopping-2879172/"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https://pixabay.com/illustrations/search/shopping%20list/" TargetMode="Externa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pixabay.com/illustrations/shopping-cart-shopping-2879172/"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pixabay.com/illustrations/shopping-cart-shopping-2879172/"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me.me/i/stop-clubbing-baby-seals-once-again-punctuation-makes-all-the-08ad309f23cb41e09c253f5709d3826a"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imgur.com/gallery/kdPHY"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flickr.com/photos/kenwhytock/12895615423/in/photostream/"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imgur.com/gallery/aqoG1Aa"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grammarly.com/blog/3-punctuation-mistakes-that-can-make-you-look-like-a-canniba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77" name="Google Shape;77;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917e729a7c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9" name="Google Shape;129;g917e729a7c_0_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dirty="0"/>
              <a:t> https://learn.k20center.ou.edu/strategy/116</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dirty="0"/>
              <a:t> https://learn.k20center.ou.edu/strategy/116</a:t>
            </a:r>
          </a:p>
          <a:p>
            <a:pPr marL="0" lvl="0" indent="0" algn="l" rtl="0">
              <a:lnSpc>
                <a:spcPct val="100000"/>
              </a:lnSpc>
              <a:spcBef>
                <a:spcPts val="0"/>
              </a:spcBef>
              <a:spcAft>
                <a:spcPts val="0"/>
              </a:spcAft>
              <a:buSzPts val="1400"/>
              <a:buNone/>
            </a:pPr>
            <a:r>
              <a:rPr lang="en-US" dirty="0"/>
              <a:t>https://jamboard.google.com/d/1CFRNBvBr3qggS2dJfXt5OPCH_PU5iGfsGGstb0M5PdM/viewer?f=0</a:t>
            </a:r>
            <a:endParaRPr dirty="0"/>
          </a:p>
        </p:txBody>
      </p:sp>
      <p:sp>
        <p:nvSpPr>
          <p:cNvPr id="136" name="Google Shape;13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917e729a7c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3" name="Google Shape;143;g917e729a7c_0_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917e729a7c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 name="Google Shape;149;g917e729a7c_0_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dirty="0"/>
              <a:t>https://learn.k20center.ou.edu/strategy/180</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d05ec27b89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6" name="Google Shape;156;gd05ec27b89_0_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d05ec27b89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gd05ec27b89_0_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dirty="0"/>
              <a:t>The subject of the sentence is a gerund that is completed with a noun clause. </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917e729a7c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9" name="Google Shape;169;g917e729a7c_0_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55600" lvl="0" indent="0" algn="l" rtl="0">
              <a:lnSpc>
                <a:spcPct val="115000"/>
              </a:lnSpc>
              <a:spcBef>
                <a:spcPts val="1200"/>
              </a:spcBef>
              <a:spcAft>
                <a:spcPts val="0"/>
              </a:spcAft>
              <a:buClr>
                <a:schemeClr val="dk1"/>
              </a:buClr>
              <a:buSzPts val="1100"/>
              <a:buFont typeface="Arial"/>
              <a:buNone/>
            </a:pPr>
            <a:r>
              <a:rPr lang="en-US"/>
              <a:t>Susannehs. (2017, October 23). [Shopping Cart]. Retrieved May 12, 2021, from </a:t>
            </a:r>
            <a:r>
              <a:rPr lang="en-US" u="sng">
                <a:solidFill>
                  <a:schemeClr val="hlink"/>
                </a:solidFill>
                <a:hlinkClick r:id="rId3"/>
              </a:rPr>
              <a:t>https://pixabay.com/illustrations/shopping-cart-shopping-2879172/</a:t>
            </a:r>
            <a:r>
              <a:rPr lang="en-US"/>
              <a:t> </a:t>
            </a:r>
            <a:endParaRPr/>
          </a:p>
          <a:p>
            <a:pPr marL="0" lvl="0" indent="0" algn="l" rtl="0">
              <a:lnSpc>
                <a:spcPct val="100000"/>
              </a:lnSpc>
              <a:spcBef>
                <a:spcPts val="1200"/>
              </a:spcBef>
              <a:spcAft>
                <a:spcPts val="0"/>
              </a:spcAft>
              <a:buSzPts val="1400"/>
              <a:buNone/>
            </a:pPr>
            <a:r>
              <a:rPr lang="en-US"/>
              <a:t>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d6411f63d7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7" name="Google Shape;177;gd6411f63d7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55600" lvl="0" indent="0" algn="l" rtl="0">
              <a:lnSpc>
                <a:spcPct val="115000"/>
              </a:lnSpc>
              <a:spcBef>
                <a:spcPts val="1200"/>
              </a:spcBef>
              <a:spcAft>
                <a:spcPts val="0"/>
              </a:spcAft>
              <a:buClr>
                <a:schemeClr val="dk1"/>
              </a:buClr>
              <a:buSzPts val="1100"/>
              <a:buFont typeface="Arial"/>
              <a:buNone/>
            </a:pPr>
            <a:r>
              <a:rPr lang="en-US"/>
              <a:t>Susannehs. (2017, October 23). [Shopping Cart]. Retrieved May 12, 2021, from </a:t>
            </a:r>
            <a:r>
              <a:rPr lang="en-US" u="sng">
                <a:solidFill>
                  <a:schemeClr val="hlink"/>
                </a:solidFill>
                <a:hlinkClick r:id="rId3"/>
              </a:rPr>
              <a:t>https://pixabay.com/illustrations/shopping-cart-shopping-2879172/</a:t>
            </a:r>
            <a:r>
              <a:rPr lang="en-US"/>
              <a:t> </a:t>
            </a:r>
            <a:endParaRPr/>
          </a:p>
          <a:p>
            <a:pPr marL="0" lvl="0" indent="0" algn="l" rtl="0">
              <a:lnSpc>
                <a:spcPct val="100000"/>
              </a:lnSpc>
              <a:spcBef>
                <a:spcPts val="1200"/>
              </a:spcBef>
              <a:spcAft>
                <a:spcPts val="0"/>
              </a:spcAft>
              <a:buSzPts val="14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d6411f63d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6" name="Google Shape;186;gd6411f63d7_0_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55600" lvl="0" indent="0" algn="l" rtl="0">
              <a:lnSpc>
                <a:spcPct val="115000"/>
              </a:lnSpc>
              <a:spcBef>
                <a:spcPts val="1200"/>
              </a:spcBef>
              <a:spcAft>
                <a:spcPts val="0"/>
              </a:spcAft>
              <a:buClr>
                <a:schemeClr val="dk1"/>
              </a:buClr>
              <a:buSzPts val="1100"/>
              <a:buFont typeface="Arial"/>
              <a:buNone/>
            </a:pPr>
            <a:r>
              <a:rPr lang="en-US"/>
              <a:t>Susannehs. (2017, October 23). [Shopping Cart]. Retrieved May 12, 2021, from </a:t>
            </a:r>
            <a:r>
              <a:rPr lang="en-US" u="sng">
                <a:solidFill>
                  <a:schemeClr val="hlink"/>
                </a:solidFill>
                <a:hlinkClick r:id="rId3"/>
              </a:rPr>
              <a:t>https://pixabay.com/illustrations/shopping-cart-shopping-2879172/</a:t>
            </a:r>
            <a:r>
              <a:rPr lang="en-US"/>
              <a:t> </a:t>
            </a:r>
            <a:endParaRPr/>
          </a:p>
          <a:p>
            <a:pPr marL="0" lvl="0" indent="0" algn="l" rtl="0">
              <a:lnSpc>
                <a:spcPct val="100000"/>
              </a:lnSpc>
              <a:spcBef>
                <a:spcPts val="1200"/>
              </a:spcBef>
              <a:spcAft>
                <a:spcPts val="0"/>
              </a:spcAft>
              <a:buSzPts val="14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d6411f63d7_0_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55600" lvl="0" indent="0" algn="l" rtl="0">
              <a:lnSpc>
                <a:spcPct val="115000"/>
              </a:lnSpc>
              <a:spcBef>
                <a:spcPts val="1200"/>
              </a:spcBef>
              <a:spcAft>
                <a:spcPts val="0"/>
              </a:spcAft>
              <a:buClr>
                <a:schemeClr val="dk1"/>
              </a:buClr>
              <a:buSzPts val="1100"/>
              <a:buFont typeface="Arial"/>
              <a:buNone/>
            </a:pPr>
            <a:r>
              <a:rPr lang="en-US"/>
              <a:t>Susannehs. (2017, October 23). [Shopping Cart]. Retrieved May 12, 2021, from </a:t>
            </a:r>
            <a:r>
              <a:rPr lang="en-US" u="sng">
                <a:solidFill>
                  <a:schemeClr val="hlink"/>
                </a:solidFill>
                <a:hlinkClick r:id="rId3"/>
              </a:rPr>
              <a:t>https://pixabay.com/illustrations/shopping-cart-shopping-2879172/</a:t>
            </a:r>
            <a:r>
              <a:rPr lang="en-US"/>
              <a:t> </a:t>
            </a:r>
            <a:endParaRPr/>
          </a:p>
          <a:p>
            <a:pPr marL="0" lvl="0" indent="0" algn="l" rtl="0">
              <a:lnSpc>
                <a:spcPct val="100000"/>
              </a:lnSpc>
              <a:spcBef>
                <a:spcPts val="1200"/>
              </a:spcBef>
              <a:spcAft>
                <a:spcPts val="0"/>
              </a:spcAft>
              <a:buSzPts val="1400"/>
              <a:buNone/>
            </a:pPr>
            <a:endParaRPr/>
          </a:p>
        </p:txBody>
      </p:sp>
      <p:sp>
        <p:nvSpPr>
          <p:cNvPr id="195" name="Google Shape;195;gd6411f63d7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 name="Google Shape;8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1100"/>
              <a:buFont typeface="Arial"/>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d6411f63d7_0_10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55600" lvl="0" indent="0" algn="l" rtl="0">
              <a:lnSpc>
                <a:spcPct val="115000"/>
              </a:lnSpc>
              <a:spcBef>
                <a:spcPts val="1200"/>
              </a:spcBef>
              <a:spcAft>
                <a:spcPts val="0"/>
              </a:spcAft>
              <a:buClr>
                <a:schemeClr val="dk1"/>
              </a:buClr>
              <a:buSzPts val="1100"/>
              <a:buFont typeface="Arial"/>
              <a:buNone/>
            </a:pPr>
            <a:r>
              <a:rPr lang="en-US"/>
              <a:t>Susannehs. (2017, October 23). [Shopping Cart]. Retrieved May 12, 2021, from </a:t>
            </a:r>
            <a:r>
              <a:rPr lang="en-US" u="sng">
                <a:solidFill>
                  <a:schemeClr val="hlink"/>
                </a:solidFill>
                <a:hlinkClick r:id="rId3"/>
              </a:rPr>
              <a:t>https://pixabay.com/illustrations/shopping-cart-shopping-2879172/</a:t>
            </a:r>
            <a:r>
              <a:rPr lang="en-US"/>
              <a:t> </a:t>
            </a:r>
            <a:endParaRPr/>
          </a:p>
          <a:p>
            <a:pPr marL="0" lvl="0" indent="0" algn="l" rtl="0">
              <a:lnSpc>
                <a:spcPct val="100000"/>
              </a:lnSpc>
              <a:spcBef>
                <a:spcPts val="1200"/>
              </a:spcBef>
              <a:spcAft>
                <a:spcPts val="0"/>
              </a:spcAft>
              <a:buSzPts val="1400"/>
              <a:buNone/>
            </a:pPr>
            <a:endParaRPr/>
          </a:p>
        </p:txBody>
      </p:sp>
      <p:sp>
        <p:nvSpPr>
          <p:cNvPr id="203" name="Google Shape;203;gd6411f63d7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d6411f63d7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1" name="Google Shape;211;gd6411f63d7_0_1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55600" lvl="0" indent="0" algn="l" rtl="0">
              <a:lnSpc>
                <a:spcPct val="115000"/>
              </a:lnSpc>
              <a:spcBef>
                <a:spcPts val="1200"/>
              </a:spcBef>
              <a:spcAft>
                <a:spcPts val="0"/>
              </a:spcAft>
              <a:buClr>
                <a:schemeClr val="dk1"/>
              </a:buClr>
              <a:buSzPts val="1100"/>
              <a:buFont typeface="Arial"/>
              <a:buNone/>
            </a:pPr>
            <a:r>
              <a:rPr lang="en-US"/>
              <a:t>Susannehs. (2017, October 23). [Shopping Cart]. Retrieved May 12, 2021, from </a:t>
            </a:r>
            <a:r>
              <a:rPr lang="en-US" u="sng">
                <a:solidFill>
                  <a:schemeClr val="hlink"/>
                </a:solidFill>
                <a:hlinkClick r:id="rId3"/>
              </a:rPr>
              <a:t>https://pixabay.com/illustrations/shopping-cart-shopping-2879172/</a:t>
            </a:r>
            <a:r>
              <a:rPr lang="en-US"/>
              <a:t> </a:t>
            </a:r>
            <a:endParaRPr/>
          </a:p>
          <a:p>
            <a:pPr marL="0" lvl="0" indent="0" algn="l" rtl="0">
              <a:lnSpc>
                <a:spcPct val="100000"/>
              </a:lnSpc>
              <a:spcBef>
                <a:spcPts val="1200"/>
              </a:spcBef>
              <a:spcAft>
                <a:spcPts val="0"/>
              </a:spcAft>
              <a:buSzPts val="14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d6411f63d7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0" name="Google Shape;220;gd6411f63d7_0_1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55600" lvl="0" indent="0" algn="l" rtl="0">
              <a:lnSpc>
                <a:spcPct val="115000"/>
              </a:lnSpc>
              <a:spcBef>
                <a:spcPts val="1200"/>
              </a:spcBef>
              <a:spcAft>
                <a:spcPts val="0"/>
              </a:spcAft>
              <a:buClr>
                <a:schemeClr val="dk1"/>
              </a:buClr>
              <a:buSzPts val="1100"/>
              <a:buFont typeface="Arial"/>
              <a:buNone/>
            </a:pPr>
            <a:r>
              <a:rPr lang="en-US"/>
              <a:t>Susannehs. (2017, October 23). [Shopping Cart]. Retrieved May 12, 2021, from </a:t>
            </a:r>
            <a:r>
              <a:rPr lang="en-US" u="sng">
                <a:solidFill>
                  <a:schemeClr val="hlink"/>
                </a:solidFill>
                <a:hlinkClick r:id="rId3"/>
              </a:rPr>
              <a:t>https://pixabay.com/illustrations/shopping-cart-shopping-2879172/</a:t>
            </a:r>
            <a:r>
              <a:rPr lang="en-US"/>
              <a:t> </a:t>
            </a:r>
            <a:endParaRPr/>
          </a:p>
          <a:p>
            <a:pPr marL="0" lvl="0" indent="0" algn="l" rtl="0">
              <a:lnSpc>
                <a:spcPct val="100000"/>
              </a:lnSpc>
              <a:spcBef>
                <a:spcPts val="1200"/>
              </a:spcBef>
              <a:spcAft>
                <a:spcPts val="0"/>
              </a:spcAft>
              <a:buSzPts val="14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d6411f63d7_0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d6411f63d7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55600" lvl="0" indent="0" algn="l" rtl="0">
              <a:lnSpc>
                <a:spcPct val="115000"/>
              </a:lnSpc>
              <a:spcBef>
                <a:spcPts val="1200"/>
              </a:spcBef>
              <a:spcAft>
                <a:spcPts val="0"/>
              </a:spcAft>
              <a:buClr>
                <a:schemeClr val="dk1"/>
              </a:buClr>
              <a:buSzPts val="1100"/>
              <a:buFont typeface="Arial"/>
              <a:buNone/>
            </a:pPr>
            <a:r>
              <a:rPr lang="en-US"/>
              <a:t>Susannehs. (2017, October 23). [Shopping Cart]. Retrieved May 12, 2021, from </a:t>
            </a:r>
            <a:r>
              <a:rPr lang="en-US" u="sng">
                <a:solidFill>
                  <a:schemeClr val="hlink"/>
                </a:solidFill>
                <a:hlinkClick r:id="rId3"/>
              </a:rPr>
              <a:t>https://pixabay.com/illustrations/shopping-cart-shopping-2879172/</a:t>
            </a:r>
            <a:r>
              <a:rPr lang="en-US"/>
              <a:t> </a:t>
            </a:r>
            <a:endParaRPr/>
          </a:p>
          <a:p>
            <a:pPr marL="0" lvl="0" indent="0" algn="l" rtl="0">
              <a:spcBef>
                <a:spcPts val="120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d05ec27b89_0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8" name="Google Shape;238;gd05ec27b89_0_1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55600" lvl="0" indent="0" algn="l" rtl="0">
              <a:lnSpc>
                <a:spcPct val="115000"/>
              </a:lnSpc>
              <a:spcBef>
                <a:spcPts val="1200"/>
              </a:spcBef>
              <a:spcAft>
                <a:spcPts val="0"/>
              </a:spcAft>
              <a:buClr>
                <a:schemeClr val="dk1"/>
              </a:buClr>
              <a:buSzPts val="1100"/>
              <a:buFont typeface="Arial"/>
              <a:buNone/>
            </a:pPr>
            <a:r>
              <a:rPr lang="en-US" dirty="0" err="1"/>
              <a:t>Susannehs</a:t>
            </a:r>
            <a:r>
              <a:rPr lang="en-US" dirty="0"/>
              <a:t>. (2017, October 23). [Shopping Cart]. Retrieved May 12, 2021, from </a:t>
            </a:r>
            <a:r>
              <a:rPr lang="en-US" u="sng" dirty="0">
                <a:solidFill>
                  <a:schemeClr val="hlink"/>
                </a:solidFill>
                <a:hlinkClick r:id="rId3"/>
              </a:rPr>
              <a:t>https://pixabay.com/illustrations/shopping-cart-shopping-2879172/</a:t>
            </a:r>
            <a:r>
              <a:rPr lang="en-US" dirty="0"/>
              <a:t> </a:t>
            </a:r>
            <a:endParaRPr dirty="0"/>
          </a:p>
          <a:p>
            <a:pPr marL="0" lvl="0" indent="0" algn="l" rtl="0">
              <a:lnSpc>
                <a:spcPct val="100000"/>
              </a:lnSpc>
              <a:spcBef>
                <a:spcPts val="1200"/>
              </a:spcBef>
              <a:spcAft>
                <a:spcPts val="0"/>
              </a:spcAft>
              <a:buSzPts val="1400"/>
              <a:buNone/>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d05ec27b89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6" name="Google Shape;246;gd05ec27b89_0_1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55600" lvl="0" indent="0" algn="l" rtl="0">
              <a:lnSpc>
                <a:spcPct val="115000"/>
              </a:lnSpc>
              <a:spcBef>
                <a:spcPts val="1200"/>
              </a:spcBef>
              <a:spcAft>
                <a:spcPts val="0"/>
              </a:spcAft>
              <a:buClr>
                <a:schemeClr val="dk1"/>
              </a:buClr>
              <a:buSzPts val="1100"/>
              <a:buFont typeface="Arial"/>
              <a:buNone/>
            </a:pPr>
            <a:r>
              <a:rPr lang="en-US"/>
              <a:t>Susannehs. (2017, October 23). [Shopping Cart]. Retrieved May 12, 2021, from </a:t>
            </a:r>
            <a:r>
              <a:rPr lang="en-US" u="sng">
                <a:solidFill>
                  <a:schemeClr val="hlink"/>
                </a:solidFill>
                <a:hlinkClick r:id="rId3"/>
              </a:rPr>
              <a:t>https://pixabay.com/illustrations/shopping-cart-shopping-2879172/</a:t>
            </a:r>
            <a:r>
              <a:rPr lang="en-US"/>
              <a:t> </a:t>
            </a:r>
            <a:endParaRPr/>
          </a:p>
          <a:p>
            <a:pPr marL="0" lvl="0" indent="0" algn="l" rtl="0">
              <a:lnSpc>
                <a:spcPct val="100000"/>
              </a:lnSpc>
              <a:spcBef>
                <a:spcPts val="1200"/>
              </a:spcBef>
              <a:spcAft>
                <a:spcPts val="0"/>
              </a:spcAft>
              <a:buSzPts val="14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d6411f63d7_0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3" name="Google Shape;253;gd6411f63d7_0_2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55600" lvl="0" indent="0" algn="l" rtl="0">
              <a:lnSpc>
                <a:spcPct val="115000"/>
              </a:lnSpc>
              <a:spcBef>
                <a:spcPts val="1200"/>
              </a:spcBef>
              <a:spcAft>
                <a:spcPts val="0"/>
              </a:spcAft>
              <a:buClr>
                <a:schemeClr val="dk1"/>
              </a:buClr>
              <a:buSzPts val="1100"/>
              <a:buFont typeface="Arial"/>
              <a:buNone/>
            </a:pPr>
            <a:r>
              <a:rPr lang="en-US"/>
              <a:t>Susannehs. (2017, October 23). [Shopping Cart]. Retrieved May 12, 2021, from </a:t>
            </a:r>
            <a:r>
              <a:rPr lang="en-US" u="sng">
                <a:solidFill>
                  <a:schemeClr val="hlink"/>
                </a:solidFill>
                <a:hlinkClick r:id="rId3"/>
              </a:rPr>
              <a:t>https://pixabay.com/illustrations/shopping-cart-shopping-2879172/</a:t>
            </a:r>
            <a:r>
              <a:rPr lang="en-US"/>
              <a:t> </a:t>
            </a:r>
            <a:endParaRPr/>
          </a:p>
          <a:p>
            <a:pPr marL="0" lvl="0" indent="0" algn="l" rtl="0">
              <a:lnSpc>
                <a:spcPct val="100000"/>
              </a:lnSpc>
              <a:spcBef>
                <a:spcPts val="1200"/>
              </a:spcBef>
              <a:spcAft>
                <a:spcPts val="0"/>
              </a:spcAft>
              <a:buSzPts val="14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d6411f63d7_0_2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d6411f63d7_0_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55600" lvl="0" indent="0" algn="l" rtl="0">
              <a:lnSpc>
                <a:spcPct val="115000"/>
              </a:lnSpc>
              <a:spcBef>
                <a:spcPts val="1200"/>
              </a:spcBef>
              <a:spcAft>
                <a:spcPts val="0"/>
              </a:spcAft>
              <a:buClr>
                <a:schemeClr val="dk1"/>
              </a:buClr>
              <a:buSzPts val="1100"/>
              <a:buFont typeface="Arial"/>
              <a:buNone/>
            </a:pPr>
            <a:r>
              <a:rPr lang="en-US"/>
              <a:t>Susannehs. (2017, October 23). [Shopping Cart]. Retrieved May 12, 2021, from </a:t>
            </a:r>
            <a:r>
              <a:rPr lang="en-US" u="sng">
                <a:solidFill>
                  <a:schemeClr val="hlink"/>
                </a:solidFill>
                <a:hlinkClick r:id="rId3"/>
              </a:rPr>
              <a:t>https://pixabay.com/illustrations/shopping-cart-shopping-2879172/</a:t>
            </a:r>
            <a:r>
              <a:rPr lang="en-US"/>
              <a:t> </a:t>
            </a:r>
            <a:endParaRPr/>
          </a:p>
          <a:p>
            <a:pPr marL="0" lvl="0" indent="0" algn="l" rtl="0">
              <a:spcBef>
                <a:spcPts val="120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d6411f63d7_0_2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1" name="Google Shape;271;gd6411f63d7_0_2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55600" lvl="0" indent="0" algn="l" rtl="0">
              <a:lnSpc>
                <a:spcPct val="115000"/>
              </a:lnSpc>
              <a:spcBef>
                <a:spcPts val="1200"/>
              </a:spcBef>
              <a:spcAft>
                <a:spcPts val="0"/>
              </a:spcAft>
              <a:buClr>
                <a:schemeClr val="dk1"/>
              </a:buClr>
              <a:buSzPts val="1100"/>
              <a:buFont typeface="Arial"/>
              <a:buNone/>
            </a:pPr>
            <a:r>
              <a:rPr lang="en-US"/>
              <a:t>Susannehs. (2017, October 23). [Shopping Cart]. Retrieved May 12, 2021, from </a:t>
            </a:r>
            <a:r>
              <a:rPr lang="en-US" u="sng">
                <a:solidFill>
                  <a:schemeClr val="hlink"/>
                </a:solidFill>
                <a:hlinkClick r:id="rId3"/>
              </a:rPr>
              <a:t>https://pixabay.com/illustrations/shopping-cart-shopping-2879172/</a:t>
            </a:r>
            <a:r>
              <a:rPr lang="en-US"/>
              <a:t> </a:t>
            </a:r>
            <a:endParaRPr/>
          </a:p>
          <a:p>
            <a:pPr marL="0" lvl="0" indent="0" algn="l" rtl="0">
              <a:lnSpc>
                <a:spcPct val="100000"/>
              </a:lnSpc>
              <a:spcBef>
                <a:spcPts val="1200"/>
              </a:spcBef>
              <a:spcAft>
                <a:spcPts val="0"/>
              </a:spcAft>
              <a:buSzPts val="14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d6411f63d7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9" name="Google Shape;279;gd6411f63d7_0_2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55600" lvl="0" indent="0" algn="l" rtl="0">
              <a:lnSpc>
                <a:spcPct val="115000"/>
              </a:lnSpc>
              <a:spcBef>
                <a:spcPts val="1200"/>
              </a:spcBef>
              <a:spcAft>
                <a:spcPts val="0"/>
              </a:spcAft>
              <a:buClr>
                <a:schemeClr val="dk1"/>
              </a:buClr>
              <a:buSzPts val="1100"/>
              <a:buFont typeface="Arial"/>
              <a:buNone/>
            </a:pPr>
            <a:r>
              <a:rPr lang="en-US"/>
              <a:t>Susannehs. (2017, October 23). [Shopping Cart]. Retrieved May 12, 2021, from </a:t>
            </a:r>
            <a:r>
              <a:rPr lang="en-US" u="sng">
                <a:solidFill>
                  <a:schemeClr val="hlink"/>
                </a:solidFill>
                <a:hlinkClick r:id="rId3"/>
              </a:rPr>
              <a:t>https://pixabay.com/illustrations/shopping-cart-shopping-2879172/</a:t>
            </a:r>
            <a:r>
              <a:rPr lang="en-US"/>
              <a:t> </a:t>
            </a:r>
            <a:endParaRPr/>
          </a:p>
          <a:p>
            <a:pPr marL="0" lvl="0" indent="0" algn="l" rtl="0">
              <a:lnSpc>
                <a:spcPct val="100000"/>
              </a:lnSpc>
              <a:spcBef>
                <a:spcPts val="120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905ea2a1a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7" name="Google Shape;87;g905ea2a1a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d05ec27b89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7" name="Google Shape;287;gd05ec27b89_0_1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a:t>Susannehs. (2017, October 23). [Shopping Cart]. Retrieved May 12, 2021, from </a:t>
            </a:r>
            <a:r>
              <a:rPr lang="en-US" u="sng">
                <a:solidFill>
                  <a:schemeClr val="hlink"/>
                </a:solidFill>
                <a:hlinkClick r:id="rId3"/>
              </a:rPr>
              <a:t>https://pixabay.com/illustrations/shopping-cart-shopping-2879172/</a:t>
            </a:r>
            <a:r>
              <a:rPr lang="en-US"/>
              <a:t> </a:t>
            </a:r>
            <a:endParaRPr/>
          </a:p>
          <a:p>
            <a:pPr marL="0" lvl="0" indent="0" algn="l" rtl="0">
              <a:lnSpc>
                <a:spcPct val="115000"/>
              </a:lnSpc>
              <a:spcBef>
                <a:spcPts val="1200"/>
              </a:spcBef>
              <a:spcAft>
                <a:spcPts val="0"/>
              </a:spcAft>
              <a:buClr>
                <a:schemeClr val="dk1"/>
              </a:buClr>
              <a:buSzPts val="1100"/>
              <a:buFont typeface="Arial"/>
              <a:buNone/>
            </a:pPr>
            <a:r>
              <a:rPr lang="en-US"/>
              <a:t>Geralt. (2015, July 20). [Shopping List]. Retrieved May 12, 2021, from </a:t>
            </a:r>
            <a:r>
              <a:rPr lang="en-US" u="sng">
                <a:solidFill>
                  <a:schemeClr val="hlink"/>
                </a:solidFill>
                <a:hlinkClick r:id="rId4"/>
              </a:rPr>
              <a:t>https://pixabay.com/illustrations/search/shopping%20list/</a:t>
            </a:r>
            <a:r>
              <a:rPr lang="en-US"/>
              <a:t> </a:t>
            </a:r>
            <a:endParaRPr/>
          </a:p>
          <a:p>
            <a:pPr marL="0" lvl="0" indent="0" algn="l" rtl="0">
              <a:lnSpc>
                <a:spcPct val="100000"/>
              </a:lnSpc>
              <a:spcBef>
                <a:spcPts val="1200"/>
              </a:spcBef>
              <a:spcAft>
                <a:spcPts val="0"/>
              </a:spcAft>
              <a:buSzPts val="14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d05ec27b89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6" name="Google Shape;296;gd05ec27b89_0_1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55600" lvl="0" indent="0" algn="l" rtl="0">
              <a:lnSpc>
                <a:spcPct val="115000"/>
              </a:lnSpc>
              <a:spcBef>
                <a:spcPts val="1200"/>
              </a:spcBef>
              <a:spcAft>
                <a:spcPts val="1200"/>
              </a:spcAft>
              <a:buClr>
                <a:schemeClr val="dk1"/>
              </a:buClr>
              <a:buSzPts val="1100"/>
              <a:buFont typeface="Arial"/>
              <a:buNone/>
            </a:pPr>
            <a:r>
              <a:rPr lang="en-US"/>
              <a:t>Susannehs. (2017, October 23). [Shopping Cart]. Retrieved May 12, 2021, from </a:t>
            </a:r>
            <a:r>
              <a:rPr lang="en-US" u="sng">
                <a:solidFill>
                  <a:srgbClr val="5D94C1"/>
                </a:solidFill>
                <a:hlinkClick r:id="rId3">
                  <a:extLst>
                    <a:ext uri="{A12FA001-AC4F-418D-AE19-62706E023703}">
                      <ahyp:hlinkClr xmlns:ahyp="http://schemas.microsoft.com/office/drawing/2018/hyperlinkcolor" val="tx"/>
                    </a:ext>
                  </a:extLst>
                </a:hlinkClick>
              </a:rPr>
              <a:t>https://pixabay.com/illustrations/shopping-cart-shopping-2879172/</a:t>
            </a:r>
            <a:r>
              <a:rPr lang="en-US"/>
              <a:t>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d05ec27b89_0_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3" name="Google Shape;303;gd05ec27b89_0_1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dirty="0"/>
              <a:t>https://learn.k20center.ou.edu/strategy/83</a:t>
            </a:r>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d05ec27b89_0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0" name="Google Shape;310;gd05ec27b89_0_1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55600" lvl="0" indent="0" algn="l" rtl="0">
              <a:lnSpc>
                <a:spcPct val="115000"/>
              </a:lnSpc>
              <a:spcBef>
                <a:spcPts val="1200"/>
              </a:spcBef>
              <a:spcAft>
                <a:spcPts val="1200"/>
              </a:spcAft>
              <a:buClr>
                <a:schemeClr val="dk1"/>
              </a:buClr>
              <a:buSzPts val="1100"/>
              <a:buFont typeface="Arial"/>
              <a:buNone/>
            </a:pPr>
            <a:r>
              <a:rPr lang="en-US"/>
              <a:t>Susannehs. (2017, October 23). [Shopping Cart]. Retrieved May 12, 2021, from </a:t>
            </a:r>
            <a:r>
              <a:rPr lang="en-US" u="sng">
                <a:solidFill>
                  <a:srgbClr val="5D94C1"/>
                </a:solidFill>
                <a:hlinkClick r:id="rId3">
                  <a:extLst>
                    <a:ext uri="{A12FA001-AC4F-418D-AE19-62706E023703}">
                      <ahyp:hlinkClr xmlns:ahyp="http://schemas.microsoft.com/office/drawing/2018/hyperlinkcolor" val="tx"/>
                    </a:ext>
                  </a:extLst>
                </a:hlinkClick>
              </a:rPr>
              <a:t>https://pixabay.com/illustrations/shopping-cart-shopping-2879172/</a:t>
            </a:r>
            <a:r>
              <a:rPr lang="en-US"/>
              <a:t>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917e729a7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g917e729a7c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917e729a7c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9" name="Google Shape;99;g917e729a7c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55600" lvl="0" indent="0" algn="l" rtl="0">
              <a:lnSpc>
                <a:spcPct val="115000"/>
              </a:lnSpc>
              <a:spcBef>
                <a:spcPts val="1200"/>
              </a:spcBef>
              <a:spcAft>
                <a:spcPts val="1200"/>
              </a:spcAft>
              <a:buSzPts val="1100"/>
              <a:buNone/>
            </a:pPr>
            <a:r>
              <a:rPr lang="en-US"/>
              <a:t>STOP clubbing baby SEALS once Again punctuation makes all the Difference Funniest puns in the history of the internet gallery: Internet meme ON ME.ME. (n.d.). Retrieved May 13, 2021, from </a:t>
            </a:r>
            <a:r>
              <a:rPr lang="en-US" u="sng">
                <a:solidFill>
                  <a:schemeClr val="hlink"/>
                </a:solidFill>
                <a:hlinkClick r:id="rId3"/>
              </a:rPr>
              <a:t>https://me.me/i/stop-clubbing-baby-seals-once-again-punctuation-makes-all-the-08ad309f23cb41e09c253f5709d3826a</a:t>
            </a:r>
            <a:r>
              <a:rPr lang="en-US"/>
              <a:t>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d05ec27b89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 name="Google Shape;105;gd05ec27b89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55600" lvl="0" indent="0" algn="l" rtl="0">
              <a:lnSpc>
                <a:spcPct val="115000"/>
              </a:lnSpc>
              <a:spcBef>
                <a:spcPts val="1200"/>
              </a:spcBef>
              <a:spcAft>
                <a:spcPts val="1200"/>
              </a:spcAft>
              <a:buSzPts val="1100"/>
              <a:buNone/>
            </a:pPr>
            <a:r>
              <a:rPr lang="en-US"/>
              <a:t>Imgur. (2012, January 22). Why i still use the oxford comma. Retrieved May 13, 2021, from </a:t>
            </a:r>
            <a:r>
              <a:rPr lang="en-US" u="sng">
                <a:solidFill>
                  <a:schemeClr val="hlink"/>
                </a:solidFill>
                <a:hlinkClick r:id="rId3"/>
              </a:rPr>
              <a:t>https://imgur.com/gallery/kdPHY</a:t>
            </a:r>
            <a:r>
              <a:rPr lang="en-US"/>
              <a:t>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d05ec27b89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1" name="Google Shape;111;gd05ec27b89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55600" lvl="0" indent="0" algn="l" rtl="0">
              <a:lnSpc>
                <a:spcPct val="115000"/>
              </a:lnSpc>
              <a:spcBef>
                <a:spcPts val="1200"/>
              </a:spcBef>
              <a:spcAft>
                <a:spcPts val="1200"/>
              </a:spcAft>
              <a:buSzPts val="1100"/>
              <a:buNone/>
            </a:pPr>
            <a:r>
              <a:rPr lang="en-US"/>
              <a:t>Whytock, K. (2014, March 2). Punctuation saved grandma's life [Digital image]. Retrieved May 13, 2021, from </a:t>
            </a:r>
            <a:r>
              <a:rPr lang="en-US" u="sng">
                <a:solidFill>
                  <a:schemeClr val="hlink"/>
                </a:solidFill>
                <a:hlinkClick r:id="rId3"/>
              </a:rPr>
              <a:t>https://www.flickr.com/photos/kenwhytock/12895615423/in/photostream/</a:t>
            </a:r>
            <a:r>
              <a:rPr lang="en-US"/>
              <a:t>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d05ec27b89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7" name="Google Shape;117;gd05ec27b89_0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55600" lvl="0" indent="0" algn="l" rtl="0">
              <a:lnSpc>
                <a:spcPct val="115000"/>
              </a:lnSpc>
              <a:spcBef>
                <a:spcPts val="1200"/>
              </a:spcBef>
              <a:spcAft>
                <a:spcPts val="0"/>
              </a:spcAft>
              <a:buClr>
                <a:schemeClr val="dk1"/>
              </a:buClr>
              <a:buSzPts val="1100"/>
              <a:buFont typeface="Arial"/>
              <a:buNone/>
            </a:pPr>
            <a:r>
              <a:rPr lang="en-US"/>
              <a:t>Chimrichaldsphd. (2019, February 22). Refreshing Friday MORNING DUMP. Retrieved May 13, 2021, from </a:t>
            </a:r>
            <a:r>
              <a:rPr lang="en-US" u="sng">
                <a:solidFill>
                  <a:schemeClr val="hlink"/>
                </a:solidFill>
                <a:hlinkClick r:id="rId3"/>
              </a:rPr>
              <a:t>https://imgur.com/gallery/aqoG1Aa</a:t>
            </a:r>
            <a:r>
              <a:rPr lang="en-US"/>
              <a:t> </a:t>
            </a:r>
            <a:endParaRPr/>
          </a:p>
          <a:p>
            <a:pPr marL="0" lvl="0" indent="0" algn="l" rtl="0">
              <a:lnSpc>
                <a:spcPct val="100000"/>
              </a:lnSpc>
              <a:spcBef>
                <a:spcPts val="120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d05ec27b89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3" name="Google Shape;123;gd05ec27b89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55600" lvl="0" indent="0" algn="l" rtl="0">
              <a:lnSpc>
                <a:spcPct val="115000"/>
              </a:lnSpc>
              <a:spcBef>
                <a:spcPts val="1200"/>
              </a:spcBef>
              <a:spcAft>
                <a:spcPts val="1200"/>
              </a:spcAft>
              <a:buSzPts val="1100"/>
              <a:buNone/>
            </a:pPr>
            <a:r>
              <a:rPr lang="en-US" dirty="0" err="1"/>
              <a:t>Joki</a:t>
            </a:r>
            <a:r>
              <a:rPr lang="en-US" dirty="0"/>
              <a:t>, K. (2019, May 21). 3 Punctuation Mistakes That Can Make You Look Like A Cannibal [Web log post]. Retrieved May 13, 2021, from </a:t>
            </a:r>
            <a:r>
              <a:rPr lang="en-US" u="sng" dirty="0">
                <a:solidFill>
                  <a:schemeClr val="hlink"/>
                </a:solidFill>
                <a:hlinkClick r:id="rId3"/>
              </a:rPr>
              <a:t>https://www.grammarly.com/blog/3-punctuation-mistakes-that-can-make-you-look-like-a-cannibal/</a:t>
            </a:r>
            <a:r>
              <a:rPr lang="en-US" dirty="0"/>
              <a:t> </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
        <p:cNvGrpSpPr/>
        <p:nvPr/>
      </p:nvGrpSpPr>
      <p:grpSpPr>
        <a:xfrm>
          <a:off x="0" y="0"/>
          <a:ext cx="0" cy="0"/>
          <a:chOff x="0" y="0"/>
          <a:chExt cx="0" cy="0"/>
        </a:xfrm>
      </p:grpSpPr>
      <p:pic>
        <p:nvPicPr>
          <p:cNvPr id="9" name="Google Shape;9;p14"/>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44"/>
        <p:cNvGrpSpPr/>
        <p:nvPr/>
      </p:nvGrpSpPr>
      <p:grpSpPr>
        <a:xfrm>
          <a:off x="0" y="0"/>
          <a:ext cx="0" cy="0"/>
          <a:chOff x="0" y="0"/>
          <a:chExt cx="0" cy="0"/>
        </a:xfrm>
      </p:grpSpPr>
      <p:pic>
        <p:nvPicPr>
          <p:cNvPr id="45" name="Google Shape;45;p2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46"/>
        <p:cNvGrpSpPr/>
        <p:nvPr/>
      </p:nvGrpSpPr>
      <p:grpSpPr>
        <a:xfrm>
          <a:off x="0" y="0"/>
          <a:ext cx="0" cy="0"/>
          <a:chOff x="0" y="0"/>
          <a:chExt cx="0" cy="0"/>
        </a:xfrm>
      </p:grpSpPr>
      <p:sp>
        <p:nvSpPr>
          <p:cNvPr id="47" name="Google Shape;47;p25"/>
          <p:cNvSpPr txBox="1">
            <a:spLocks noGrp="1"/>
          </p:cNvSpPr>
          <p:nvPr>
            <p:ph type="body" idx="1"/>
          </p:nvPr>
        </p:nvSpPr>
        <p:spPr>
          <a:xfrm>
            <a:off x="3575050" y="1428750"/>
            <a:ext cx="5111750" cy="3257550"/>
          </a:xfrm>
          <a:prstGeom prst="rect">
            <a:avLst/>
          </a:prstGeom>
          <a:noFill/>
          <a:ln>
            <a:noFill/>
          </a:ln>
        </p:spPr>
        <p:txBody>
          <a:bodyPr spcFirstLastPara="1" wrap="square" lIns="91425" tIns="0" rIns="91425" bIns="45700" anchor="t" anchorCtr="0">
            <a:normAutofit/>
          </a:bodyPr>
          <a:lstStyle>
            <a:lvl1pPr marL="457200" lvl="0" indent="-228600" algn="l">
              <a:lnSpc>
                <a:spcPct val="100000"/>
              </a:lnSpc>
              <a:spcBef>
                <a:spcPts val="420"/>
              </a:spcBef>
              <a:spcAft>
                <a:spcPts val="0"/>
              </a:spcAft>
              <a:buSzPts val="2100"/>
              <a:buNone/>
              <a:defRPr sz="2100"/>
            </a:lvl1pPr>
            <a:lvl2pPr marL="914400" lvl="1" indent="-333883" algn="l">
              <a:lnSpc>
                <a:spcPct val="100000"/>
              </a:lnSpc>
              <a:spcBef>
                <a:spcPts val="390"/>
              </a:spcBef>
              <a:spcAft>
                <a:spcPts val="0"/>
              </a:spcAft>
              <a:buSzPts val="1658"/>
              <a:buChar char="⚫"/>
              <a:defRPr sz="1950"/>
            </a:lvl2pPr>
            <a:lvl3pPr marL="1371600" lvl="2" indent="-308610" algn="l">
              <a:lnSpc>
                <a:spcPct val="100000"/>
              </a:lnSpc>
              <a:spcBef>
                <a:spcPts val="360"/>
              </a:spcBef>
              <a:spcAft>
                <a:spcPts val="0"/>
              </a:spcAft>
              <a:buSzPts val="1260"/>
              <a:buChar char="⚫"/>
              <a:defRPr sz="1800"/>
            </a:lvl3pPr>
            <a:lvl4pPr marL="1828800" lvl="3" indent="-290512" algn="l">
              <a:lnSpc>
                <a:spcPct val="100000"/>
              </a:lnSpc>
              <a:spcBef>
                <a:spcPts val="300"/>
              </a:spcBef>
              <a:spcAft>
                <a:spcPts val="0"/>
              </a:spcAft>
              <a:buSzPts val="975"/>
              <a:buChar char="⚫"/>
              <a:defRPr sz="150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48" name="Google Shape;48;p25"/>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5"/>
          <p:cNvSpPr txBox="1">
            <a:spLocks noGrp="1"/>
          </p:cNvSpPr>
          <p:nvPr>
            <p:ph type="body" idx="2"/>
          </p:nvPr>
        </p:nvSpPr>
        <p:spPr>
          <a:xfrm>
            <a:off x="457200" y="1428750"/>
            <a:ext cx="3124200" cy="325755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50" name="Google Shape;50;p2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51"/>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52"/>
        <p:cNvGrpSpPr/>
        <p:nvPr/>
      </p:nvGrpSpPr>
      <p:grpSpPr>
        <a:xfrm>
          <a:off x="0" y="0"/>
          <a:ext cx="0" cy="0"/>
          <a:chOff x="0" y="0"/>
          <a:chExt cx="0" cy="0"/>
        </a:xfrm>
      </p:grpSpPr>
      <p:sp>
        <p:nvSpPr>
          <p:cNvPr id="53" name="Google Shape;53;p2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1A2836"/>
              </a:buClr>
              <a:buSzPts val="36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55" name="Google Shape;55;p2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56"/>
        <p:cNvGrpSpPr/>
        <p:nvPr/>
      </p:nvGrpSpPr>
      <p:grpSpPr>
        <a:xfrm>
          <a:off x="0" y="0"/>
          <a:ext cx="0" cy="0"/>
          <a:chOff x="0" y="0"/>
          <a:chExt cx="0" cy="0"/>
        </a:xfrm>
      </p:grpSpPr>
      <p:sp>
        <p:nvSpPr>
          <p:cNvPr id="57" name="Google Shape;57;p2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971D20"/>
              </a:buClr>
              <a:buSzPts val="3600"/>
              <a:buFont typeface="Calibri"/>
              <a:buNone/>
              <a:defRPr>
                <a:solidFill>
                  <a:srgbClr val="971D2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2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59" name="Google Shape;59;p2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60"/>
        <p:cNvGrpSpPr/>
        <p:nvPr/>
      </p:nvGrpSpPr>
      <p:grpSpPr>
        <a:xfrm>
          <a:off x="0" y="0"/>
          <a:ext cx="0" cy="0"/>
          <a:chOff x="0" y="0"/>
          <a:chExt cx="0" cy="0"/>
        </a:xfrm>
      </p:grpSpPr>
      <p:sp>
        <p:nvSpPr>
          <p:cNvPr id="61" name="Google Shape;61;p3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9A8219"/>
              </a:buClr>
              <a:buSzPts val="36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3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63" name="Google Shape;63;p3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67"/>
        <p:cNvGrpSpPr/>
        <p:nvPr/>
      </p:nvGrpSpPr>
      <p:grpSpPr>
        <a:xfrm>
          <a:off x="0" y="0"/>
          <a:ext cx="0" cy="0"/>
          <a:chOff x="0" y="0"/>
          <a:chExt cx="0" cy="0"/>
        </a:xfrm>
      </p:grpSpPr>
      <p:sp>
        <p:nvSpPr>
          <p:cNvPr id="68" name="Google Shape;68;p17"/>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7"/>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70" name="Google Shape;70;p1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83" scaled="0"/>
        </a:gradFill>
        <a:effectLst/>
      </p:bgPr>
    </p:bg>
    <p:spTree>
      <p:nvGrpSpPr>
        <p:cNvPr id="1" name="Shape 71"/>
        <p:cNvGrpSpPr/>
        <p:nvPr/>
      </p:nvGrpSpPr>
      <p:grpSpPr>
        <a:xfrm>
          <a:off x="0" y="0"/>
          <a:ext cx="0" cy="0"/>
          <a:chOff x="0" y="0"/>
          <a:chExt cx="0" cy="0"/>
        </a:xfrm>
      </p:grpSpPr>
      <p:sp>
        <p:nvSpPr>
          <p:cNvPr id="72" name="Google Shape;72;g905ea2a1ad_0_64"/>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g905ea2a1ad_0_64"/>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Autofit/>
          </a:bodyPr>
          <a:lstStyle>
            <a:lvl1pPr marL="457200" lvl="0" indent="-228600" algn="l">
              <a:lnSpc>
                <a:spcPct val="100000"/>
              </a:lnSpc>
              <a:spcBef>
                <a:spcPts val="520"/>
              </a:spcBef>
              <a:spcAft>
                <a:spcPts val="0"/>
              </a:spcAft>
              <a:buSzPts val="2600"/>
              <a:buNone/>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74" name="Google Shape;74;g905ea2a1ad_0_6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
        <p:cNvGrpSpPr/>
        <p:nvPr/>
      </p:nvGrpSpPr>
      <p:grpSpPr>
        <a:xfrm>
          <a:off x="0" y="0"/>
          <a:ext cx="0" cy="0"/>
          <a:chOff x="0" y="0"/>
          <a:chExt cx="0" cy="0"/>
        </a:xfrm>
      </p:grpSpPr>
      <p:sp>
        <p:nvSpPr>
          <p:cNvPr id="11" name="Google Shape;11;p20"/>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 name="Google Shape;12;p20"/>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Arial"/>
              <a:buChar char="•"/>
              <a:defRPr sz="2600"/>
            </a:lvl1pPr>
            <a:lvl2pPr marL="914400" lvl="1" indent="-325755" algn="l">
              <a:lnSpc>
                <a:spcPct val="100000"/>
              </a:lnSpc>
              <a:spcBef>
                <a:spcPts val="360"/>
              </a:spcBef>
              <a:spcAft>
                <a:spcPts val="0"/>
              </a:spcAft>
              <a:buSzPts val="1530"/>
              <a:buChar char="⚫"/>
              <a:defRPr/>
            </a:lvl2pPr>
            <a:lvl3pPr marL="1371600" lvl="2" indent="-308610" algn="l">
              <a:lnSpc>
                <a:spcPct val="100000"/>
              </a:lnSpc>
              <a:spcBef>
                <a:spcPts val="360"/>
              </a:spcBef>
              <a:spcAft>
                <a:spcPts val="0"/>
              </a:spcAft>
              <a:buSzPts val="1260"/>
              <a:buChar char="⚫"/>
              <a:defRPr/>
            </a:lvl3pPr>
            <a:lvl4pPr marL="1828800" lvl="3" indent="-302894" algn="l">
              <a:lnSpc>
                <a:spcPct val="100000"/>
              </a:lnSpc>
              <a:spcBef>
                <a:spcPts val="360"/>
              </a:spcBef>
              <a:spcAft>
                <a:spcPts val="0"/>
              </a:spcAft>
              <a:buSzPts val="1170"/>
              <a:buChar char="⚫"/>
              <a:defRPr/>
            </a:lvl4pPr>
            <a:lvl5pPr marL="2286000" lvl="4" indent="-302895" algn="l">
              <a:lnSpc>
                <a:spcPct val="100000"/>
              </a:lnSpc>
              <a:spcBef>
                <a:spcPts val="360"/>
              </a:spcBef>
              <a:spcAft>
                <a:spcPts val="0"/>
              </a:spcAft>
              <a:buSzPts val="1170"/>
              <a:buChar char="⚫"/>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3" name="Google Shape;13;p2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4"/>
        <p:cNvGrpSpPr/>
        <p:nvPr/>
      </p:nvGrpSpPr>
      <p:grpSpPr>
        <a:xfrm>
          <a:off x="0" y="0"/>
          <a:ext cx="0" cy="0"/>
          <a:chOff x="0" y="0"/>
          <a:chExt cx="0" cy="0"/>
        </a:xfrm>
      </p:grpSpPr>
      <p:sp>
        <p:nvSpPr>
          <p:cNvPr id="15" name="Google Shape;15;p19"/>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9"/>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17" name="Google Shape;17;p19"/>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rm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18" name="Google Shape;18;p19"/>
          <p:cNvSpPr txBox="1">
            <a:spLocks noGrp="1"/>
          </p:cNvSpPr>
          <p:nvPr>
            <p:ph type="body" idx="3"/>
          </p:nvPr>
        </p:nvSpPr>
        <p:spPr>
          <a:xfrm>
            <a:off x="457200" y="1885950"/>
            <a:ext cx="4040188" cy="288429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19" name="Google Shape;19;p19"/>
          <p:cNvSpPr txBox="1">
            <a:spLocks noGrp="1"/>
          </p:cNvSpPr>
          <p:nvPr>
            <p:ph type="body" idx="4"/>
          </p:nvPr>
        </p:nvSpPr>
        <p:spPr>
          <a:xfrm>
            <a:off x="4645027" y="1885950"/>
            <a:ext cx="4041775" cy="288429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20" name="Google Shape;20;p1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21"/>
        <p:cNvGrpSpPr/>
        <p:nvPr/>
      </p:nvGrpSpPr>
      <p:grpSpPr>
        <a:xfrm>
          <a:off x="0" y="0"/>
          <a:ext cx="0" cy="0"/>
          <a:chOff x="0" y="0"/>
          <a:chExt cx="0" cy="0"/>
        </a:xfrm>
      </p:grpSpPr>
      <p:sp>
        <p:nvSpPr>
          <p:cNvPr id="22" name="Google Shape;22;p26"/>
          <p:cNvSpPr txBox="1">
            <a:spLocks noGrp="1"/>
          </p:cNvSpPr>
          <p:nvPr>
            <p:ph type="title"/>
          </p:nvPr>
        </p:nvSpPr>
        <p:spPr>
          <a:xfrm>
            <a:off x="457200" y="205978"/>
            <a:ext cx="8229600" cy="857250"/>
          </a:xfrm>
          <a:prstGeom prst="rect">
            <a:avLst/>
          </a:prstGeom>
          <a:noFill/>
          <a:ln>
            <a:noFill/>
          </a:ln>
        </p:spPr>
        <p:txBody>
          <a:bodyPr spcFirstLastPara="1" wrap="square" lIns="91400" tIns="91400" rIns="91400" bIns="91400" anchor="ctr" anchorCtr="0">
            <a:normAutofit/>
          </a:bodyPr>
          <a:lstStyle>
            <a:lvl1pPr lvl="0" algn="l">
              <a:lnSpc>
                <a:spcPct val="100000"/>
              </a:lnSpc>
              <a:spcBef>
                <a:spcPts val="0"/>
              </a:spcBef>
              <a:spcAft>
                <a:spcPts val="0"/>
              </a:spcAft>
              <a:buClr>
                <a:srgbClr val="991B1E"/>
              </a:buClr>
              <a:buSzPts val="3600"/>
              <a:buFont typeface="Georgia"/>
              <a:buNone/>
              <a:defRPr sz="3600" b="0">
                <a:solidFill>
                  <a:srgbClr val="991B1E"/>
                </a:solidFill>
                <a:latin typeface="Calibri"/>
                <a:ea typeface="Calibri"/>
                <a:cs typeface="Calibri"/>
                <a:sym typeface="Calibri"/>
              </a:defRPr>
            </a:lvl1pPr>
            <a:lvl2pPr lvl="1"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23" name="Google Shape;23;p26"/>
          <p:cNvSpPr txBox="1">
            <a:spLocks noGrp="1"/>
          </p:cNvSpPr>
          <p:nvPr>
            <p:ph type="body" idx="1"/>
          </p:nvPr>
        </p:nvSpPr>
        <p:spPr>
          <a:xfrm>
            <a:off x="457200" y="1200150"/>
            <a:ext cx="3994500" cy="3725775"/>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onstantia"/>
              <a:buChar char="•"/>
              <a:defRPr sz="1350"/>
            </a:lvl8pPr>
            <a:lvl9pPr marL="4114800" lvl="8" indent="-314325" algn="l">
              <a:lnSpc>
                <a:spcPct val="100000"/>
              </a:lnSpc>
              <a:spcBef>
                <a:spcPts val="270"/>
              </a:spcBef>
              <a:spcAft>
                <a:spcPts val="0"/>
              </a:spcAft>
              <a:buSzPts val="1350"/>
              <a:buFont typeface="Constantia"/>
              <a:buChar char="•"/>
              <a:defRPr sz="1350"/>
            </a:lvl9pPr>
          </a:lstStyle>
          <a:p>
            <a:endParaRPr/>
          </a:p>
        </p:txBody>
      </p:sp>
      <p:sp>
        <p:nvSpPr>
          <p:cNvPr id="24" name="Google Shape;24;p26"/>
          <p:cNvSpPr txBox="1">
            <a:spLocks noGrp="1"/>
          </p:cNvSpPr>
          <p:nvPr>
            <p:ph type="body" idx="2"/>
          </p:nvPr>
        </p:nvSpPr>
        <p:spPr>
          <a:xfrm>
            <a:off x="4692274" y="1200150"/>
            <a:ext cx="3994500" cy="3725775"/>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onstantia"/>
              <a:buChar char="•"/>
              <a:defRPr sz="1350"/>
            </a:lvl8pPr>
            <a:lvl9pPr marL="4114800" lvl="8" indent="-314325" algn="l">
              <a:lnSpc>
                <a:spcPct val="100000"/>
              </a:lnSpc>
              <a:spcBef>
                <a:spcPts val="270"/>
              </a:spcBef>
              <a:spcAft>
                <a:spcPts val="0"/>
              </a:spcAft>
              <a:buSzPts val="1350"/>
              <a:buFont typeface="Constantia"/>
              <a:buChar char="•"/>
              <a:defRPr sz="1350"/>
            </a:lvl9pPr>
          </a:lstStyle>
          <a:p>
            <a:endParaRPr/>
          </a:p>
        </p:txBody>
      </p:sp>
      <p:pic>
        <p:nvPicPr>
          <p:cNvPr id="25" name="Google Shape;25;p2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26"/>
        <p:cNvGrpSpPr/>
        <p:nvPr/>
      </p:nvGrpSpPr>
      <p:grpSpPr>
        <a:xfrm>
          <a:off x="0" y="0"/>
          <a:ext cx="0" cy="0"/>
          <a:chOff x="0" y="0"/>
          <a:chExt cx="0" cy="0"/>
        </a:xfrm>
      </p:grpSpPr>
      <p:pic>
        <p:nvPicPr>
          <p:cNvPr id="27" name="Google Shape;27;p1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28"/>
        <p:cNvGrpSpPr/>
        <p:nvPr/>
      </p:nvGrpSpPr>
      <p:grpSpPr>
        <a:xfrm>
          <a:off x="0" y="0"/>
          <a:ext cx="0" cy="0"/>
          <a:chOff x="0" y="0"/>
          <a:chExt cx="0" cy="0"/>
        </a:xfrm>
      </p:grpSpPr>
      <p:sp>
        <p:nvSpPr>
          <p:cNvPr id="29" name="Google Shape;29;p16"/>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6"/>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31" name="Google Shape;31;p1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32"/>
        <p:cNvGrpSpPr/>
        <p:nvPr/>
      </p:nvGrpSpPr>
      <p:grpSpPr>
        <a:xfrm>
          <a:off x="0" y="0"/>
          <a:ext cx="0" cy="0"/>
          <a:chOff x="0" y="0"/>
          <a:chExt cx="0" cy="0"/>
        </a:xfrm>
      </p:grpSpPr>
      <p:sp>
        <p:nvSpPr>
          <p:cNvPr id="33" name="Google Shape;33;p21"/>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1"/>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520"/>
              </a:spcBef>
              <a:spcAft>
                <a:spcPts val="0"/>
              </a:spcAft>
              <a:buSzPts val="2600"/>
              <a:buNone/>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35" name="Google Shape;35;p2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6"/>
        <p:cNvGrpSpPr/>
        <p:nvPr/>
      </p:nvGrpSpPr>
      <p:grpSpPr>
        <a:xfrm>
          <a:off x="0" y="0"/>
          <a:ext cx="0" cy="0"/>
          <a:chOff x="0" y="0"/>
          <a:chExt cx="0" cy="0"/>
        </a:xfrm>
      </p:grpSpPr>
      <p:sp>
        <p:nvSpPr>
          <p:cNvPr id="37" name="Google Shape;37;p22"/>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2"/>
          <p:cNvSpPr txBox="1">
            <a:spLocks noGrp="1"/>
          </p:cNvSpPr>
          <p:nvPr>
            <p:ph type="body" idx="1"/>
          </p:nvPr>
        </p:nvSpPr>
        <p:spPr>
          <a:xfrm>
            <a:off x="457200" y="1440064"/>
            <a:ext cx="4038600" cy="332613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25755" algn="l">
              <a:lnSpc>
                <a:spcPct val="100000"/>
              </a:lnSpc>
              <a:spcBef>
                <a:spcPts val="360"/>
              </a:spcBef>
              <a:spcAft>
                <a:spcPts val="0"/>
              </a:spcAft>
              <a:buSzPts val="1530"/>
              <a:buChar char="⚫"/>
              <a:defRPr sz="1800"/>
            </a:lvl2pPr>
            <a:lvl3pPr marL="1371600" lvl="2" indent="-295275" algn="l">
              <a:lnSpc>
                <a:spcPct val="100000"/>
              </a:lnSpc>
              <a:spcBef>
                <a:spcPts val="300"/>
              </a:spcBef>
              <a:spcAft>
                <a:spcPts val="0"/>
              </a:spcAft>
              <a:buSzPts val="1050"/>
              <a:buChar char="⚫"/>
              <a:defRPr sz="1500"/>
            </a:lvl3pPr>
            <a:lvl4pPr marL="1828800" lvl="3" indent="-284289" algn="l">
              <a:lnSpc>
                <a:spcPct val="100000"/>
              </a:lnSpc>
              <a:spcBef>
                <a:spcPts val="270"/>
              </a:spcBef>
              <a:spcAft>
                <a:spcPts val="0"/>
              </a:spcAft>
              <a:buSzPts val="877"/>
              <a:buChar char="⚫"/>
              <a:defRPr sz="135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39" name="Google Shape;39;p22"/>
          <p:cNvSpPr txBox="1">
            <a:spLocks noGrp="1"/>
          </p:cNvSpPr>
          <p:nvPr>
            <p:ph type="body" idx="2"/>
          </p:nvPr>
        </p:nvSpPr>
        <p:spPr>
          <a:xfrm>
            <a:off x="4648200" y="1440064"/>
            <a:ext cx="4038600" cy="332613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25755" algn="l">
              <a:lnSpc>
                <a:spcPct val="100000"/>
              </a:lnSpc>
              <a:spcBef>
                <a:spcPts val="360"/>
              </a:spcBef>
              <a:spcAft>
                <a:spcPts val="0"/>
              </a:spcAft>
              <a:buSzPts val="1530"/>
              <a:buChar char="⚫"/>
              <a:defRPr sz="1800"/>
            </a:lvl2pPr>
            <a:lvl3pPr marL="1371600" lvl="2" indent="-295275" algn="l">
              <a:lnSpc>
                <a:spcPct val="100000"/>
              </a:lnSpc>
              <a:spcBef>
                <a:spcPts val="300"/>
              </a:spcBef>
              <a:spcAft>
                <a:spcPts val="0"/>
              </a:spcAft>
              <a:buSzPts val="1050"/>
              <a:buChar char="⚫"/>
              <a:defRPr sz="1500"/>
            </a:lvl3pPr>
            <a:lvl4pPr marL="1828800" lvl="3" indent="-284289" algn="l">
              <a:lnSpc>
                <a:spcPct val="100000"/>
              </a:lnSpc>
              <a:spcBef>
                <a:spcPts val="270"/>
              </a:spcBef>
              <a:spcAft>
                <a:spcPts val="0"/>
              </a:spcAft>
              <a:buSzPts val="877"/>
              <a:buChar char="⚫"/>
              <a:defRPr sz="135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0" name="Google Shape;40;p2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1"/>
        <p:cNvGrpSpPr/>
        <p:nvPr/>
      </p:nvGrpSpPr>
      <p:grpSpPr>
        <a:xfrm>
          <a:off x="0" y="0"/>
          <a:ext cx="0" cy="0"/>
          <a:chOff x="0" y="0"/>
          <a:chExt cx="0" cy="0"/>
        </a:xfrm>
      </p:grpSpPr>
      <p:sp>
        <p:nvSpPr>
          <p:cNvPr id="42" name="Google Shape;42;p23"/>
          <p:cNvSpPr txBox="1">
            <a:spLocks noGrp="1"/>
          </p:cNvSpPr>
          <p:nvPr>
            <p:ph type="title"/>
          </p:nvPr>
        </p:nvSpPr>
        <p:spPr>
          <a:xfrm>
            <a:off x="457200" y="528066"/>
            <a:ext cx="83058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sz="3600" b="0">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3" name="Google Shape;43;p2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3"/>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3"/>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64"/>
        <p:cNvGrpSpPr/>
        <p:nvPr/>
      </p:nvGrpSpPr>
      <p:grpSpPr>
        <a:xfrm>
          <a:off x="0" y="0"/>
          <a:ext cx="0" cy="0"/>
          <a:chOff x="0" y="0"/>
          <a:chExt cx="0" cy="0"/>
        </a:xfrm>
      </p:grpSpPr>
      <p:sp>
        <p:nvSpPr>
          <p:cNvPr id="65" name="Google Shape;65;p15"/>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6" name="Google Shape;66;p15"/>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lt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lt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lt2"/>
              </a:buClr>
              <a:buSzPts val="1200"/>
              <a:buFont typeface="Constantia"/>
              <a:buChar char="•"/>
              <a:defRPr sz="1200" b="0" i="0" u="none" strike="noStrike" cap="none">
                <a:solidFill>
                  <a:schemeClr val="lt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lt2"/>
              </a:buClr>
              <a:buSzPts val="1050"/>
              <a:buFont typeface="Constantia"/>
              <a:buChar char="•"/>
              <a:defRPr sz="1050" b="0" i="0" u="none" strike="noStrike" cap="none">
                <a:solidFill>
                  <a:schemeClr val="lt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hyperlink" Target="http://www.youtube.com/watch?v=9gy-1Z2Sa-c" TargetMode="External"/><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11.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g917e729a7c_0_35"/>
          <p:cNvSpPr txBox="1">
            <a:spLocks noGrp="1"/>
          </p:cNvSpPr>
          <p:nvPr>
            <p:ph type="title"/>
          </p:nvPr>
        </p:nvSpPr>
        <p:spPr>
          <a:xfrm>
            <a:off x="485213" y="288430"/>
            <a:ext cx="4162097" cy="857400"/>
          </a:xfrm>
          <a:prstGeom prst="rect">
            <a:avLst/>
          </a:prstGeom>
          <a:noFill/>
          <a:ln>
            <a:noFill/>
          </a:ln>
        </p:spPr>
        <p:txBody>
          <a:bodyPr spcFirstLastPara="1" wrap="square" lIns="91400" tIns="91400" rIns="91400" bIns="91400" anchor="ctr" anchorCtr="0">
            <a:noAutofit/>
          </a:bodyPr>
          <a:lstStyle/>
          <a:p>
            <a:pPr marL="0" lvl="0" indent="0" algn="l" rtl="0">
              <a:lnSpc>
                <a:spcPct val="100000"/>
              </a:lnSpc>
              <a:spcBef>
                <a:spcPts val="0"/>
              </a:spcBef>
              <a:spcAft>
                <a:spcPts val="0"/>
              </a:spcAft>
              <a:buSzPts val="3600"/>
              <a:buNone/>
            </a:pPr>
            <a:r>
              <a:rPr lang="en-US" b="1" dirty="0"/>
              <a:t>Elbow Partners</a:t>
            </a:r>
            <a:endParaRPr b="1" dirty="0"/>
          </a:p>
        </p:txBody>
      </p:sp>
      <p:sp>
        <p:nvSpPr>
          <p:cNvPr id="132" name="Google Shape;132;g917e729a7c_0_35"/>
          <p:cNvSpPr txBox="1">
            <a:spLocks noGrp="1"/>
          </p:cNvSpPr>
          <p:nvPr>
            <p:ph type="body" idx="1"/>
          </p:nvPr>
        </p:nvSpPr>
        <p:spPr>
          <a:xfrm>
            <a:off x="409174" y="1011861"/>
            <a:ext cx="4314174" cy="2894834"/>
          </a:xfrm>
          <a:prstGeom prst="rect">
            <a:avLst/>
          </a:prstGeom>
          <a:noFill/>
          <a:ln>
            <a:noFill/>
          </a:ln>
        </p:spPr>
        <p:txBody>
          <a:bodyPr spcFirstLastPara="1" wrap="square" lIns="91400" tIns="91400" rIns="91400" bIns="91400" anchor="ctr" anchorCtr="0">
            <a:noAutofit/>
          </a:bodyPr>
          <a:lstStyle/>
          <a:p>
            <a:pPr marL="457200" lvl="0" indent="-393700" algn="l" rtl="0">
              <a:lnSpc>
                <a:spcPct val="100000"/>
              </a:lnSpc>
              <a:spcBef>
                <a:spcPts val="520"/>
              </a:spcBef>
              <a:spcAft>
                <a:spcPts val="0"/>
              </a:spcAft>
              <a:buSzPts val="2600"/>
              <a:buChar char="•"/>
            </a:pPr>
            <a:r>
              <a:rPr lang="en-US" dirty="0"/>
              <a:t>What makes these images funny?</a:t>
            </a:r>
            <a:endParaRPr dirty="0"/>
          </a:p>
          <a:p>
            <a:pPr marL="457200" lvl="0" indent="-393700" algn="l" rtl="0">
              <a:lnSpc>
                <a:spcPct val="100000"/>
              </a:lnSpc>
              <a:spcBef>
                <a:spcPts val="520"/>
              </a:spcBef>
              <a:spcAft>
                <a:spcPts val="0"/>
              </a:spcAft>
              <a:buSzPts val="2600"/>
              <a:buChar char="•"/>
            </a:pPr>
            <a:r>
              <a:rPr lang="en-US" dirty="0"/>
              <a:t>What are they saying about grammar/punctuation?</a:t>
            </a:r>
            <a:endParaRPr dirty="0"/>
          </a:p>
          <a:p>
            <a:pPr marL="457200" lvl="0" indent="-381000" algn="l" rtl="0">
              <a:lnSpc>
                <a:spcPct val="100000"/>
              </a:lnSpc>
              <a:spcBef>
                <a:spcPts val="520"/>
              </a:spcBef>
              <a:spcAft>
                <a:spcPts val="0"/>
              </a:spcAft>
              <a:buSzPts val="2400"/>
              <a:buChar char="•"/>
            </a:pPr>
            <a:r>
              <a:rPr lang="en-US" dirty="0"/>
              <a:t>What common themes do you notice in the images?</a:t>
            </a:r>
            <a:endParaRPr dirty="0"/>
          </a:p>
        </p:txBody>
      </p:sp>
      <p:pic>
        <p:nvPicPr>
          <p:cNvPr id="133" name="Google Shape;133;g917e729a7c_0_35"/>
          <p:cNvPicPr preferRelativeResize="0"/>
          <p:nvPr/>
        </p:nvPicPr>
        <p:blipFill>
          <a:blip r:embed="rId3">
            <a:alphaModFix/>
          </a:blip>
          <a:stretch>
            <a:fillRect/>
          </a:stretch>
        </p:blipFill>
        <p:spPr>
          <a:xfrm>
            <a:off x="5171929" y="1221124"/>
            <a:ext cx="3465150" cy="20895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0"/>
          <p:cNvSpPr txBox="1">
            <a:spLocks noGrp="1"/>
          </p:cNvSpPr>
          <p:nvPr>
            <p:ph type="title"/>
          </p:nvPr>
        </p:nvSpPr>
        <p:spPr>
          <a:xfrm>
            <a:off x="378373" y="244286"/>
            <a:ext cx="5675586"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b="1" dirty="0"/>
              <a:t>Macaroni Noodle Commas</a:t>
            </a:r>
            <a:endParaRPr b="1" dirty="0"/>
          </a:p>
        </p:txBody>
      </p:sp>
      <p:sp>
        <p:nvSpPr>
          <p:cNvPr id="139" name="Google Shape;139;p10"/>
          <p:cNvSpPr txBox="1">
            <a:spLocks noGrp="1"/>
          </p:cNvSpPr>
          <p:nvPr>
            <p:ph type="body" idx="1"/>
          </p:nvPr>
        </p:nvSpPr>
        <p:spPr>
          <a:xfrm>
            <a:off x="472965" y="1101685"/>
            <a:ext cx="4038600" cy="3769859"/>
          </a:xfrm>
          <a:prstGeom prst="rect">
            <a:avLst/>
          </a:prstGeom>
          <a:noFill/>
          <a:ln>
            <a:noFill/>
          </a:ln>
        </p:spPr>
        <p:txBody>
          <a:bodyPr spcFirstLastPara="1" wrap="square" lIns="91400" tIns="91400" rIns="91400" bIns="91400" anchor="t" anchorCtr="0">
            <a:noAutofit/>
          </a:bodyPr>
          <a:lstStyle/>
          <a:p>
            <a:pPr marL="0" lvl="0" indent="0" algn="l" rtl="0">
              <a:lnSpc>
                <a:spcPct val="100000"/>
              </a:lnSpc>
              <a:spcBef>
                <a:spcPts val="520"/>
              </a:spcBef>
              <a:spcAft>
                <a:spcPts val="0"/>
              </a:spcAft>
              <a:buSzPts val="2600"/>
              <a:buNone/>
            </a:pPr>
            <a:r>
              <a:rPr lang="en-US" b="0" dirty="0"/>
              <a:t>Use the provided macaroni noodles to place the commas where you feel they should go in each sentence.</a:t>
            </a:r>
            <a:endParaRPr b="0" dirty="0"/>
          </a:p>
          <a:p>
            <a:pPr marL="457200" lvl="0" indent="-393700" algn="l" rtl="0">
              <a:lnSpc>
                <a:spcPct val="100000"/>
              </a:lnSpc>
              <a:spcBef>
                <a:spcPts val="520"/>
              </a:spcBef>
              <a:spcAft>
                <a:spcPts val="0"/>
              </a:spcAft>
              <a:buSzPts val="2600"/>
              <a:buChar char="•"/>
            </a:pPr>
            <a:r>
              <a:rPr lang="en-US" b="0" dirty="0"/>
              <a:t>Do all the sentences require commas?</a:t>
            </a:r>
            <a:endParaRPr b="0" dirty="0"/>
          </a:p>
          <a:p>
            <a:pPr marL="457200" lvl="0" indent="-393700" algn="l" rtl="0">
              <a:lnSpc>
                <a:spcPct val="100000"/>
              </a:lnSpc>
              <a:spcBef>
                <a:spcPts val="0"/>
              </a:spcBef>
              <a:spcAft>
                <a:spcPts val="0"/>
              </a:spcAft>
              <a:buSzPts val="2600"/>
              <a:buChar char="•"/>
            </a:pPr>
            <a:r>
              <a:rPr lang="en-US" b="0" dirty="0"/>
              <a:t>What do you notice about where the commas should go?</a:t>
            </a:r>
            <a:endParaRPr b="0" dirty="0"/>
          </a:p>
        </p:txBody>
      </p:sp>
      <p:pic>
        <p:nvPicPr>
          <p:cNvPr id="140" name="Google Shape;140;p10"/>
          <p:cNvPicPr preferRelativeResize="0"/>
          <p:nvPr/>
        </p:nvPicPr>
        <p:blipFill>
          <a:blip r:embed="rId3">
            <a:alphaModFix/>
          </a:blip>
          <a:stretch>
            <a:fillRect/>
          </a:stretch>
        </p:blipFill>
        <p:spPr>
          <a:xfrm>
            <a:off x="5238143" y="1328330"/>
            <a:ext cx="3465150" cy="20895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g917e729a7c_0_51"/>
          <p:cNvSpPr txBox="1">
            <a:spLocks noGrp="1"/>
          </p:cNvSpPr>
          <p:nvPr>
            <p:ph type="title"/>
          </p:nvPr>
        </p:nvSpPr>
        <p:spPr>
          <a:xfrm>
            <a:off x="311700" y="445025"/>
            <a:ext cx="7107552" cy="5727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b="1" dirty="0"/>
              <a:t>Shopping List Editing: Mentor Text</a:t>
            </a:r>
            <a:endParaRPr b="1" dirty="0"/>
          </a:p>
        </p:txBody>
      </p:sp>
      <p:sp>
        <p:nvSpPr>
          <p:cNvPr id="146" name="Google Shape;146;g917e729a7c_0_51"/>
          <p:cNvSpPr txBox="1">
            <a:spLocks noGrp="1"/>
          </p:cNvSpPr>
          <p:nvPr>
            <p:ph type="body" idx="1"/>
          </p:nvPr>
        </p:nvSpPr>
        <p:spPr>
          <a:xfrm>
            <a:off x="311700" y="1152475"/>
            <a:ext cx="8520600" cy="3416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400"/>
              <a:buFont typeface="Arial"/>
              <a:buNone/>
            </a:pPr>
            <a:r>
              <a:rPr lang="en-US"/>
              <a:t>"</a:t>
            </a:r>
            <a:r>
              <a:rPr lang="en-US" b="1"/>
              <a:t>Not knowing why he left Reyna nags at me like when you're almost finished with a jigsaw puzzle but discover you're missing a couple of pieces. You overturn the box, search under the furniture, and look everywhere else you can think of, but they don't turn up. Of course, you can still see 99 percent of the puzzle's image, but the inability to click those last pieces into place irks the soul.</a:t>
            </a:r>
            <a:r>
              <a:rPr lang="en-US"/>
              <a:t>" (Patron Saints of Nothing, Randy Ribay, pg 217) </a:t>
            </a:r>
            <a:endParaRPr/>
          </a:p>
          <a:p>
            <a:pPr marL="0" lvl="0" indent="0" algn="l" rtl="0">
              <a:lnSpc>
                <a:spcPct val="100000"/>
              </a:lnSpc>
              <a:spcBef>
                <a:spcPts val="0"/>
              </a:spcBef>
              <a:spcAft>
                <a:spcPts val="0"/>
              </a:spcAft>
              <a:buClr>
                <a:schemeClr val="dk1"/>
              </a:buClr>
              <a:buSzPts val="2400"/>
              <a:buFont typeface="Arial"/>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g917e729a7c_0_56"/>
          <p:cNvSpPr txBox="1">
            <a:spLocks noGrp="1"/>
          </p:cNvSpPr>
          <p:nvPr>
            <p:ph type="title"/>
          </p:nvPr>
        </p:nvSpPr>
        <p:spPr>
          <a:xfrm>
            <a:off x="457200" y="212755"/>
            <a:ext cx="4082701" cy="857400"/>
          </a:xfrm>
          <a:prstGeom prst="rect">
            <a:avLst/>
          </a:prstGeom>
          <a:noFill/>
          <a:ln>
            <a:noFill/>
          </a:ln>
        </p:spPr>
        <p:txBody>
          <a:bodyPr spcFirstLastPara="1" wrap="square" lIns="91400" tIns="91400" rIns="91400" bIns="91400" anchor="ctr" anchorCtr="0">
            <a:noAutofit/>
          </a:bodyPr>
          <a:lstStyle/>
          <a:p>
            <a:pPr marL="0" lvl="0" indent="0" algn="l" rtl="0">
              <a:lnSpc>
                <a:spcPct val="100000"/>
              </a:lnSpc>
              <a:spcBef>
                <a:spcPts val="0"/>
              </a:spcBef>
              <a:spcAft>
                <a:spcPts val="0"/>
              </a:spcAft>
              <a:buSzPts val="3600"/>
              <a:buNone/>
            </a:pPr>
            <a:r>
              <a:rPr lang="en-US" b="1" dirty="0"/>
              <a:t>I Notice, I Wonder</a:t>
            </a:r>
            <a:endParaRPr b="1" dirty="0"/>
          </a:p>
        </p:txBody>
      </p:sp>
      <p:sp>
        <p:nvSpPr>
          <p:cNvPr id="152" name="Google Shape;152;g917e729a7c_0_56"/>
          <p:cNvSpPr txBox="1">
            <a:spLocks noGrp="1"/>
          </p:cNvSpPr>
          <p:nvPr>
            <p:ph type="body" idx="1"/>
          </p:nvPr>
        </p:nvSpPr>
        <p:spPr>
          <a:xfrm>
            <a:off x="476119" y="1099529"/>
            <a:ext cx="4038600" cy="3326100"/>
          </a:xfrm>
          <a:prstGeom prst="rect">
            <a:avLst/>
          </a:prstGeom>
          <a:noFill/>
          <a:ln>
            <a:noFill/>
          </a:ln>
        </p:spPr>
        <p:txBody>
          <a:bodyPr spcFirstLastPara="1" wrap="square" lIns="91400" tIns="91400" rIns="91400" bIns="91400" anchor="t" anchorCtr="0">
            <a:noAutofit/>
          </a:bodyPr>
          <a:lstStyle/>
          <a:p>
            <a:pPr marL="457200" lvl="0" indent="-393700" algn="l" rtl="0">
              <a:lnSpc>
                <a:spcPct val="100000"/>
              </a:lnSpc>
              <a:spcBef>
                <a:spcPts val="520"/>
              </a:spcBef>
              <a:spcAft>
                <a:spcPts val="0"/>
              </a:spcAft>
              <a:buSzPts val="2600"/>
              <a:buChar char="•"/>
            </a:pPr>
            <a:r>
              <a:rPr lang="en-US" dirty="0"/>
              <a:t>After reading the mentor text, complete the following: </a:t>
            </a:r>
            <a:endParaRPr dirty="0"/>
          </a:p>
          <a:p>
            <a:pPr marL="914400" lvl="1" indent="-287655" algn="l" rtl="0">
              <a:lnSpc>
                <a:spcPct val="100000"/>
              </a:lnSpc>
              <a:spcBef>
                <a:spcPts val="0"/>
              </a:spcBef>
              <a:spcAft>
                <a:spcPts val="0"/>
              </a:spcAft>
              <a:buSzPct val="100000"/>
              <a:buFont typeface="Wingdings" panose="05000000000000000000" pitchFamily="2" charset="2"/>
              <a:buChar char="§"/>
            </a:pPr>
            <a:r>
              <a:rPr lang="en-US" dirty="0"/>
              <a:t>I notice…</a:t>
            </a:r>
            <a:endParaRPr dirty="0"/>
          </a:p>
          <a:p>
            <a:pPr marL="912495" lvl="1" indent="-285750">
              <a:spcBef>
                <a:spcPts val="0"/>
              </a:spcBef>
              <a:buSzPct val="100000"/>
              <a:buFont typeface="Wingdings" panose="05000000000000000000" pitchFamily="2" charset="2"/>
              <a:buChar char="§"/>
            </a:pPr>
            <a:r>
              <a:rPr lang="en-US" dirty="0"/>
              <a:t>I wonder…</a:t>
            </a:r>
            <a:endParaRPr dirty="0"/>
          </a:p>
          <a:p>
            <a:pPr marL="457200" lvl="0" indent="-393700" algn="l" rtl="0">
              <a:lnSpc>
                <a:spcPct val="100000"/>
              </a:lnSpc>
              <a:spcBef>
                <a:spcPts val="0"/>
              </a:spcBef>
              <a:spcAft>
                <a:spcPts val="0"/>
              </a:spcAft>
              <a:buSzPts val="2600"/>
              <a:buChar char="•"/>
            </a:pPr>
            <a:r>
              <a:rPr lang="en-US" dirty="0"/>
              <a:t>Focus on what you notice or wonder about the sentences.</a:t>
            </a:r>
            <a:endParaRPr dirty="0"/>
          </a:p>
        </p:txBody>
      </p:sp>
      <p:pic>
        <p:nvPicPr>
          <p:cNvPr id="153" name="Google Shape;153;g917e729a7c_0_56"/>
          <p:cNvPicPr preferRelativeResize="0"/>
          <p:nvPr/>
        </p:nvPicPr>
        <p:blipFill>
          <a:blip r:embed="rId3">
            <a:alphaModFix/>
          </a:blip>
          <a:stretch>
            <a:fillRect/>
          </a:stretch>
        </p:blipFill>
        <p:spPr>
          <a:xfrm>
            <a:off x="4604100" y="1215778"/>
            <a:ext cx="3775324" cy="377532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gd05ec27b89_0_37"/>
          <p:cNvSpPr txBox="1">
            <a:spLocks noGrp="1"/>
          </p:cNvSpPr>
          <p:nvPr>
            <p:ph type="title"/>
          </p:nvPr>
        </p:nvSpPr>
        <p:spPr>
          <a:xfrm>
            <a:off x="526568" y="253746"/>
            <a:ext cx="4184168"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b="1" dirty="0"/>
              <a:t>Paragraph Writing</a:t>
            </a:r>
            <a:endParaRPr b="1" dirty="0"/>
          </a:p>
        </p:txBody>
      </p:sp>
      <p:sp>
        <p:nvSpPr>
          <p:cNvPr id="159" name="Google Shape;159;gd05ec27b89_0_37"/>
          <p:cNvSpPr txBox="1">
            <a:spLocks noGrp="1"/>
          </p:cNvSpPr>
          <p:nvPr>
            <p:ph type="body" idx="1"/>
          </p:nvPr>
        </p:nvSpPr>
        <p:spPr>
          <a:xfrm>
            <a:off x="441435" y="1231959"/>
            <a:ext cx="4038600" cy="2009431"/>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2400"/>
              <a:buFont typeface="Arial"/>
              <a:buNone/>
            </a:pPr>
            <a:r>
              <a:rPr lang="en-US" dirty="0"/>
              <a:t>Complete a paragraph writing, following the instructions of your teacher.</a:t>
            </a:r>
            <a:endParaRPr dirty="0"/>
          </a:p>
          <a:p>
            <a:pPr marL="0" lvl="0" indent="0" algn="l" rtl="0">
              <a:lnSpc>
                <a:spcPct val="100000"/>
              </a:lnSpc>
              <a:spcBef>
                <a:spcPts val="0"/>
              </a:spcBef>
              <a:spcAft>
                <a:spcPts val="0"/>
              </a:spcAft>
              <a:buClr>
                <a:schemeClr val="dk1"/>
              </a:buClr>
              <a:buSzPts val="2400"/>
              <a:buFont typeface="Arial"/>
              <a:buNone/>
            </a:pPr>
            <a:endParaRPr dirty="0"/>
          </a:p>
          <a:p>
            <a:pPr marL="0" lvl="0" indent="0" algn="l" rtl="0">
              <a:lnSpc>
                <a:spcPct val="100000"/>
              </a:lnSpc>
              <a:spcBef>
                <a:spcPts val="0"/>
              </a:spcBef>
              <a:spcAft>
                <a:spcPts val="0"/>
              </a:spcAft>
              <a:buClr>
                <a:schemeClr val="dk1"/>
              </a:buClr>
              <a:buSzPts val="2400"/>
              <a:buFont typeface="Arial"/>
              <a:buNone/>
            </a:pPr>
            <a:endParaRPr dirty="0"/>
          </a:p>
        </p:txBody>
      </p:sp>
      <p:pic>
        <p:nvPicPr>
          <p:cNvPr id="160" name="Google Shape;160;gd05ec27b89_0_37" title="K20 10 minute timer">
            <a:hlinkClick r:id="rId3"/>
          </p:cNvPr>
          <p:cNvPicPr preferRelativeResize="0"/>
          <p:nvPr/>
        </p:nvPicPr>
        <p:blipFill>
          <a:blip r:embed="rId4">
            <a:alphaModFix/>
          </a:blip>
          <a:stretch>
            <a:fillRect/>
          </a:stretch>
        </p:blipFill>
        <p:spPr>
          <a:xfrm>
            <a:off x="5243086" y="1268526"/>
            <a:ext cx="3269476" cy="24521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0"/>
                                        </p:tgtEl>
                                        <p:attrNameLst>
                                          <p:attrName>style.visibility</p:attrName>
                                        </p:attrNameLst>
                                      </p:cBhvr>
                                      <p:to>
                                        <p:strVal val="visible"/>
                                      </p:to>
                                    </p:set>
                                    <p:animEffect transition="in" filter="fade">
                                      <p:cBhvr>
                                        <p:cTn id="7"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gd05ec27b89_0_44"/>
          <p:cNvSpPr txBox="1">
            <a:spLocks noGrp="1"/>
          </p:cNvSpPr>
          <p:nvPr>
            <p:ph type="title"/>
          </p:nvPr>
        </p:nvSpPr>
        <p:spPr>
          <a:xfrm>
            <a:off x="311700" y="445025"/>
            <a:ext cx="5398570" cy="5727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b="1" dirty="0"/>
              <a:t>Mentor</a:t>
            </a:r>
            <a:r>
              <a:rPr lang="en-US" dirty="0"/>
              <a:t> </a:t>
            </a:r>
            <a:r>
              <a:rPr lang="en-US" b="1" dirty="0"/>
              <a:t>Text: Comma Usage</a:t>
            </a:r>
            <a:endParaRPr b="1" dirty="0"/>
          </a:p>
        </p:txBody>
      </p:sp>
      <p:sp>
        <p:nvSpPr>
          <p:cNvPr id="166" name="Google Shape;166;gd05ec27b89_0_44"/>
          <p:cNvSpPr txBox="1">
            <a:spLocks noGrp="1"/>
          </p:cNvSpPr>
          <p:nvPr>
            <p:ph type="body" idx="1"/>
          </p:nvPr>
        </p:nvSpPr>
        <p:spPr>
          <a:xfrm>
            <a:off x="311700" y="1152475"/>
            <a:ext cx="7555293" cy="369069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400"/>
              <a:buFont typeface="Arial"/>
              <a:buNone/>
            </a:pPr>
            <a:r>
              <a:rPr lang="en-US" dirty="0"/>
              <a:t>"</a:t>
            </a:r>
            <a:r>
              <a:rPr lang="en-US" b="1" dirty="0">
                <a:highlight>
                  <a:srgbClr val="FFFF00"/>
                </a:highlight>
              </a:rPr>
              <a:t>Not knowing why he left Reyna </a:t>
            </a:r>
            <a:r>
              <a:rPr lang="en-US" b="1" dirty="0">
                <a:highlight>
                  <a:srgbClr val="00FFFF"/>
                </a:highlight>
              </a:rPr>
              <a:t>nags </a:t>
            </a:r>
            <a:r>
              <a:rPr lang="en-US" b="1" dirty="0"/>
              <a:t>at me like </a:t>
            </a:r>
            <a:r>
              <a:rPr lang="en-US" b="1" dirty="0">
                <a:highlight>
                  <a:srgbClr val="00FF00"/>
                </a:highlight>
              </a:rPr>
              <a:t>when you're almost finished with a jigsaw puzzle but discover you're missing a couple of pieces</a:t>
            </a:r>
            <a:r>
              <a:rPr lang="en-US" b="1" dirty="0"/>
              <a:t>. </a:t>
            </a:r>
            <a:r>
              <a:rPr lang="en-US" b="1" dirty="0">
                <a:highlight>
                  <a:srgbClr val="FFFF00"/>
                </a:highlight>
              </a:rPr>
              <a:t>You</a:t>
            </a:r>
            <a:r>
              <a:rPr lang="en-US" b="1" dirty="0"/>
              <a:t> </a:t>
            </a:r>
            <a:r>
              <a:rPr lang="en-US" b="1" dirty="0">
                <a:highlight>
                  <a:srgbClr val="00FFFF"/>
                </a:highlight>
              </a:rPr>
              <a:t>overturn</a:t>
            </a:r>
            <a:r>
              <a:rPr lang="en-US" b="1" dirty="0"/>
              <a:t> the box</a:t>
            </a:r>
            <a:r>
              <a:rPr lang="en-US" b="1" dirty="0">
                <a:highlight>
                  <a:srgbClr val="FFFF00"/>
                </a:highlight>
              </a:rPr>
              <a:t>,</a:t>
            </a:r>
            <a:r>
              <a:rPr lang="en-US" b="1" dirty="0"/>
              <a:t> </a:t>
            </a:r>
            <a:r>
              <a:rPr lang="en-US" b="1" dirty="0">
                <a:highlight>
                  <a:srgbClr val="00FFFF"/>
                </a:highlight>
              </a:rPr>
              <a:t>search</a:t>
            </a:r>
            <a:r>
              <a:rPr lang="en-US" b="1" dirty="0"/>
              <a:t> under the furniture</a:t>
            </a:r>
            <a:r>
              <a:rPr lang="en-US" b="1" dirty="0">
                <a:highlight>
                  <a:srgbClr val="FFFF00"/>
                </a:highlight>
              </a:rPr>
              <a:t>,</a:t>
            </a:r>
            <a:r>
              <a:rPr lang="en-US" b="1" dirty="0"/>
              <a:t> and </a:t>
            </a:r>
            <a:r>
              <a:rPr lang="en-US" b="1" dirty="0">
                <a:highlight>
                  <a:srgbClr val="00FFFF"/>
                </a:highlight>
              </a:rPr>
              <a:t>look </a:t>
            </a:r>
            <a:r>
              <a:rPr lang="en-US" b="1" dirty="0"/>
              <a:t>everywhere else </a:t>
            </a:r>
            <a:r>
              <a:rPr lang="en-US" b="1" dirty="0">
                <a:highlight>
                  <a:srgbClr val="00FF00"/>
                </a:highlight>
              </a:rPr>
              <a:t>you can think of</a:t>
            </a:r>
            <a:r>
              <a:rPr lang="en-US" b="1" dirty="0">
                <a:highlight>
                  <a:srgbClr val="FFFF00"/>
                </a:highlight>
              </a:rPr>
              <a:t>,</a:t>
            </a:r>
            <a:r>
              <a:rPr lang="en-US" b="1" dirty="0"/>
              <a:t> but </a:t>
            </a:r>
            <a:r>
              <a:rPr lang="en-US" b="1" dirty="0">
                <a:highlight>
                  <a:srgbClr val="FFFF00"/>
                </a:highlight>
              </a:rPr>
              <a:t>they</a:t>
            </a:r>
            <a:r>
              <a:rPr lang="en-US" b="1" dirty="0"/>
              <a:t> </a:t>
            </a:r>
            <a:r>
              <a:rPr lang="en-US" b="1" dirty="0">
                <a:highlight>
                  <a:srgbClr val="00FFFF"/>
                </a:highlight>
              </a:rPr>
              <a:t>do</a:t>
            </a:r>
            <a:r>
              <a:rPr lang="en-US" b="1" dirty="0"/>
              <a:t>n't </a:t>
            </a:r>
            <a:r>
              <a:rPr lang="en-US" b="1" dirty="0">
                <a:highlight>
                  <a:srgbClr val="00FFFF"/>
                </a:highlight>
              </a:rPr>
              <a:t>turn up</a:t>
            </a:r>
            <a:r>
              <a:rPr lang="en-US" b="1" dirty="0"/>
              <a:t>. Of course</a:t>
            </a:r>
            <a:r>
              <a:rPr lang="en-US" b="1" dirty="0">
                <a:highlight>
                  <a:srgbClr val="FFFF00"/>
                </a:highlight>
              </a:rPr>
              <a:t>,</a:t>
            </a:r>
            <a:r>
              <a:rPr lang="en-US" b="1" dirty="0"/>
              <a:t> </a:t>
            </a:r>
            <a:r>
              <a:rPr lang="en-US" b="1" dirty="0">
                <a:highlight>
                  <a:srgbClr val="FFFF00"/>
                </a:highlight>
              </a:rPr>
              <a:t>you</a:t>
            </a:r>
            <a:r>
              <a:rPr lang="en-US" b="1" dirty="0"/>
              <a:t> </a:t>
            </a:r>
            <a:r>
              <a:rPr lang="en-US" b="1" dirty="0">
                <a:highlight>
                  <a:srgbClr val="00FFFF"/>
                </a:highlight>
              </a:rPr>
              <a:t>can</a:t>
            </a:r>
            <a:r>
              <a:rPr lang="en-US" b="1" dirty="0"/>
              <a:t> still </a:t>
            </a:r>
            <a:r>
              <a:rPr lang="en-US" b="1" dirty="0">
                <a:highlight>
                  <a:srgbClr val="00FFFF"/>
                </a:highlight>
              </a:rPr>
              <a:t>see 99 percent </a:t>
            </a:r>
            <a:r>
              <a:rPr lang="en-US" b="1" dirty="0"/>
              <a:t>of the puzzle's image</a:t>
            </a:r>
            <a:r>
              <a:rPr lang="en-US" b="1" dirty="0">
                <a:highlight>
                  <a:srgbClr val="FFFF00"/>
                </a:highlight>
              </a:rPr>
              <a:t>,</a:t>
            </a:r>
            <a:r>
              <a:rPr lang="en-US" b="1" dirty="0"/>
              <a:t> but the </a:t>
            </a:r>
            <a:r>
              <a:rPr lang="en-US" b="1" dirty="0">
                <a:highlight>
                  <a:srgbClr val="FFFF00"/>
                </a:highlight>
              </a:rPr>
              <a:t>inability</a:t>
            </a:r>
            <a:r>
              <a:rPr lang="en-US" b="1" dirty="0"/>
              <a:t> to click those last pieces into place </a:t>
            </a:r>
            <a:r>
              <a:rPr lang="en-US" b="1" dirty="0">
                <a:highlight>
                  <a:srgbClr val="00FFFF"/>
                </a:highlight>
              </a:rPr>
              <a:t>irks the soul</a:t>
            </a:r>
            <a:r>
              <a:rPr lang="en-US" b="1" dirty="0"/>
              <a:t>.</a:t>
            </a:r>
            <a:r>
              <a:rPr lang="en-US" dirty="0"/>
              <a:t>" (Patron Saints of Nothing, Randy </a:t>
            </a:r>
            <a:r>
              <a:rPr lang="en-US" dirty="0" err="1"/>
              <a:t>Ribay</a:t>
            </a:r>
            <a:r>
              <a:rPr lang="en-US" dirty="0"/>
              <a:t>, </a:t>
            </a:r>
            <a:r>
              <a:rPr lang="en-US" dirty="0" err="1"/>
              <a:t>pg</a:t>
            </a:r>
            <a:r>
              <a:rPr lang="en-US" dirty="0"/>
              <a:t> 217) </a:t>
            </a:r>
            <a:endParaRPr dirty="0"/>
          </a:p>
          <a:p>
            <a:pPr marL="0" lvl="0" indent="0" algn="l" rtl="0">
              <a:lnSpc>
                <a:spcPct val="100000"/>
              </a:lnSpc>
              <a:spcBef>
                <a:spcPts val="0"/>
              </a:spcBef>
              <a:spcAft>
                <a:spcPts val="0"/>
              </a:spcAft>
              <a:buClr>
                <a:schemeClr val="dk1"/>
              </a:buClr>
              <a:buSzPts val="2400"/>
              <a:buFont typeface="Arial"/>
              <a:buNone/>
            </a:pP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g917e729a7c_0_63"/>
          <p:cNvSpPr txBox="1">
            <a:spLocks noGrp="1"/>
          </p:cNvSpPr>
          <p:nvPr>
            <p:ph type="title"/>
          </p:nvPr>
        </p:nvSpPr>
        <p:spPr>
          <a:xfrm>
            <a:off x="469812" y="237981"/>
            <a:ext cx="4411192" cy="857400"/>
          </a:xfrm>
          <a:prstGeom prst="rect">
            <a:avLst/>
          </a:prstGeom>
          <a:noFill/>
          <a:ln>
            <a:noFill/>
          </a:ln>
        </p:spPr>
        <p:txBody>
          <a:bodyPr spcFirstLastPara="1" wrap="square" lIns="91400" tIns="91400" rIns="91400" bIns="91400" anchor="ctr" anchorCtr="0">
            <a:noAutofit/>
          </a:bodyPr>
          <a:lstStyle/>
          <a:p>
            <a:pPr marL="0" lvl="0" indent="0" algn="l" rtl="0">
              <a:lnSpc>
                <a:spcPct val="100000"/>
              </a:lnSpc>
              <a:spcBef>
                <a:spcPts val="0"/>
              </a:spcBef>
              <a:spcAft>
                <a:spcPts val="0"/>
              </a:spcAft>
              <a:buSzPts val="3600"/>
              <a:buNone/>
            </a:pPr>
            <a:r>
              <a:rPr lang="en-US" b="1" dirty="0"/>
              <a:t>Shopping List Editing</a:t>
            </a:r>
            <a:endParaRPr b="1" dirty="0"/>
          </a:p>
        </p:txBody>
      </p:sp>
      <p:sp>
        <p:nvSpPr>
          <p:cNvPr id="172" name="Google Shape;172;g917e729a7c_0_63"/>
          <p:cNvSpPr txBox="1">
            <a:spLocks noGrp="1"/>
          </p:cNvSpPr>
          <p:nvPr>
            <p:ph type="body" idx="1"/>
          </p:nvPr>
        </p:nvSpPr>
        <p:spPr>
          <a:xfrm>
            <a:off x="469812" y="848181"/>
            <a:ext cx="4040100" cy="494400"/>
          </a:xfrm>
          <a:prstGeom prst="rect">
            <a:avLst/>
          </a:prstGeom>
          <a:noFill/>
          <a:ln>
            <a:noFill/>
          </a:ln>
        </p:spPr>
        <p:txBody>
          <a:bodyPr spcFirstLastPara="1" wrap="square" lIns="91400" tIns="91400" rIns="91400" bIns="91400" anchor="t" anchorCtr="0">
            <a:noAutofit/>
          </a:bodyPr>
          <a:lstStyle/>
          <a:p>
            <a:pPr marL="0" lvl="0" indent="0" algn="l" rtl="0">
              <a:lnSpc>
                <a:spcPct val="100000"/>
              </a:lnSpc>
              <a:spcBef>
                <a:spcPts val="520"/>
              </a:spcBef>
              <a:spcAft>
                <a:spcPts val="0"/>
              </a:spcAft>
              <a:buSzPts val="2600"/>
              <a:buNone/>
            </a:pPr>
            <a:r>
              <a:rPr lang="en-US" dirty="0"/>
              <a:t>The first Sentence:</a:t>
            </a:r>
            <a:endParaRPr dirty="0"/>
          </a:p>
        </p:txBody>
      </p:sp>
      <p:pic>
        <p:nvPicPr>
          <p:cNvPr id="173" name="Google Shape;173;g917e729a7c_0_63"/>
          <p:cNvPicPr preferRelativeResize="0"/>
          <p:nvPr/>
        </p:nvPicPr>
        <p:blipFill>
          <a:blip r:embed="rId3">
            <a:alphaModFix/>
          </a:blip>
          <a:stretch>
            <a:fillRect/>
          </a:stretch>
        </p:blipFill>
        <p:spPr>
          <a:xfrm>
            <a:off x="5050345" y="943543"/>
            <a:ext cx="3067851" cy="3192550"/>
          </a:xfrm>
          <a:prstGeom prst="rect">
            <a:avLst/>
          </a:prstGeom>
          <a:noFill/>
          <a:ln>
            <a:noFill/>
          </a:ln>
        </p:spPr>
      </p:pic>
      <p:sp>
        <p:nvSpPr>
          <p:cNvPr id="174" name="Google Shape;174;g917e729a7c_0_63"/>
          <p:cNvSpPr txBox="1">
            <a:spLocks noGrp="1"/>
          </p:cNvSpPr>
          <p:nvPr>
            <p:ph type="body" idx="3"/>
          </p:nvPr>
        </p:nvSpPr>
        <p:spPr>
          <a:xfrm>
            <a:off x="469811" y="1398313"/>
            <a:ext cx="4303987" cy="2726178"/>
          </a:xfrm>
          <a:prstGeom prst="rect">
            <a:avLst/>
          </a:prstGeom>
        </p:spPr>
        <p:txBody>
          <a:bodyPr spcFirstLastPara="1" wrap="square" lIns="91425" tIns="0" rIns="91425" bIns="45700" anchor="ctr" anchorCtr="0">
            <a:normAutofit/>
          </a:bodyPr>
          <a:lstStyle/>
          <a:p>
            <a:pPr marL="0" lvl="0" indent="0" algn="l" rtl="0">
              <a:spcBef>
                <a:spcPts val="0"/>
              </a:spcBef>
              <a:spcAft>
                <a:spcPts val="0"/>
              </a:spcAft>
              <a:buNone/>
            </a:pPr>
            <a:r>
              <a:rPr lang="en-US" sz="2400" dirty="0"/>
              <a:t>Not knowing why he left Reyna nags at me like when you're almost finished with a jigsaw puzzle but discover you're missing a couple of pieces.</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gd6411f63d7_0_15"/>
          <p:cNvSpPr txBox="1">
            <a:spLocks noGrp="1"/>
          </p:cNvSpPr>
          <p:nvPr>
            <p:ph type="title"/>
          </p:nvPr>
        </p:nvSpPr>
        <p:spPr>
          <a:xfrm>
            <a:off x="457200" y="295131"/>
            <a:ext cx="4215699" cy="857400"/>
          </a:xfrm>
          <a:prstGeom prst="rect">
            <a:avLst/>
          </a:prstGeom>
          <a:noFill/>
          <a:ln>
            <a:noFill/>
          </a:ln>
        </p:spPr>
        <p:txBody>
          <a:bodyPr spcFirstLastPara="1" wrap="square" lIns="91400" tIns="91400" rIns="91400" bIns="91400" anchor="ctr" anchorCtr="0">
            <a:noAutofit/>
          </a:bodyPr>
          <a:lstStyle/>
          <a:p>
            <a:pPr marL="0" lvl="0" indent="0" algn="l" rtl="0">
              <a:lnSpc>
                <a:spcPct val="100000"/>
              </a:lnSpc>
              <a:spcBef>
                <a:spcPts val="0"/>
              </a:spcBef>
              <a:spcAft>
                <a:spcPts val="0"/>
              </a:spcAft>
              <a:buSzPts val="3600"/>
              <a:buNone/>
            </a:pPr>
            <a:r>
              <a:rPr lang="en-US" b="1" dirty="0"/>
              <a:t>Shopping List Editing</a:t>
            </a:r>
            <a:endParaRPr b="1" dirty="0"/>
          </a:p>
        </p:txBody>
      </p:sp>
      <p:sp>
        <p:nvSpPr>
          <p:cNvPr id="180" name="Google Shape;180;gd6411f63d7_0_15"/>
          <p:cNvSpPr txBox="1">
            <a:spLocks noGrp="1"/>
          </p:cNvSpPr>
          <p:nvPr>
            <p:ph type="body" idx="1"/>
          </p:nvPr>
        </p:nvSpPr>
        <p:spPr>
          <a:xfrm>
            <a:off x="463506" y="1274355"/>
            <a:ext cx="4040100" cy="494400"/>
          </a:xfrm>
          <a:prstGeom prst="rect">
            <a:avLst/>
          </a:prstGeom>
          <a:noFill/>
          <a:ln>
            <a:noFill/>
          </a:ln>
        </p:spPr>
        <p:txBody>
          <a:bodyPr spcFirstLastPara="1" wrap="square" lIns="91400" tIns="91400" rIns="91400" bIns="91400" anchor="t" anchorCtr="0">
            <a:noAutofit/>
          </a:bodyPr>
          <a:lstStyle/>
          <a:p>
            <a:pPr marL="0" lvl="0" indent="0" algn="l" rtl="0">
              <a:lnSpc>
                <a:spcPct val="100000"/>
              </a:lnSpc>
              <a:spcBef>
                <a:spcPts val="520"/>
              </a:spcBef>
              <a:spcAft>
                <a:spcPts val="0"/>
              </a:spcAft>
              <a:buSzPts val="2600"/>
              <a:buNone/>
            </a:pPr>
            <a:r>
              <a:rPr lang="en-US" dirty="0"/>
              <a:t>The first Sentence:</a:t>
            </a:r>
            <a:endParaRPr dirty="0"/>
          </a:p>
        </p:txBody>
      </p:sp>
      <p:sp>
        <p:nvSpPr>
          <p:cNvPr id="181" name="Google Shape;181;gd6411f63d7_0_15"/>
          <p:cNvSpPr txBox="1">
            <a:spLocks noGrp="1"/>
          </p:cNvSpPr>
          <p:nvPr>
            <p:ph type="body" idx="3"/>
          </p:nvPr>
        </p:nvSpPr>
        <p:spPr>
          <a:xfrm>
            <a:off x="457200" y="1718835"/>
            <a:ext cx="4040100" cy="2884200"/>
          </a:xfrm>
          <a:prstGeom prst="rect">
            <a:avLst/>
          </a:prstGeom>
        </p:spPr>
        <p:txBody>
          <a:bodyPr spcFirstLastPara="1" wrap="square" lIns="91425" tIns="0" rIns="91425" bIns="45700" anchor="ctr" anchorCtr="0">
            <a:normAutofit/>
          </a:bodyPr>
          <a:lstStyle/>
          <a:p>
            <a:pPr marL="0" lvl="0" indent="0" algn="l" rtl="0">
              <a:spcBef>
                <a:spcPts val="0"/>
              </a:spcBef>
              <a:spcAft>
                <a:spcPts val="0"/>
              </a:spcAft>
              <a:buNone/>
            </a:pPr>
            <a:r>
              <a:rPr lang="en-US" sz="2400" dirty="0"/>
              <a:t>Not knowing why he left Reyna nags at me like when you're almost finished with a jigsaw puzzle but discover you're missing a couple of pieces.</a:t>
            </a:r>
            <a:endParaRPr sz="2400" dirty="0"/>
          </a:p>
        </p:txBody>
      </p:sp>
      <p:pic>
        <p:nvPicPr>
          <p:cNvPr id="182" name="Google Shape;182;gd6411f63d7_0_15"/>
          <p:cNvPicPr preferRelativeResize="0"/>
          <p:nvPr/>
        </p:nvPicPr>
        <p:blipFill>
          <a:blip r:embed="rId3">
            <a:alphaModFix/>
          </a:blip>
          <a:stretch>
            <a:fillRect/>
          </a:stretch>
        </p:blipFill>
        <p:spPr>
          <a:xfrm>
            <a:off x="5509750" y="1995915"/>
            <a:ext cx="2335171" cy="2535362"/>
          </a:xfrm>
          <a:prstGeom prst="rect">
            <a:avLst/>
          </a:prstGeom>
          <a:noFill/>
          <a:ln>
            <a:noFill/>
          </a:ln>
        </p:spPr>
      </p:pic>
      <p:sp>
        <p:nvSpPr>
          <p:cNvPr id="183" name="Google Shape;183;gd6411f63d7_0_15"/>
          <p:cNvSpPr txBox="1">
            <a:spLocks noGrp="1"/>
          </p:cNvSpPr>
          <p:nvPr>
            <p:ph type="body" idx="2"/>
          </p:nvPr>
        </p:nvSpPr>
        <p:spPr>
          <a:xfrm>
            <a:off x="4253410" y="1030455"/>
            <a:ext cx="4427084" cy="491100"/>
          </a:xfrm>
          <a:prstGeom prst="rect">
            <a:avLst/>
          </a:prstGeom>
        </p:spPr>
        <p:txBody>
          <a:bodyPr spcFirstLastPara="1" wrap="square" lIns="45700" tIns="0" rIns="45700" bIns="0" anchor="ctr" anchorCtr="0">
            <a:normAutofit fontScale="70000" lnSpcReduction="20000"/>
          </a:bodyPr>
          <a:lstStyle/>
          <a:p>
            <a:pPr marL="0" lvl="0" indent="0" algn="l" rtl="0">
              <a:spcBef>
                <a:spcPts val="480"/>
              </a:spcBef>
              <a:spcAft>
                <a:spcPts val="0"/>
              </a:spcAft>
              <a:buNone/>
            </a:pPr>
            <a:r>
              <a:rPr lang="en-US" dirty="0"/>
              <a:t>Why are there no commas in this sentence?</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gd6411f63d7_0_25"/>
          <p:cNvSpPr txBox="1">
            <a:spLocks noGrp="1"/>
          </p:cNvSpPr>
          <p:nvPr>
            <p:ph type="title"/>
          </p:nvPr>
        </p:nvSpPr>
        <p:spPr>
          <a:xfrm>
            <a:off x="457200" y="250593"/>
            <a:ext cx="4360742" cy="857400"/>
          </a:xfrm>
          <a:prstGeom prst="rect">
            <a:avLst/>
          </a:prstGeom>
          <a:noFill/>
          <a:ln>
            <a:noFill/>
          </a:ln>
        </p:spPr>
        <p:txBody>
          <a:bodyPr spcFirstLastPara="1" wrap="square" lIns="91400" tIns="91400" rIns="91400" bIns="91400" anchor="ctr" anchorCtr="0">
            <a:noAutofit/>
          </a:bodyPr>
          <a:lstStyle/>
          <a:p>
            <a:pPr marL="0" lvl="0" indent="0" algn="l" rtl="0">
              <a:lnSpc>
                <a:spcPct val="100000"/>
              </a:lnSpc>
              <a:spcBef>
                <a:spcPts val="0"/>
              </a:spcBef>
              <a:spcAft>
                <a:spcPts val="0"/>
              </a:spcAft>
              <a:buSzPts val="3600"/>
              <a:buNone/>
            </a:pPr>
            <a:r>
              <a:rPr lang="en-US" b="1" dirty="0"/>
              <a:t>Shopping List Editing</a:t>
            </a:r>
            <a:endParaRPr b="1" dirty="0"/>
          </a:p>
        </p:txBody>
      </p:sp>
      <p:sp>
        <p:nvSpPr>
          <p:cNvPr id="189" name="Google Shape;189;gd6411f63d7_0_25"/>
          <p:cNvSpPr txBox="1">
            <a:spLocks noGrp="1"/>
          </p:cNvSpPr>
          <p:nvPr>
            <p:ph type="body" idx="1"/>
          </p:nvPr>
        </p:nvSpPr>
        <p:spPr>
          <a:xfrm>
            <a:off x="457200" y="1024838"/>
            <a:ext cx="5864772" cy="494400"/>
          </a:xfrm>
          <a:prstGeom prst="rect">
            <a:avLst/>
          </a:prstGeom>
          <a:noFill/>
          <a:ln>
            <a:noFill/>
          </a:ln>
        </p:spPr>
        <p:txBody>
          <a:bodyPr spcFirstLastPara="1" wrap="square" lIns="91400" tIns="91400" rIns="91400" bIns="91400" anchor="t" anchorCtr="0">
            <a:noAutofit/>
          </a:bodyPr>
          <a:lstStyle/>
          <a:p>
            <a:pPr marL="0" lvl="0" indent="0" algn="l" rtl="0">
              <a:spcBef>
                <a:spcPts val="480"/>
              </a:spcBef>
              <a:spcAft>
                <a:spcPts val="0"/>
              </a:spcAft>
              <a:buClr>
                <a:schemeClr val="dk1"/>
              </a:buClr>
              <a:buSzPts val="1100"/>
              <a:buFont typeface="Arial"/>
              <a:buNone/>
            </a:pPr>
            <a:r>
              <a:rPr lang="en-US" sz="2300" dirty="0"/>
              <a:t>Why are there no commas in this sentence?</a:t>
            </a:r>
            <a:endParaRPr sz="2300" dirty="0"/>
          </a:p>
          <a:p>
            <a:pPr marL="0" lvl="0" indent="0" algn="l" rtl="0">
              <a:lnSpc>
                <a:spcPct val="100000"/>
              </a:lnSpc>
              <a:spcBef>
                <a:spcPts val="520"/>
              </a:spcBef>
              <a:spcAft>
                <a:spcPts val="0"/>
              </a:spcAft>
              <a:buSzPts val="2600"/>
              <a:buNone/>
            </a:pPr>
            <a:endParaRPr sz="2300" dirty="0"/>
          </a:p>
        </p:txBody>
      </p:sp>
      <p:sp>
        <p:nvSpPr>
          <p:cNvPr id="190" name="Google Shape;190;gd6411f63d7_0_25"/>
          <p:cNvSpPr txBox="1">
            <a:spLocks noGrp="1"/>
          </p:cNvSpPr>
          <p:nvPr>
            <p:ph type="body" idx="3"/>
          </p:nvPr>
        </p:nvSpPr>
        <p:spPr>
          <a:xfrm>
            <a:off x="498191" y="1519237"/>
            <a:ext cx="4521550" cy="2567185"/>
          </a:xfrm>
          <a:prstGeom prst="rect">
            <a:avLst/>
          </a:prstGeom>
        </p:spPr>
        <p:txBody>
          <a:bodyPr spcFirstLastPara="1" wrap="square" lIns="91425" tIns="0" rIns="91425" bIns="45700" anchor="ctr" anchorCtr="0">
            <a:normAutofit lnSpcReduction="10000"/>
          </a:bodyPr>
          <a:lstStyle/>
          <a:p>
            <a:pPr marL="514350">
              <a:spcBef>
                <a:spcPts val="0"/>
              </a:spcBef>
              <a:buSzPct val="100000"/>
              <a:buFont typeface="Arial" panose="020B0604020202020204" pitchFamily="34" charset="0"/>
              <a:buChar char="•"/>
            </a:pPr>
            <a:r>
              <a:rPr lang="en-US" sz="2600" b="1" dirty="0"/>
              <a:t>Independent Clause</a:t>
            </a:r>
          </a:p>
          <a:p>
            <a:pPr marL="1004888" lvl="1" indent="-342900">
              <a:spcBef>
                <a:spcPts val="0"/>
              </a:spcBef>
              <a:buSzPct val="100000"/>
              <a:buFont typeface="Wingdings" panose="05000000000000000000" pitchFamily="2" charset="2"/>
              <a:buChar char="§"/>
            </a:pPr>
            <a:r>
              <a:rPr lang="en-US" sz="2000" i="1" dirty="0"/>
              <a:t>Not knowing why he left Reyna nags at me . . . </a:t>
            </a:r>
          </a:p>
          <a:p>
            <a:pPr marL="425450">
              <a:spcBef>
                <a:spcPts val="0"/>
              </a:spcBef>
              <a:buSzPts val="2300"/>
            </a:pPr>
            <a:r>
              <a:rPr lang="en-US" sz="2300" b="1" dirty="0"/>
              <a:t>Dependent Clause</a:t>
            </a:r>
          </a:p>
          <a:p>
            <a:pPr marL="915988" lvl="1" indent="-342900">
              <a:spcBef>
                <a:spcPts val="0"/>
              </a:spcBef>
              <a:buSzPts val="2300"/>
              <a:buFont typeface="Wingdings" panose="05000000000000000000" pitchFamily="2" charset="2"/>
              <a:buChar char="§"/>
            </a:pPr>
            <a:r>
              <a:rPr lang="en-US" sz="2000" i="1" dirty="0"/>
              <a:t>. . . like when  you’re almost finished with a jigsaw puzzle but discover you're missing a couple of pieces.</a:t>
            </a:r>
            <a:endParaRPr sz="2000" dirty="0"/>
          </a:p>
        </p:txBody>
      </p:sp>
      <p:pic>
        <p:nvPicPr>
          <p:cNvPr id="191" name="Google Shape;191;gd6411f63d7_0_25"/>
          <p:cNvPicPr preferRelativeResize="0"/>
          <p:nvPr/>
        </p:nvPicPr>
        <p:blipFill>
          <a:blip r:embed="rId3">
            <a:alphaModFix/>
          </a:blip>
          <a:stretch>
            <a:fillRect/>
          </a:stretch>
        </p:blipFill>
        <p:spPr>
          <a:xfrm>
            <a:off x="5398126" y="1356600"/>
            <a:ext cx="3067851" cy="3192550"/>
          </a:xfrm>
          <a:prstGeom prst="rect">
            <a:avLst/>
          </a:prstGeom>
          <a:noFill/>
          <a:ln>
            <a:noFill/>
          </a:ln>
        </p:spPr>
      </p:pic>
      <p:pic>
        <p:nvPicPr>
          <p:cNvPr id="192" name="Google Shape;192;gd6411f63d7_0_25"/>
          <p:cNvPicPr preferRelativeResize="0"/>
          <p:nvPr/>
        </p:nvPicPr>
        <p:blipFill>
          <a:blip r:embed="rId4">
            <a:alphaModFix amt="90000"/>
          </a:blip>
          <a:stretch>
            <a:fillRect/>
          </a:stretch>
        </p:blipFill>
        <p:spPr>
          <a:xfrm>
            <a:off x="5323833" y="2090025"/>
            <a:ext cx="3321976" cy="17257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gd6411f63d7_0_35"/>
          <p:cNvSpPr txBox="1">
            <a:spLocks noGrp="1"/>
          </p:cNvSpPr>
          <p:nvPr>
            <p:ph type="title"/>
          </p:nvPr>
        </p:nvSpPr>
        <p:spPr>
          <a:xfrm>
            <a:off x="408326" y="177039"/>
            <a:ext cx="4296104"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b="1" dirty="0"/>
              <a:t>Independent Clause</a:t>
            </a:r>
            <a:endParaRPr b="1" dirty="0"/>
          </a:p>
        </p:txBody>
      </p:sp>
      <p:sp>
        <p:nvSpPr>
          <p:cNvPr id="198" name="Google Shape;198;gd6411f63d7_0_35"/>
          <p:cNvSpPr txBox="1">
            <a:spLocks noGrp="1"/>
          </p:cNvSpPr>
          <p:nvPr>
            <p:ph type="body" idx="1"/>
          </p:nvPr>
        </p:nvSpPr>
        <p:spPr>
          <a:xfrm>
            <a:off x="435128" y="1034438"/>
            <a:ext cx="4038600" cy="3815035"/>
          </a:xfrm>
          <a:prstGeom prst="rect">
            <a:avLst/>
          </a:prstGeom>
          <a:noFill/>
          <a:ln>
            <a:noFill/>
          </a:ln>
        </p:spPr>
        <p:txBody>
          <a:bodyPr spcFirstLastPara="1" wrap="square" lIns="45700" tIns="0" rIns="45700" bIns="0" anchor="t" anchorCtr="0">
            <a:noAutofit/>
          </a:bodyPr>
          <a:lstStyle/>
          <a:p>
            <a:pPr marL="0" lvl="0" indent="0" algn="l" rtl="0">
              <a:lnSpc>
                <a:spcPct val="100000"/>
              </a:lnSpc>
              <a:spcBef>
                <a:spcPts val="0"/>
              </a:spcBef>
              <a:spcAft>
                <a:spcPts val="0"/>
              </a:spcAft>
              <a:buSzPts val="2400"/>
              <a:buNone/>
            </a:pPr>
            <a:r>
              <a:rPr lang="en-US" sz="2000" dirty="0"/>
              <a:t>An independent clause is a group of words with a </a:t>
            </a:r>
            <a:r>
              <a:rPr lang="en-US" sz="2000" dirty="0">
                <a:highlight>
                  <a:srgbClr val="FFFF00"/>
                </a:highlight>
              </a:rPr>
              <a:t>subject</a:t>
            </a:r>
            <a:r>
              <a:rPr lang="en-US" sz="2000" dirty="0"/>
              <a:t> and a </a:t>
            </a:r>
            <a:r>
              <a:rPr lang="en-US" sz="2000" dirty="0">
                <a:highlight>
                  <a:srgbClr val="00FFFF"/>
                </a:highlight>
              </a:rPr>
              <a:t>predicate</a:t>
            </a:r>
            <a:r>
              <a:rPr lang="en-US" sz="2000" dirty="0"/>
              <a:t>. It expresses a complete thought.</a:t>
            </a:r>
            <a:endParaRPr sz="2000" dirty="0"/>
          </a:p>
          <a:p>
            <a:pPr marL="0" lvl="0" indent="0" algn="l" rtl="0">
              <a:lnSpc>
                <a:spcPct val="100000"/>
              </a:lnSpc>
              <a:spcBef>
                <a:spcPts val="0"/>
              </a:spcBef>
              <a:spcAft>
                <a:spcPts val="0"/>
              </a:spcAft>
              <a:buSzPts val="2400"/>
              <a:buNone/>
            </a:pPr>
            <a:endParaRPr sz="2000" dirty="0"/>
          </a:p>
          <a:p>
            <a:pPr marL="0" lvl="0" indent="0" algn="l" rtl="0">
              <a:spcBef>
                <a:spcPts val="0"/>
              </a:spcBef>
              <a:spcAft>
                <a:spcPts val="0"/>
              </a:spcAft>
              <a:buClr>
                <a:schemeClr val="dk1"/>
              </a:buClr>
              <a:buSzPts val="2400"/>
              <a:buFont typeface="Arial"/>
              <a:buNone/>
            </a:pPr>
            <a:r>
              <a:rPr lang="en-US" sz="2000" dirty="0">
                <a:highlight>
                  <a:srgbClr val="FFFF00"/>
                </a:highlight>
              </a:rPr>
              <a:t>Not knowing why he left Reyna</a:t>
            </a:r>
            <a:r>
              <a:rPr lang="en-US" sz="2000" dirty="0"/>
              <a:t> </a:t>
            </a:r>
            <a:r>
              <a:rPr lang="en-US" sz="2000" dirty="0">
                <a:highlight>
                  <a:srgbClr val="00FFFF"/>
                </a:highlight>
              </a:rPr>
              <a:t>nags at me </a:t>
            </a:r>
            <a:r>
              <a:rPr lang="en-US" sz="2000" dirty="0">
                <a:highlight>
                  <a:srgbClr val="00FF00"/>
                </a:highlight>
              </a:rPr>
              <a:t>like when </a:t>
            </a:r>
            <a:r>
              <a:rPr lang="en-US" sz="2000" u="sng" dirty="0">
                <a:highlight>
                  <a:srgbClr val="00FF00"/>
                </a:highlight>
              </a:rPr>
              <a:t>you’re almost finished with a jigsaw puzzle but discover</a:t>
            </a:r>
            <a:r>
              <a:rPr lang="en-US" sz="2000" dirty="0">
                <a:highlight>
                  <a:srgbClr val="00FF00"/>
                </a:highlight>
              </a:rPr>
              <a:t> [that] </a:t>
            </a:r>
            <a:r>
              <a:rPr lang="en-US" sz="2000" u="sng" dirty="0">
                <a:highlight>
                  <a:srgbClr val="00FF00"/>
                </a:highlight>
              </a:rPr>
              <a:t>you’re missing a couple of pieces.</a:t>
            </a:r>
          </a:p>
          <a:p>
            <a:pPr marL="0" lvl="0" indent="0" algn="l" rtl="0">
              <a:spcBef>
                <a:spcPts val="0"/>
              </a:spcBef>
              <a:spcAft>
                <a:spcPts val="0"/>
              </a:spcAft>
              <a:buClr>
                <a:schemeClr val="dk1"/>
              </a:buClr>
              <a:buSzPts val="2400"/>
              <a:buFont typeface="Arial"/>
              <a:buNone/>
            </a:pPr>
            <a:endParaRPr lang="en-US" sz="2000" dirty="0"/>
          </a:p>
          <a:p>
            <a:pPr marL="0" lvl="0" indent="0" algn="l" rtl="0">
              <a:spcBef>
                <a:spcPts val="0"/>
              </a:spcBef>
              <a:spcAft>
                <a:spcPts val="0"/>
              </a:spcAft>
              <a:buClr>
                <a:schemeClr val="dk1"/>
              </a:buClr>
              <a:buSzPts val="2400"/>
              <a:buFont typeface="Arial"/>
              <a:buNone/>
            </a:pPr>
            <a:r>
              <a:rPr lang="en-US" sz="2000" dirty="0"/>
              <a:t>Note: There are </a:t>
            </a:r>
            <a:r>
              <a:rPr lang="en-US" sz="2000" u="sng" dirty="0"/>
              <a:t>two</a:t>
            </a:r>
            <a:r>
              <a:rPr lang="en-US" sz="2000" dirty="0"/>
              <a:t> dependent clauses in this predicate.</a:t>
            </a:r>
            <a:endParaRPr sz="2000" dirty="0"/>
          </a:p>
          <a:p>
            <a:pPr marL="0" lvl="0" indent="0" algn="l" rtl="0">
              <a:lnSpc>
                <a:spcPct val="100000"/>
              </a:lnSpc>
              <a:spcBef>
                <a:spcPts val="0"/>
              </a:spcBef>
              <a:spcAft>
                <a:spcPts val="0"/>
              </a:spcAft>
              <a:buSzPts val="2400"/>
              <a:buNone/>
            </a:pPr>
            <a:endParaRPr dirty="0"/>
          </a:p>
          <a:p>
            <a:pPr marL="0" lvl="0" indent="0" algn="l" rtl="0">
              <a:lnSpc>
                <a:spcPct val="100000"/>
              </a:lnSpc>
              <a:spcBef>
                <a:spcPts val="0"/>
              </a:spcBef>
              <a:spcAft>
                <a:spcPts val="0"/>
              </a:spcAft>
              <a:buSzPts val="2400"/>
              <a:buNone/>
            </a:pPr>
            <a:endParaRPr dirty="0"/>
          </a:p>
          <a:p>
            <a:pPr marL="0" lvl="0" indent="0" algn="l" rtl="0">
              <a:spcBef>
                <a:spcPts val="0"/>
              </a:spcBef>
              <a:spcAft>
                <a:spcPts val="0"/>
              </a:spcAft>
              <a:buNone/>
            </a:pPr>
            <a:endParaRPr dirty="0"/>
          </a:p>
          <a:p>
            <a:pPr marL="0" lvl="0" indent="0" algn="l" rtl="0">
              <a:lnSpc>
                <a:spcPct val="100000"/>
              </a:lnSpc>
              <a:spcBef>
                <a:spcPts val="0"/>
              </a:spcBef>
              <a:spcAft>
                <a:spcPts val="0"/>
              </a:spcAft>
              <a:buSzPts val="2400"/>
              <a:buNone/>
            </a:pPr>
            <a:endParaRPr dirty="0"/>
          </a:p>
        </p:txBody>
      </p:sp>
      <p:pic>
        <p:nvPicPr>
          <p:cNvPr id="199" name="Google Shape;199;gd6411f63d7_0_35"/>
          <p:cNvPicPr preferRelativeResize="0"/>
          <p:nvPr/>
        </p:nvPicPr>
        <p:blipFill>
          <a:blip r:embed="rId3">
            <a:alphaModFix/>
          </a:blip>
          <a:stretch>
            <a:fillRect/>
          </a:stretch>
        </p:blipFill>
        <p:spPr>
          <a:xfrm>
            <a:off x="5029213" y="1356600"/>
            <a:ext cx="3067851" cy="3192550"/>
          </a:xfrm>
          <a:prstGeom prst="rect">
            <a:avLst/>
          </a:prstGeom>
          <a:noFill/>
          <a:ln>
            <a:noFill/>
          </a:ln>
        </p:spPr>
      </p:pic>
      <p:pic>
        <p:nvPicPr>
          <p:cNvPr id="200" name="Google Shape;200;gd6411f63d7_0_35"/>
          <p:cNvPicPr preferRelativeResize="0"/>
          <p:nvPr/>
        </p:nvPicPr>
        <p:blipFill>
          <a:blip r:embed="rId4">
            <a:alphaModFix amt="90000"/>
          </a:blip>
          <a:stretch>
            <a:fillRect/>
          </a:stretch>
        </p:blipFill>
        <p:spPr>
          <a:xfrm>
            <a:off x="4902137" y="2090025"/>
            <a:ext cx="3321976" cy="17257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2"/>
          <p:cNvSpPr txBox="1">
            <a:spLocks noGrp="1"/>
          </p:cNvSpPr>
          <p:nvPr>
            <p:ph type="ctrTitle"/>
          </p:nvPr>
        </p:nvSpPr>
        <p:spPr>
          <a:xfrm>
            <a:off x="533400" y="653481"/>
            <a:ext cx="5044440" cy="1371600"/>
          </a:xfrm>
          <a:prstGeom prst="rect">
            <a:avLst/>
          </a:prstGeom>
          <a:noFill/>
          <a:ln>
            <a:noFill/>
          </a:ln>
        </p:spPr>
        <p:txBody>
          <a:bodyPr spcFirstLastPara="1" wrap="square" lIns="0" tIns="0" rIns="18275" bIns="0" anchor="b" anchorCtr="0">
            <a:noAutofit/>
          </a:bodyPr>
          <a:lstStyle/>
          <a:p>
            <a:pPr marL="0" lvl="0" indent="0" algn="l" rtl="0">
              <a:lnSpc>
                <a:spcPct val="100000"/>
              </a:lnSpc>
              <a:spcBef>
                <a:spcPts val="0"/>
              </a:spcBef>
              <a:spcAft>
                <a:spcPts val="0"/>
              </a:spcAft>
              <a:buClr>
                <a:schemeClr val="lt1"/>
              </a:buClr>
              <a:buSzPts val="5000"/>
              <a:buFont typeface="Calibri"/>
              <a:buNone/>
            </a:pPr>
            <a:r>
              <a:rPr lang="en-US" dirty="0"/>
              <a:t>Use Your Noodle</a:t>
            </a:r>
            <a:endParaRPr dirty="0"/>
          </a:p>
        </p:txBody>
      </p:sp>
      <p:sp>
        <p:nvSpPr>
          <p:cNvPr id="84" name="Google Shape;84;p2"/>
          <p:cNvSpPr txBox="1">
            <a:spLocks noGrp="1"/>
          </p:cNvSpPr>
          <p:nvPr>
            <p:ph type="subTitle" idx="1"/>
          </p:nvPr>
        </p:nvSpPr>
        <p:spPr>
          <a:xfrm>
            <a:off x="533400" y="2118704"/>
            <a:ext cx="5044440" cy="1314450"/>
          </a:xfrm>
          <a:prstGeom prst="rect">
            <a:avLst/>
          </a:prstGeom>
          <a:noFill/>
          <a:ln>
            <a:noFill/>
          </a:ln>
        </p:spPr>
        <p:txBody>
          <a:bodyPr spcFirstLastPara="1" wrap="square" lIns="0" tIns="45700" rIns="18275" bIns="45700" anchor="t" anchorCtr="0">
            <a:normAutofit/>
          </a:bodyPr>
          <a:lstStyle/>
          <a:p>
            <a:pPr marL="0" marR="34288" lvl="0" indent="0" algn="l" rtl="0">
              <a:lnSpc>
                <a:spcPct val="100000"/>
              </a:lnSpc>
              <a:spcBef>
                <a:spcPts val="0"/>
              </a:spcBef>
              <a:spcAft>
                <a:spcPts val="0"/>
              </a:spcAft>
              <a:buSzPts val="2600"/>
              <a:buNone/>
            </a:pPr>
            <a:r>
              <a:rPr lang="en-US" b="1" dirty="0"/>
              <a:t>Avoiding Comma Blunders</a:t>
            </a:r>
            <a:endParaRPr b="1" dirty="0"/>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gd6411f63d7_0_102"/>
          <p:cNvSpPr txBox="1">
            <a:spLocks noGrp="1"/>
          </p:cNvSpPr>
          <p:nvPr>
            <p:ph type="title"/>
          </p:nvPr>
        </p:nvSpPr>
        <p:spPr>
          <a:xfrm>
            <a:off x="454047" y="-30033"/>
            <a:ext cx="3979217"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b="1" dirty="0"/>
              <a:t>Dependent Clauses</a:t>
            </a:r>
            <a:endParaRPr b="1" dirty="0"/>
          </a:p>
        </p:txBody>
      </p:sp>
      <p:sp>
        <p:nvSpPr>
          <p:cNvPr id="206" name="Google Shape;206;gd6411f63d7_0_102"/>
          <p:cNvSpPr txBox="1">
            <a:spLocks noGrp="1"/>
          </p:cNvSpPr>
          <p:nvPr>
            <p:ph type="body" idx="1"/>
          </p:nvPr>
        </p:nvSpPr>
        <p:spPr>
          <a:xfrm>
            <a:off x="424355" y="907189"/>
            <a:ext cx="4038600" cy="4159847"/>
          </a:xfrm>
          <a:prstGeom prst="rect">
            <a:avLst/>
          </a:prstGeom>
          <a:noFill/>
          <a:ln>
            <a:noFill/>
          </a:ln>
        </p:spPr>
        <p:txBody>
          <a:bodyPr spcFirstLastPara="1" wrap="square" lIns="45700" tIns="0" rIns="45700" bIns="0" anchor="t" anchorCtr="0">
            <a:noAutofit/>
          </a:bodyPr>
          <a:lstStyle/>
          <a:p>
            <a:pPr marL="0" lvl="0" indent="0" algn="l" rtl="0">
              <a:lnSpc>
                <a:spcPct val="100000"/>
              </a:lnSpc>
              <a:spcBef>
                <a:spcPts val="0"/>
              </a:spcBef>
              <a:spcAft>
                <a:spcPts val="0"/>
              </a:spcAft>
              <a:buSzPts val="2400"/>
              <a:buNone/>
            </a:pPr>
            <a:r>
              <a:rPr lang="en-US" sz="2000" dirty="0"/>
              <a:t>A dependent clause is a group of words with a </a:t>
            </a:r>
            <a:r>
              <a:rPr lang="en-US" sz="2000" dirty="0">
                <a:highlight>
                  <a:srgbClr val="FFFF00"/>
                </a:highlight>
              </a:rPr>
              <a:t>subject</a:t>
            </a:r>
            <a:r>
              <a:rPr lang="en-US" sz="2000" dirty="0"/>
              <a:t> and a </a:t>
            </a:r>
            <a:r>
              <a:rPr lang="en-US" sz="2000" dirty="0">
                <a:highlight>
                  <a:srgbClr val="00FFFF"/>
                </a:highlight>
              </a:rPr>
              <a:t>predicate</a:t>
            </a:r>
            <a:r>
              <a:rPr lang="en-US" sz="2000" dirty="0"/>
              <a:t>, but it cannot express a complete thought. Here are TWO dependent clauses from our mentor sentence:</a:t>
            </a:r>
          </a:p>
          <a:p>
            <a:pPr marL="0" lvl="0" indent="0" algn="l" rtl="0">
              <a:lnSpc>
                <a:spcPct val="100000"/>
              </a:lnSpc>
              <a:spcBef>
                <a:spcPts val="0"/>
              </a:spcBef>
              <a:spcAft>
                <a:spcPts val="0"/>
              </a:spcAft>
              <a:buSzPts val="2400"/>
              <a:buNone/>
            </a:pPr>
            <a:endParaRPr sz="2000" dirty="0"/>
          </a:p>
          <a:p>
            <a:pPr marL="0" lvl="0" indent="0" algn="l" rtl="0">
              <a:lnSpc>
                <a:spcPct val="100000"/>
              </a:lnSpc>
              <a:spcBef>
                <a:spcPts val="0"/>
              </a:spcBef>
              <a:spcAft>
                <a:spcPts val="0"/>
              </a:spcAft>
              <a:buSzPts val="2400"/>
              <a:buNone/>
            </a:pPr>
            <a:r>
              <a:rPr lang="en-US" sz="2000" dirty="0"/>
              <a:t>. . . </a:t>
            </a:r>
            <a:r>
              <a:rPr lang="en-US" sz="2000" i="1" dirty="0">
                <a:highlight>
                  <a:srgbClr val="00FF00"/>
                </a:highlight>
              </a:rPr>
              <a:t>when</a:t>
            </a:r>
            <a:r>
              <a:rPr lang="en-US" sz="2000" i="1" dirty="0"/>
              <a:t> </a:t>
            </a:r>
            <a:r>
              <a:rPr lang="en-US" sz="2000" i="1" dirty="0">
                <a:highlight>
                  <a:srgbClr val="FFFF00"/>
                </a:highlight>
              </a:rPr>
              <a:t>you</a:t>
            </a:r>
            <a:r>
              <a:rPr lang="en-US" sz="2000" i="1" dirty="0"/>
              <a:t>’</a:t>
            </a:r>
            <a:r>
              <a:rPr lang="en-US" sz="2000" i="1" dirty="0">
                <a:highlight>
                  <a:srgbClr val="00FFFF"/>
                </a:highlight>
              </a:rPr>
              <a:t>re </a:t>
            </a:r>
            <a:r>
              <a:rPr lang="en-US" sz="2000" i="1" dirty="0"/>
              <a:t>almost </a:t>
            </a:r>
            <a:r>
              <a:rPr lang="en-US" sz="2000" i="1" dirty="0">
                <a:highlight>
                  <a:srgbClr val="00FFFF"/>
                </a:highlight>
              </a:rPr>
              <a:t>finished</a:t>
            </a:r>
            <a:r>
              <a:rPr lang="en-US" sz="2000" i="1" dirty="0"/>
              <a:t> with a jigsaw puzzle but </a:t>
            </a:r>
            <a:r>
              <a:rPr lang="en-US" sz="2000" i="1" dirty="0">
                <a:highlight>
                  <a:srgbClr val="00FFFF"/>
                </a:highlight>
              </a:rPr>
              <a:t>discover</a:t>
            </a:r>
            <a:r>
              <a:rPr lang="en-US" sz="2000" i="1" dirty="0"/>
              <a:t> </a:t>
            </a:r>
            <a:r>
              <a:rPr lang="en-US" sz="2000" i="1" dirty="0">
                <a:highlight>
                  <a:srgbClr val="00FF00"/>
                </a:highlight>
              </a:rPr>
              <a:t>[that] </a:t>
            </a:r>
            <a:r>
              <a:rPr lang="en-US" sz="2000" i="1" dirty="0">
                <a:highlight>
                  <a:srgbClr val="FFFF00"/>
                </a:highlight>
              </a:rPr>
              <a:t>you</a:t>
            </a:r>
            <a:r>
              <a:rPr lang="en-US" sz="2000" i="1" dirty="0"/>
              <a:t>’</a:t>
            </a:r>
            <a:r>
              <a:rPr lang="en-US" sz="2000" i="1" dirty="0">
                <a:highlight>
                  <a:srgbClr val="00FFFF"/>
                </a:highlight>
              </a:rPr>
              <a:t>re missing </a:t>
            </a:r>
            <a:r>
              <a:rPr lang="en-US" sz="2000" i="1" dirty="0"/>
              <a:t>a couple of pieces.</a:t>
            </a:r>
          </a:p>
          <a:p>
            <a:pPr marL="0" lvl="0" indent="0" algn="l" rtl="0">
              <a:lnSpc>
                <a:spcPct val="100000"/>
              </a:lnSpc>
              <a:spcBef>
                <a:spcPts val="0"/>
              </a:spcBef>
              <a:spcAft>
                <a:spcPts val="0"/>
              </a:spcAft>
              <a:buSzPts val="2400"/>
              <a:buNone/>
            </a:pPr>
            <a:endParaRPr lang="en-US" sz="2000" i="1" dirty="0"/>
          </a:p>
          <a:p>
            <a:pPr marL="0" lvl="0" indent="0" algn="l" rtl="0">
              <a:lnSpc>
                <a:spcPct val="100000"/>
              </a:lnSpc>
              <a:spcBef>
                <a:spcPts val="0"/>
              </a:spcBef>
              <a:spcAft>
                <a:spcPts val="0"/>
              </a:spcAft>
              <a:buSzPts val="2400"/>
              <a:buNone/>
            </a:pPr>
            <a:r>
              <a:rPr lang="en-US" sz="2000" dirty="0"/>
              <a:t>Dependent clauses are introduced by either a </a:t>
            </a:r>
            <a:r>
              <a:rPr lang="en-US" sz="2000" b="1" dirty="0"/>
              <a:t>stated</a:t>
            </a:r>
            <a:r>
              <a:rPr lang="en-US" sz="2000" dirty="0"/>
              <a:t> or </a:t>
            </a:r>
            <a:r>
              <a:rPr lang="en-US" sz="2000" b="1" dirty="0"/>
              <a:t>implied</a:t>
            </a:r>
            <a:r>
              <a:rPr lang="en-US" sz="2000" dirty="0"/>
              <a:t> </a:t>
            </a:r>
            <a:r>
              <a:rPr lang="en-US" sz="2000" dirty="0">
                <a:highlight>
                  <a:srgbClr val="00FF00"/>
                </a:highlight>
              </a:rPr>
              <a:t>subordinate conjunction</a:t>
            </a:r>
            <a:r>
              <a:rPr lang="en-US" sz="2000" dirty="0"/>
              <a:t>. </a:t>
            </a:r>
          </a:p>
          <a:p>
            <a:pPr marL="0" lvl="0" indent="0" algn="l" rtl="0">
              <a:lnSpc>
                <a:spcPct val="100000"/>
              </a:lnSpc>
              <a:spcBef>
                <a:spcPts val="0"/>
              </a:spcBef>
              <a:spcAft>
                <a:spcPts val="0"/>
              </a:spcAft>
              <a:buSzPts val="2400"/>
              <a:buNone/>
            </a:pPr>
            <a:endParaRPr dirty="0"/>
          </a:p>
        </p:txBody>
      </p:sp>
      <p:pic>
        <p:nvPicPr>
          <p:cNvPr id="207" name="Google Shape;207;gd6411f63d7_0_102"/>
          <p:cNvPicPr preferRelativeResize="0"/>
          <p:nvPr/>
        </p:nvPicPr>
        <p:blipFill>
          <a:blip r:embed="rId3">
            <a:alphaModFix/>
          </a:blip>
          <a:stretch>
            <a:fillRect/>
          </a:stretch>
        </p:blipFill>
        <p:spPr>
          <a:xfrm>
            <a:off x="5029213" y="1356600"/>
            <a:ext cx="3067851" cy="3192550"/>
          </a:xfrm>
          <a:prstGeom prst="rect">
            <a:avLst/>
          </a:prstGeom>
          <a:noFill/>
          <a:ln>
            <a:noFill/>
          </a:ln>
        </p:spPr>
      </p:pic>
      <p:pic>
        <p:nvPicPr>
          <p:cNvPr id="208" name="Google Shape;208;gd6411f63d7_0_102"/>
          <p:cNvPicPr preferRelativeResize="0"/>
          <p:nvPr/>
        </p:nvPicPr>
        <p:blipFill>
          <a:blip r:embed="rId4">
            <a:alphaModFix amt="90000"/>
          </a:blip>
          <a:stretch>
            <a:fillRect/>
          </a:stretch>
        </p:blipFill>
        <p:spPr>
          <a:xfrm>
            <a:off x="4902137" y="2090025"/>
            <a:ext cx="3321976" cy="17257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gd6411f63d7_0_169"/>
          <p:cNvSpPr txBox="1">
            <a:spLocks noGrp="1"/>
          </p:cNvSpPr>
          <p:nvPr>
            <p:ph type="title"/>
          </p:nvPr>
        </p:nvSpPr>
        <p:spPr>
          <a:xfrm>
            <a:off x="482425" y="196990"/>
            <a:ext cx="4348130" cy="857400"/>
          </a:xfrm>
          <a:prstGeom prst="rect">
            <a:avLst/>
          </a:prstGeom>
          <a:noFill/>
          <a:ln>
            <a:noFill/>
          </a:ln>
        </p:spPr>
        <p:txBody>
          <a:bodyPr spcFirstLastPara="1" wrap="square" lIns="91400" tIns="91400" rIns="91400" bIns="91400" anchor="ctr" anchorCtr="0">
            <a:noAutofit/>
          </a:bodyPr>
          <a:lstStyle/>
          <a:p>
            <a:pPr marL="0" lvl="0" indent="0" algn="l" rtl="0">
              <a:lnSpc>
                <a:spcPct val="100000"/>
              </a:lnSpc>
              <a:spcBef>
                <a:spcPts val="0"/>
              </a:spcBef>
              <a:spcAft>
                <a:spcPts val="0"/>
              </a:spcAft>
              <a:buSzPts val="3600"/>
              <a:buNone/>
            </a:pPr>
            <a:r>
              <a:rPr lang="en-US" b="1" dirty="0"/>
              <a:t>Shopping List Editing</a:t>
            </a:r>
            <a:endParaRPr b="1" dirty="0"/>
          </a:p>
        </p:txBody>
      </p:sp>
      <p:sp>
        <p:nvSpPr>
          <p:cNvPr id="214" name="Google Shape;214;gd6411f63d7_0_169"/>
          <p:cNvSpPr txBox="1">
            <a:spLocks noGrp="1"/>
          </p:cNvSpPr>
          <p:nvPr>
            <p:ph type="body" idx="1"/>
          </p:nvPr>
        </p:nvSpPr>
        <p:spPr>
          <a:xfrm>
            <a:off x="397291" y="893971"/>
            <a:ext cx="5811170" cy="494400"/>
          </a:xfrm>
          <a:prstGeom prst="rect">
            <a:avLst/>
          </a:prstGeom>
          <a:noFill/>
          <a:ln>
            <a:noFill/>
          </a:ln>
        </p:spPr>
        <p:txBody>
          <a:bodyPr spcFirstLastPara="1" wrap="square" lIns="91400" tIns="91400" rIns="91400" bIns="91400" anchor="t" anchorCtr="0">
            <a:noAutofit/>
          </a:bodyPr>
          <a:lstStyle/>
          <a:p>
            <a:pPr marL="0" lvl="0" indent="0" algn="l" rtl="0">
              <a:spcBef>
                <a:spcPts val="480"/>
              </a:spcBef>
              <a:spcAft>
                <a:spcPts val="0"/>
              </a:spcAft>
              <a:buSzPts val="1100"/>
              <a:buNone/>
            </a:pPr>
            <a:r>
              <a:rPr lang="en-US" sz="2300" dirty="0"/>
              <a:t>Why are there no commas in this sentence?</a:t>
            </a:r>
            <a:endParaRPr sz="2300" dirty="0"/>
          </a:p>
          <a:p>
            <a:pPr marL="0" lvl="0" indent="0" algn="l" rtl="0">
              <a:lnSpc>
                <a:spcPct val="100000"/>
              </a:lnSpc>
              <a:spcBef>
                <a:spcPts val="520"/>
              </a:spcBef>
              <a:spcAft>
                <a:spcPts val="0"/>
              </a:spcAft>
              <a:buSzPts val="2600"/>
              <a:buNone/>
            </a:pPr>
            <a:endParaRPr sz="2300" dirty="0"/>
          </a:p>
        </p:txBody>
      </p:sp>
      <p:sp>
        <p:nvSpPr>
          <p:cNvPr id="215" name="Google Shape;215;gd6411f63d7_0_169"/>
          <p:cNvSpPr txBox="1">
            <a:spLocks noGrp="1"/>
          </p:cNvSpPr>
          <p:nvPr>
            <p:ph type="body" idx="3"/>
          </p:nvPr>
        </p:nvSpPr>
        <p:spPr>
          <a:xfrm>
            <a:off x="482424" y="1627396"/>
            <a:ext cx="4152637" cy="2465332"/>
          </a:xfrm>
          <a:prstGeom prst="rect">
            <a:avLst/>
          </a:prstGeom>
        </p:spPr>
        <p:txBody>
          <a:bodyPr spcFirstLastPara="1" wrap="square" lIns="91425" tIns="0" rIns="91425" bIns="45700" anchor="ctr" anchorCtr="0">
            <a:normAutofit fontScale="55000" lnSpcReduction="20000"/>
          </a:bodyPr>
          <a:lstStyle/>
          <a:p>
            <a:pPr marL="0" lvl="0" indent="0" algn="l" rtl="0">
              <a:spcBef>
                <a:spcPts val="0"/>
              </a:spcBef>
              <a:spcAft>
                <a:spcPts val="0"/>
              </a:spcAft>
              <a:buNone/>
            </a:pPr>
            <a:r>
              <a:rPr lang="en-US" sz="2000" dirty="0"/>
              <a:t>The </a:t>
            </a:r>
            <a:r>
              <a:rPr lang="en-US" sz="2000" b="1" dirty="0"/>
              <a:t>first dependent clause </a:t>
            </a:r>
            <a:r>
              <a:rPr lang="en-US" sz="2000" dirty="0"/>
              <a:t>is an adverb clause and comes after the main clause. No comma is required: </a:t>
            </a:r>
          </a:p>
          <a:p>
            <a:pPr marL="0" lvl="0" indent="0" algn="l" rtl="0">
              <a:spcBef>
                <a:spcPts val="0"/>
              </a:spcBef>
              <a:spcAft>
                <a:spcPts val="0"/>
              </a:spcAft>
              <a:buNone/>
            </a:pPr>
            <a:endParaRPr lang="en-US" sz="2000" dirty="0"/>
          </a:p>
          <a:p>
            <a:pPr marL="0" lvl="0" indent="0" algn="l" rtl="0">
              <a:spcBef>
                <a:spcPts val="0"/>
              </a:spcBef>
              <a:spcAft>
                <a:spcPts val="0"/>
              </a:spcAft>
              <a:buNone/>
            </a:pPr>
            <a:r>
              <a:rPr lang="en-US" sz="2000" dirty="0"/>
              <a:t>. . . </a:t>
            </a:r>
            <a:r>
              <a:rPr lang="en-US" sz="2000" i="1" dirty="0">
                <a:highlight>
                  <a:srgbClr val="00FF00"/>
                </a:highlight>
              </a:rPr>
              <a:t>when</a:t>
            </a:r>
            <a:r>
              <a:rPr lang="en-US" sz="2000" i="1" dirty="0"/>
              <a:t> </a:t>
            </a:r>
            <a:r>
              <a:rPr lang="en-US" sz="2000" i="1" dirty="0">
                <a:highlight>
                  <a:srgbClr val="FFFF00"/>
                </a:highlight>
              </a:rPr>
              <a:t>you’</a:t>
            </a:r>
            <a:r>
              <a:rPr lang="en-US" sz="2000" i="1" dirty="0">
                <a:highlight>
                  <a:srgbClr val="00FFFF"/>
                </a:highlight>
              </a:rPr>
              <a:t>re </a:t>
            </a:r>
            <a:r>
              <a:rPr lang="en-US" sz="2000" i="1" dirty="0"/>
              <a:t>almost </a:t>
            </a:r>
            <a:r>
              <a:rPr lang="en-US" sz="2000" i="1" dirty="0">
                <a:highlight>
                  <a:srgbClr val="00FFFF"/>
                </a:highlight>
              </a:rPr>
              <a:t>finished</a:t>
            </a:r>
            <a:r>
              <a:rPr lang="en-US" sz="2000" i="1" dirty="0"/>
              <a:t> with a jigsaw puzzle but </a:t>
            </a:r>
            <a:r>
              <a:rPr lang="en-US" sz="2000" i="1" dirty="0">
                <a:highlight>
                  <a:srgbClr val="00FFFF"/>
                </a:highlight>
              </a:rPr>
              <a:t>discover</a:t>
            </a:r>
            <a:r>
              <a:rPr lang="en-US" sz="2000" i="1" dirty="0"/>
              <a:t> </a:t>
            </a:r>
            <a:r>
              <a:rPr lang="en-US" sz="2000" dirty="0"/>
              <a:t>. . .   </a:t>
            </a:r>
          </a:p>
          <a:p>
            <a:pPr marL="0" lvl="0" indent="0" algn="l" rtl="0">
              <a:spcBef>
                <a:spcPts val="0"/>
              </a:spcBef>
              <a:spcAft>
                <a:spcPts val="0"/>
              </a:spcAft>
              <a:buNone/>
            </a:pPr>
            <a:endParaRPr lang="en-US" sz="2000" dirty="0"/>
          </a:p>
          <a:p>
            <a:pPr marL="0" lvl="0" indent="0" algn="l" rtl="0">
              <a:spcBef>
                <a:spcPts val="0"/>
              </a:spcBef>
              <a:spcAft>
                <a:spcPts val="0"/>
              </a:spcAft>
              <a:buNone/>
            </a:pPr>
            <a:r>
              <a:rPr lang="en-US" sz="2000" dirty="0"/>
              <a:t>The </a:t>
            </a:r>
            <a:r>
              <a:rPr lang="en-US" sz="2000" b="1" dirty="0"/>
              <a:t>second dependent clause </a:t>
            </a:r>
            <a:r>
              <a:rPr lang="en-US" sz="2000" dirty="0"/>
              <a:t>is a NOUN clause.  It actually completes one of the verbs in the first dependent clause:  </a:t>
            </a:r>
          </a:p>
          <a:p>
            <a:pPr marL="0" lvl="0" indent="0" algn="l" rtl="0">
              <a:spcBef>
                <a:spcPts val="0"/>
              </a:spcBef>
              <a:spcAft>
                <a:spcPts val="0"/>
              </a:spcAft>
              <a:buNone/>
            </a:pPr>
            <a:endParaRPr lang="en-US" sz="2000" dirty="0"/>
          </a:p>
          <a:p>
            <a:pPr marL="0" lvl="0" indent="0" algn="l" rtl="0">
              <a:spcBef>
                <a:spcPts val="0"/>
              </a:spcBef>
              <a:spcAft>
                <a:spcPts val="0"/>
              </a:spcAft>
              <a:buNone/>
            </a:pPr>
            <a:r>
              <a:rPr lang="en-US" sz="2000" dirty="0"/>
              <a:t>. . . </a:t>
            </a:r>
            <a:r>
              <a:rPr lang="en-US" sz="2000" i="1" dirty="0">
                <a:highlight>
                  <a:srgbClr val="00FF00"/>
                </a:highlight>
              </a:rPr>
              <a:t>[that] </a:t>
            </a:r>
            <a:r>
              <a:rPr lang="en-US" sz="2000" i="1" dirty="0">
                <a:highlight>
                  <a:srgbClr val="FFFF00"/>
                </a:highlight>
              </a:rPr>
              <a:t>you</a:t>
            </a:r>
            <a:r>
              <a:rPr lang="en-US" sz="2000" i="1" dirty="0"/>
              <a:t>’</a:t>
            </a:r>
            <a:r>
              <a:rPr lang="en-US" sz="2000" i="1" dirty="0">
                <a:highlight>
                  <a:srgbClr val="00FFFF"/>
                </a:highlight>
              </a:rPr>
              <a:t>re missing </a:t>
            </a:r>
            <a:r>
              <a:rPr lang="en-US" sz="2000" i="1" dirty="0"/>
              <a:t>a couple of pieces. </a:t>
            </a:r>
          </a:p>
          <a:p>
            <a:pPr marL="0" lvl="0" indent="0" algn="l" rtl="0">
              <a:spcBef>
                <a:spcPts val="0"/>
              </a:spcBef>
              <a:spcAft>
                <a:spcPts val="0"/>
              </a:spcAft>
              <a:buNone/>
            </a:pPr>
            <a:endParaRPr lang="en-US" sz="2000" dirty="0"/>
          </a:p>
          <a:p>
            <a:pPr marL="0" lvl="0" indent="0" algn="l" rtl="0">
              <a:spcBef>
                <a:spcPts val="0"/>
              </a:spcBef>
              <a:spcAft>
                <a:spcPts val="0"/>
              </a:spcAft>
              <a:buNone/>
            </a:pPr>
            <a:r>
              <a:rPr lang="en-US" sz="2000" dirty="0"/>
              <a:t>No comma is required because the second clause is actually the DIRECT OBJECT for the verb </a:t>
            </a:r>
            <a:r>
              <a:rPr lang="en-US" sz="2000" b="1" u="sng" dirty="0"/>
              <a:t>discover: </a:t>
            </a:r>
            <a:r>
              <a:rPr lang="en-US" sz="2000" b="1" i="1" u="sng" dirty="0"/>
              <a:t> </a:t>
            </a:r>
          </a:p>
          <a:p>
            <a:pPr marL="0" lvl="0" indent="0" algn="l" rtl="0">
              <a:spcBef>
                <a:spcPts val="0"/>
              </a:spcBef>
              <a:spcAft>
                <a:spcPts val="0"/>
              </a:spcAft>
              <a:buNone/>
            </a:pPr>
            <a:r>
              <a:rPr lang="en-US" sz="2000" b="1" i="1" u="sng" dirty="0">
                <a:solidFill>
                  <a:schemeClr val="accent2">
                    <a:lumMod val="75000"/>
                  </a:schemeClr>
                </a:solidFill>
              </a:rPr>
              <a:t>What did you discover? </a:t>
            </a:r>
          </a:p>
          <a:p>
            <a:pPr marL="0" lvl="0" indent="0" algn="l" rtl="0">
              <a:spcBef>
                <a:spcPts val="0"/>
              </a:spcBef>
              <a:spcAft>
                <a:spcPts val="0"/>
              </a:spcAft>
              <a:buNone/>
            </a:pPr>
            <a:endParaRPr lang="en-US" sz="2000" b="1" i="1" u="sng" dirty="0">
              <a:solidFill>
                <a:srgbClr val="0070C0"/>
              </a:solidFill>
            </a:endParaRPr>
          </a:p>
          <a:p>
            <a:pPr marL="0" lvl="0" indent="0" algn="l" rtl="0">
              <a:spcBef>
                <a:spcPts val="0"/>
              </a:spcBef>
              <a:spcAft>
                <a:spcPts val="0"/>
              </a:spcAft>
              <a:buNone/>
            </a:pPr>
            <a:r>
              <a:rPr lang="en-US" sz="2000" dirty="0">
                <a:solidFill>
                  <a:schemeClr val="tx1"/>
                </a:solidFill>
              </a:rPr>
              <a:t>Rules tell us that a direct object is never separated by one comma from the verb it completes. </a:t>
            </a:r>
            <a:endParaRPr sz="2000" dirty="0">
              <a:solidFill>
                <a:schemeClr val="tx1"/>
              </a:solidFill>
            </a:endParaRPr>
          </a:p>
        </p:txBody>
      </p:sp>
      <p:pic>
        <p:nvPicPr>
          <p:cNvPr id="216" name="Google Shape;216;gd6411f63d7_0_169"/>
          <p:cNvPicPr preferRelativeResize="0"/>
          <p:nvPr/>
        </p:nvPicPr>
        <p:blipFill>
          <a:blip r:embed="rId3">
            <a:alphaModFix/>
          </a:blip>
          <a:stretch>
            <a:fillRect/>
          </a:stretch>
        </p:blipFill>
        <p:spPr>
          <a:xfrm>
            <a:off x="5029213" y="1356600"/>
            <a:ext cx="3067851" cy="3192550"/>
          </a:xfrm>
          <a:prstGeom prst="rect">
            <a:avLst/>
          </a:prstGeom>
          <a:noFill/>
          <a:ln>
            <a:noFill/>
          </a:ln>
        </p:spPr>
      </p:pic>
      <p:pic>
        <p:nvPicPr>
          <p:cNvPr id="217" name="Google Shape;217;gd6411f63d7_0_169"/>
          <p:cNvPicPr preferRelativeResize="0"/>
          <p:nvPr/>
        </p:nvPicPr>
        <p:blipFill>
          <a:blip r:embed="rId4">
            <a:alphaModFix amt="90000"/>
          </a:blip>
          <a:stretch>
            <a:fillRect/>
          </a:stretch>
        </p:blipFill>
        <p:spPr>
          <a:xfrm>
            <a:off x="4902137" y="2090025"/>
            <a:ext cx="3321976" cy="17257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gd6411f63d7_0_177"/>
          <p:cNvSpPr txBox="1">
            <a:spLocks noGrp="1"/>
          </p:cNvSpPr>
          <p:nvPr>
            <p:ph type="title"/>
          </p:nvPr>
        </p:nvSpPr>
        <p:spPr>
          <a:xfrm>
            <a:off x="466659" y="295131"/>
            <a:ext cx="4341823" cy="857400"/>
          </a:xfrm>
          <a:prstGeom prst="rect">
            <a:avLst/>
          </a:prstGeom>
          <a:noFill/>
          <a:ln>
            <a:noFill/>
          </a:ln>
        </p:spPr>
        <p:txBody>
          <a:bodyPr spcFirstLastPara="1" wrap="square" lIns="91400" tIns="91400" rIns="91400" bIns="91400" anchor="ctr" anchorCtr="0">
            <a:noAutofit/>
          </a:bodyPr>
          <a:lstStyle/>
          <a:p>
            <a:pPr marL="0" lvl="0" indent="0" algn="l" rtl="0">
              <a:lnSpc>
                <a:spcPct val="100000"/>
              </a:lnSpc>
              <a:spcBef>
                <a:spcPts val="0"/>
              </a:spcBef>
              <a:spcAft>
                <a:spcPts val="0"/>
              </a:spcAft>
              <a:buSzPts val="3600"/>
              <a:buNone/>
            </a:pPr>
            <a:r>
              <a:rPr lang="en-US" b="1" dirty="0"/>
              <a:t>Shopping List Editing</a:t>
            </a:r>
            <a:endParaRPr b="1" dirty="0"/>
          </a:p>
        </p:txBody>
      </p:sp>
      <p:sp>
        <p:nvSpPr>
          <p:cNvPr id="223" name="Google Shape;223;gd6411f63d7_0_177"/>
          <p:cNvSpPr txBox="1">
            <a:spLocks noGrp="1"/>
          </p:cNvSpPr>
          <p:nvPr>
            <p:ph type="body" idx="1"/>
          </p:nvPr>
        </p:nvSpPr>
        <p:spPr>
          <a:xfrm>
            <a:off x="390985" y="1102279"/>
            <a:ext cx="4040100" cy="494400"/>
          </a:xfrm>
          <a:prstGeom prst="rect">
            <a:avLst/>
          </a:prstGeom>
          <a:noFill/>
          <a:ln>
            <a:noFill/>
          </a:ln>
        </p:spPr>
        <p:txBody>
          <a:bodyPr spcFirstLastPara="1" wrap="square" lIns="91400" tIns="91400" rIns="91400" bIns="91400" anchor="t" anchorCtr="0">
            <a:noAutofit/>
          </a:bodyPr>
          <a:lstStyle/>
          <a:p>
            <a:pPr marL="0" lvl="0" indent="0" algn="l" rtl="0">
              <a:lnSpc>
                <a:spcPct val="100000"/>
              </a:lnSpc>
              <a:spcBef>
                <a:spcPts val="520"/>
              </a:spcBef>
              <a:spcAft>
                <a:spcPts val="0"/>
              </a:spcAft>
              <a:buSzPts val="2600"/>
              <a:buNone/>
            </a:pPr>
            <a:r>
              <a:rPr lang="en-US" dirty="0"/>
              <a:t>The Second Sentence:</a:t>
            </a:r>
            <a:endParaRPr dirty="0"/>
          </a:p>
        </p:txBody>
      </p:sp>
      <p:sp>
        <p:nvSpPr>
          <p:cNvPr id="224" name="Google Shape;224;gd6411f63d7_0_177"/>
          <p:cNvSpPr txBox="1">
            <a:spLocks noGrp="1"/>
          </p:cNvSpPr>
          <p:nvPr>
            <p:ph type="body" idx="3"/>
          </p:nvPr>
        </p:nvSpPr>
        <p:spPr>
          <a:xfrm>
            <a:off x="390985" y="1596679"/>
            <a:ext cx="4704430" cy="2884200"/>
          </a:xfrm>
          <a:prstGeom prst="rect">
            <a:avLst/>
          </a:prstGeom>
        </p:spPr>
        <p:txBody>
          <a:bodyPr spcFirstLastPara="1" wrap="square" lIns="91425" tIns="0" rIns="91425" bIns="45700" anchor="ctr" anchorCtr="0">
            <a:normAutofit/>
          </a:bodyPr>
          <a:lstStyle/>
          <a:p>
            <a:pPr marL="0" lvl="0" indent="0" algn="l" rtl="0">
              <a:spcBef>
                <a:spcPts val="0"/>
              </a:spcBef>
              <a:spcAft>
                <a:spcPts val="0"/>
              </a:spcAft>
              <a:buNone/>
            </a:pPr>
            <a:r>
              <a:rPr lang="en-US" sz="2600" dirty="0"/>
              <a:t>You overturn the box</a:t>
            </a:r>
            <a:r>
              <a:rPr lang="en-US" sz="2600" dirty="0">
                <a:highlight>
                  <a:srgbClr val="FFFF00"/>
                </a:highlight>
              </a:rPr>
              <a:t>,</a:t>
            </a:r>
            <a:r>
              <a:rPr lang="en-US" sz="2600" dirty="0"/>
              <a:t> search under the furniture</a:t>
            </a:r>
            <a:r>
              <a:rPr lang="en-US" sz="2600" dirty="0">
                <a:highlight>
                  <a:srgbClr val="FFFF00"/>
                </a:highlight>
              </a:rPr>
              <a:t>,</a:t>
            </a:r>
            <a:r>
              <a:rPr lang="en-US" sz="2600" dirty="0"/>
              <a:t> and look everywhere else you can think of</a:t>
            </a:r>
            <a:r>
              <a:rPr lang="en-US" sz="2600" dirty="0">
                <a:highlight>
                  <a:srgbClr val="FFFF00"/>
                </a:highlight>
              </a:rPr>
              <a:t>,</a:t>
            </a:r>
            <a:r>
              <a:rPr lang="en-US" sz="2600" dirty="0"/>
              <a:t> but they don't turn up. </a:t>
            </a:r>
            <a:endParaRPr sz="2400" dirty="0"/>
          </a:p>
        </p:txBody>
      </p:sp>
      <p:pic>
        <p:nvPicPr>
          <p:cNvPr id="225" name="Google Shape;225;gd6411f63d7_0_177"/>
          <p:cNvPicPr preferRelativeResize="0"/>
          <p:nvPr/>
        </p:nvPicPr>
        <p:blipFill>
          <a:blip r:embed="rId3">
            <a:alphaModFix/>
          </a:blip>
          <a:stretch>
            <a:fillRect/>
          </a:stretch>
        </p:blipFill>
        <p:spPr>
          <a:xfrm>
            <a:off x="5509750" y="2124825"/>
            <a:ext cx="2312449" cy="2406451"/>
          </a:xfrm>
          <a:prstGeom prst="rect">
            <a:avLst/>
          </a:prstGeom>
          <a:noFill/>
          <a:ln>
            <a:noFill/>
          </a:ln>
        </p:spPr>
      </p:pic>
      <p:sp>
        <p:nvSpPr>
          <p:cNvPr id="226" name="Google Shape;226;gd6411f63d7_0_177"/>
          <p:cNvSpPr txBox="1">
            <a:spLocks noGrp="1"/>
          </p:cNvSpPr>
          <p:nvPr>
            <p:ph type="body" idx="2"/>
          </p:nvPr>
        </p:nvSpPr>
        <p:spPr>
          <a:xfrm>
            <a:off x="4153143" y="1120500"/>
            <a:ext cx="4041900" cy="491100"/>
          </a:xfrm>
          <a:prstGeom prst="rect">
            <a:avLst/>
          </a:prstGeom>
        </p:spPr>
        <p:txBody>
          <a:bodyPr spcFirstLastPara="1" wrap="square" lIns="45700" tIns="0" rIns="45700" bIns="0" anchor="ctr" anchorCtr="0">
            <a:normAutofit fontScale="70000" lnSpcReduction="20000"/>
          </a:bodyPr>
          <a:lstStyle/>
          <a:p>
            <a:pPr marL="0" lvl="0" indent="0" algn="l" rtl="0">
              <a:spcBef>
                <a:spcPts val="480"/>
              </a:spcBef>
              <a:spcAft>
                <a:spcPts val="0"/>
              </a:spcAft>
              <a:buNone/>
            </a:pPr>
            <a:r>
              <a:rPr lang="en-US" dirty="0"/>
              <a:t>Why are there commas in this sentence?</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gd6411f63d7_0_185"/>
          <p:cNvSpPr txBox="1">
            <a:spLocks noGrp="1"/>
          </p:cNvSpPr>
          <p:nvPr>
            <p:ph type="title"/>
          </p:nvPr>
        </p:nvSpPr>
        <p:spPr>
          <a:xfrm>
            <a:off x="417184" y="200143"/>
            <a:ext cx="4080116"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b="1" dirty="0"/>
              <a:t>Shopping List Editing</a:t>
            </a:r>
            <a:endParaRPr b="1" dirty="0"/>
          </a:p>
        </p:txBody>
      </p:sp>
      <p:sp>
        <p:nvSpPr>
          <p:cNvPr id="232" name="Google Shape;232;gd6411f63d7_0_185"/>
          <p:cNvSpPr txBox="1">
            <a:spLocks noGrp="1"/>
          </p:cNvSpPr>
          <p:nvPr>
            <p:ph type="body" idx="1"/>
          </p:nvPr>
        </p:nvSpPr>
        <p:spPr>
          <a:xfrm>
            <a:off x="437192" y="1132882"/>
            <a:ext cx="5427580" cy="494400"/>
          </a:xfrm>
          <a:prstGeom prst="rect">
            <a:avLst/>
          </a:prstGeom>
        </p:spPr>
        <p:txBody>
          <a:bodyPr spcFirstLastPara="1" wrap="square" lIns="45700" tIns="0" rIns="45700" bIns="0" anchor="ctr" anchorCtr="0">
            <a:noAutofit/>
          </a:bodyPr>
          <a:lstStyle/>
          <a:p>
            <a:pPr marL="0" lvl="0" indent="0" algn="l" rtl="0">
              <a:spcBef>
                <a:spcPts val="480"/>
              </a:spcBef>
              <a:spcAft>
                <a:spcPts val="0"/>
              </a:spcAft>
              <a:buNone/>
            </a:pPr>
            <a:r>
              <a:rPr lang="en-US" dirty="0"/>
              <a:t>Why are there commas in this sentence?</a:t>
            </a:r>
            <a:endParaRPr dirty="0"/>
          </a:p>
        </p:txBody>
      </p:sp>
      <p:sp>
        <p:nvSpPr>
          <p:cNvPr id="233" name="Google Shape;233;gd6411f63d7_0_185"/>
          <p:cNvSpPr txBox="1">
            <a:spLocks noGrp="1"/>
          </p:cNvSpPr>
          <p:nvPr>
            <p:ph type="body" idx="3"/>
          </p:nvPr>
        </p:nvSpPr>
        <p:spPr>
          <a:xfrm>
            <a:off x="437192" y="1702620"/>
            <a:ext cx="4134808" cy="2938747"/>
          </a:xfrm>
          <a:prstGeom prst="rect">
            <a:avLst/>
          </a:prstGeom>
        </p:spPr>
        <p:txBody>
          <a:bodyPr spcFirstLastPara="1" wrap="square" lIns="91425" tIns="0" rIns="91425" bIns="45700" anchor="t" anchorCtr="0">
            <a:normAutofit lnSpcReduction="10000"/>
          </a:bodyPr>
          <a:lstStyle/>
          <a:p>
            <a:pPr marL="457200" lvl="0" indent="-342900" algn="l" rtl="0">
              <a:spcBef>
                <a:spcPts val="360"/>
              </a:spcBef>
              <a:spcAft>
                <a:spcPts val="0"/>
              </a:spcAft>
              <a:buSzPts val="1800"/>
              <a:buChar char="•"/>
            </a:pPr>
            <a:r>
              <a:rPr lang="en-US" dirty="0"/>
              <a:t>Authors use commas to separate items in a series.</a:t>
            </a:r>
            <a:endParaRPr dirty="0"/>
          </a:p>
          <a:p>
            <a:pPr marL="914400" lvl="1" indent="-285750" algn="l" rtl="0">
              <a:spcBef>
                <a:spcPts val="0"/>
              </a:spcBef>
              <a:spcAft>
                <a:spcPts val="0"/>
              </a:spcAft>
              <a:buSzPct val="100000"/>
              <a:buFont typeface="Wingdings" panose="05000000000000000000" pitchFamily="2" charset="2"/>
              <a:buChar char="§"/>
            </a:pPr>
            <a:r>
              <a:rPr lang="en-US" i="1" dirty="0"/>
              <a:t>You overturn the box</a:t>
            </a:r>
            <a:r>
              <a:rPr lang="en-US" i="1" dirty="0">
                <a:highlight>
                  <a:srgbClr val="FFFF00"/>
                </a:highlight>
              </a:rPr>
              <a:t>,</a:t>
            </a:r>
            <a:r>
              <a:rPr lang="en-US" i="1" dirty="0"/>
              <a:t> search the furniture</a:t>
            </a:r>
            <a:r>
              <a:rPr lang="en-US" i="1" dirty="0">
                <a:highlight>
                  <a:srgbClr val="FFFF00"/>
                </a:highlight>
              </a:rPr>
              <a:t>,</a:t>
            </a:r>
            <a:r>
              <a:rPr lang="en-US" i="1" dirty="0"/>
              <a:t> and look everywhere else. .  .  </a:t>
            </a:r>
            <a:endParaRPr i="1" dirty="0"/>
          </a:p>
          <a:p>
            <a:pPr marL="457200" lvl="0" indent="-342900" algn="l" rtl="0">
              <a:spcBef>
                <a:spcPts val="0"/>
              </a:spcBef>
              <a:spcAft>
                <a:spcPts val="0"/>
              </a:spcAft>
              <a:buSzPts val="1800"/>
              <a:buChar char="•"/>
            </a:pPr>
            <a:r>
              <a:rPr lang="en-US" dirty="0"/>
              <a:t>Authors use commas to separate two independent clauses when combined with a FANBOYS coordinating conjunction.</a:t>
            </a:r>
            <a:endParaRPr dirty="0"/>
          </a:p>
          <a:p>
            <a:pPr marL="914400" lvl="1" indent="-285750" algn="l" rtl="0">
              <a:spcBef>
                <a:spcPts val="0"/>
              </a:spcBef>
              <a:spcAft>
                <a:spcPts val="0"/>
              </a:spcAft>
              <a:buSzPct val="100000"/>
              <a:buFont typeface="Wingdings" panose="05000000000000000000" pitchFamily="2" charset="2"/>
              <a:buChar char="§"/>
            </a:pPr>
            <a:r>
              <a:rPr lang="en-US" sz="1600" i="1" dirty="0"/>
              <a:t>You overturn the box, search under the furniture, and look everywhere else you can think of</a:t>
            </a:r>
            <a:r>
              <a:rPr lang="en-US" sz="1600" i="1" dirty="0">
                <a:highlight>
                  <a:srgbClr val="FFFF00"/>
                </a:highlight>
              </a:rPr>
              <a:t>, </a:t>
            </a:r>
            <a:r>
              <a:rPr lang="en-US" sz="1600" i="1" dirty="0"/>
              <a:t>but they don't turn up. </a:t>
            </a:r>
            <a:endParaRPr dirty="0"/>
          </a:p>
        </p:txBody>
      </p:sp>
      <p:pic>
        <p:nvPicPr>
          <p:cNvPr id="234" name="Google Shape;234;gd6411f63d7_0_185"/>
          <p:cNvPicPr preferRelativeResize="0"/>
          <p:nvPr/>
        </p:nvPicPr>
        <p:blipFill>
          <a:blip r:embed="rId3">
            <a:alphaModFix/>
          </a:blip>
          <a:stretch>
            <a:fillRect/>
          </a:stretch>
        </p:blipFill>
        <p:spPr>
          <a:xfrm>
            <a:off x="5029213" y="1356600"/>
            <a:ext cx="3067851" cy="3192550"/>
          </a:xfrm>
          <a:prstGeom prst="rect">
            <a:avLst/>
          </a:prstGeom>
          <a:noFill/>
          <a:ln>
            <a:noFill/>
          </a:ln>
        </p:spPr>
      </p:pic>
      <p:pic>
        <p:nvPicPr>
          <p:cNvPr id="235" name="Google Shape;235;gd6411f63d7_0_185"/>
          <p:cNvPicPr preferRelativeResize="0"/>
          <p:nvPr/>
        </p:nvPicPr>
        <p:blipFill>
          <a:blip r:embed="rId4">
            <a:alphaModFix amt="89000"/>
          </a:blip>
          <a:stretch>
            <a:fillRect/>
          </a:stretch>
        </p:blipFill>
        <p:spPr>
          <a:xfrm>
            <a:off x="4739388" y="2360741"/>
            <a:ext cx="3647525" cy="1184272"/>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gd05ec27b89_0_123"/>
          <p:cNvSpPr txBox="1">
            <a:spLocks noGrp="1"/>
          </p:cNvSpPr>
          <p:nvPr>
            <p:ph type="title"/>
          </p:nvPr>
        </p:nvSpPr>
        <p:spPr>
          <a:xfrm>
            <a:off x="457200" y="130920"/>
            <a:ext cx="4647674" cy="857400"/>
          </a:xfrm>
          <a:prstGeom prst="rect">
            <a:avLst/>
          </a:prstGeom>
          <a:noFill/>
          <a:ln>
            <a:noFill/>
          </a:ln>
        </p:spPr>
        <p:txBody>
          <a:bodyPr spcFirstLastPara="1" wrap="square" lIns="91400" tIns="91400" rIns="91400" bIns="91400" anchor="ctr" anchorCtr="0">
            <a:noAutofit/>
          </a:bodyPr>
          <a:lstStyle/>
          <a:p>
            <a:pPr marL="0" lvl="0" indent="0" algn="l" rtl="0">
              <a:lnSpc>
                <a:spcPct val="100000"/>
              </a:lnSpc>
              <a:spcBef>
                <a:spcPts val="0"/>
              </a:spcBef>
              <a:spcAft>
                <a:spcPts val="0"/>
              </a:spcAft>
              <a:buSzPts val="3600"/>
              <a:buNone/>
            </a:pPr>
            <a:r>
              <a:rPr lang="en-US" b="1" dirty="0"/>
              <a:t>Shopping List Editing</a:t>
            </a:r>
            <a:endParaRPr b="1" dirty="0"/>
          </a:p>
        </p:txBody>
      </p:sp>
      <p:sp>
        <p:nvSpPr>
          <p:cNvPr id="241" name="Google Shape;241;gd05ec27b89_0_123"/>
          <p:cNvSpPr txBox="1">
            <a:spLocks noGrp="1"/>
          </p:cNvSpPr>
          <p:nvPr>
            <p:ph type="body" idx="1"/>
          </p:nvPr>
        </p:nvSpPr>
        <p:spPr>
          <a:xfrm>
            <a:off x="410939" y="862267"/>
            <a:ext cx="4072774" cy="3914685"/>
          </a:xfrm>
          <a:prstGeom prst="rect">
            <a:avLst/>
          </a:prstGeom>
          <a:noFill/>
          <a:ln>
            <a:noFill/>
          </a:ln>
        </p:spPr>
        <p:txBody>
          <a:bodyPr spcFirstLastPara="1" wrap="square" lIns="91400" tIns="91400" rIns="91400" bIns="91400" anchor="t" anchorCtr="0">
            <a:noAutofit/>
          </a:bodyPr>
          <a:lstStyle/>
          <a:p>
            <a:pPr marL="0" lvl="0" indent="0" algn="l" rtl="0">
              <a:spcBef>
                <a:spcPts val="0"/>
              </a:spcBef>
              <a:spcAft>
                <a:spcPts val="0"/>
              </a:spcAft>
              <a:buSzPts val="2400"/>
              <a:buNone/>
            </a:pPr>
            <a:r>
              <a:rPr lang="en-US" sz="1800" dirty="0">
                <a:highlight>
                  <a:srgbClr val="FFFF00"/>
                </a:highlight>
              </a:rPr>
              <a:t>You</a:t>
            </a:r>
            <a:r>
              <a:rPr lang="en-US" sz="1800" dirty="0"/>
              <a:t> </a:t>
            </a:r>
            <a:r>
              <a:rPr lang="en-US" sz="1800" u="sng" dirty="0">
                <a:highlight>
                  <a:srgbClr val="00FFFF"/>
                </a:highlight>
              </a:rPr>
              <a:t>overturn</a:t>
            </a:r>
            <a:r>
              <a:rPr lang="en-US" sz="1800" dirty="0">
                <a:highlight>
                  <a:srgbClr val="00FFFF"/>
                </a:highlight>
              </a:rPr>
              <a:t> the box</a:t>
            </a:r>
            <a:r>
              <a:rPr lang="en-US" sz="1800" dirty="0">
                <a:highlight>
                  <a:srgbClr val="FFFF00"/>
                </a:highlight>
              </a:rPr>
              <a:t>, </a:t>
            </a:r>
            <a:r>
              <a:rPr lang="en-US" sz="1800" u="sng" dirty="0">
                <a:highlight>
                  <a:srgbClr val="00FFFF"/>
                </a:highlight>
              </a:rPr>
              <a:t>search</a:t>
            </a:r>
            <a:r>
              <a:rPr lang="en-US" sz="1800" dirty="0">
                <a:highlight>
                  <a:srgbClr val="00FFFF"/>
                </a:highlight>
              </a:rPr>
              <a:t> under the furniture</a:t>
            </a:r>
            <a:r>
              <a:rPr lang="en-US" sz="1800" dirty="0">
                <a:highlight>
                  <a:srgbClr val="FFFF00"/>
                </a:highlight>
              </a:rPr>
              <a:t>,</a:t>
            </a:r>
            <a:r>
              <a:rPr lang="en-US" sz="1800" dirty="0">
                <a:highlight>
                  <a:srgbClr val="00FFFF"/>
                </a:highlight>
              </a:rPr>
              <a:t> and </a:t>
            </a:r>
            <a:r>
              <a:rPr lang="en-US" sz="1800" u="sng" dirty="0">
                <a:highlight>
                  <a:srgbClr val="00FFFF"/>
                </a:highlight>
              </a:rPr>
              <a:t>look</a:t>
            </a:r>
            <a:r>
              <a:rPr lang="en-US" sz="1800" dirty="0">
                <a:highlight>
                  <a:srgbClr val="00FFFF"/>
                </a:highlight>
              </a:rPr>
              <a:t> everywhere else [that] </a:t>
            </a:r>
            <a:r>
              <a:rPr lang="en-US" sz="1800" dirty="0">
                <a:highlight>
                  <a:srgbClr val="FFFF00"/>
                </a:highlight>
              </a:rPr>
              <a:t>you </a:t>
            </a:r>
            <a:r>
              <a:rPr lang="en-US" sz="1800" dirty="0">
                <a:highlight>
                  <a:srgbClr val="00FFFF"/>
                </a:highlight>
              </a:rPr>
              <a:t>can think of</a:t>
            </a:r>
            <a:r>
              <a:rPr lang="en-US" sz="1800" dirty="0">
                <a:highlight>
                  <a:srgbClr val="FFFF00"/>
                </a:highlight>
              </a:rPr>
              <a:t>,</a:t>
            </a:r>
            <a:r>
              <a:rPr lang="en-US" sz="1800" dirty="0">
                <a:highlight>
                  <a:srgbClr val="00FFFF"/>
                </a:highlight>
              </a:rPr>
              <a:t> </a:t>
            </a:r>
            <a:r>
              <a:rPr lang="en-US" sz="1800" dirty="0">
                <a:highlight>
                  <a:srgbClr val="00FF00"/>
                </a:highlight>
              </a:rPr>
              <a:t>but</a:t>
            </a:r>
            <a:r>
              <a:rPr lang="en-US" sz="1800" dirty="0"/>
              <a:t> </a:t>
            </a:r>
            <a:r>
              <a:rPr lang="en-US" sz="1800" dirty="0">
                <a:highlight>
                  <a:srgbClr val="FFFF00"/>
                </a:highlight>
              </a:rPr>
              <a:t>they</a:t>
            </a:r>
            <a:r>
              <a:rPr lang="en-US" sz="1800" dirty="0"/>
              <a:t> </a:t>
            </a:r>
            <a:r>
              <a:rPr lang="en-US" sz="1800" dirty="0">
                <a:highlight>
                  <a:srgbClr val="00FFFF"/>
                </a:highlight>
              </a:rPr>
              <a:t>don't turn up</a:t>
            </a:r>
            <a:r>
              <a:rPr lang="en-US" sz="1800" dirty="0"/>
              <a:t>. </a:t>
            </a:r>
            <a:endParaRPr sz="1800" dirty="0"/>
          </a:p>
          <a:p>
            <a:pPr marL="0" lvl="0" indent="0" algn="l" rtl="0">
              <a:lnSpc>
                <a:spcPct val="100000"/>
              </a:lnSpc>
              <a:spcBef>
                <a:spcPts val="520"/>
              </a:spcBef>
              <a:spcAft>
                <a:spcPts val="0"/>
              </a:spcAft>
              <a:buSzPts val="2600"/>
              <a:buNone/>
            </a:pPr>
            <a:endParaRPr sz="1800" dirty="0"/>
          </a:p>
          <a:p>
            <a:pPr marL="0" lvl="0" indent="0" algn="l" rtl="0">
              <a:lnSpc>
                <a:spcPct val="100000"/>
              </a:lnSpc>
              <a:spcBef>
                <a:spcPts val="520"/>
              </a:spcBef>
              <a:spcAft>
                <a:spcPts val="0"/>
              </a:spcAft>
              <a:buSzPts val="2600"/>
              <a:buNone/>
            </a:pPr>
            <a:r>
              <a:rPr lang="en-US" sz="1800" dirty="0">
                <a:highlight>
                  <a:srgbClr val="FFFF00"/>
                </a:highlight>
              </a:rPr>
              <a:t>Subject</a:t>
            </a:r>
            <a:r>
              <a:rPr lang="en-US" sz="1800" dirty="0"/>
              <a:t>   </a:t>
            </a:r>
            <a:r>
              <a:rPr lang="en-US" sz="1800" dirty="0">
                <a:highlight>
                  <a:srgbClr val="00FFFF"/>
                </a:highlight>
              </a:rPr>
              <a:t>Predicate</a:t>
            </a:r>
            <a:r>
              <a:rPr lang="en-US" sz="1800" dirty="0"/>
              <a:t>   </a:t>
            </a:r>
            <a:r>
              <a:rPr lang="en-US" sz="1800" dirty="0">
                <a:highlight>
                  <a:srgbClr val="00FF00"/>
                </a:highlight>
              </a:rPr>
              <a:t>FANBOYS</a:t>
            </a:r>
            <a:endParaRPr sz="1800" dirty="0">
              <a:highlight>
                <a:srgbClr val="00FF00"/>
              </a:highlight>
            </a:endParaRPr>
          </a:p>
          <a:p>
            <a:pPr marL="0" lvl="0" indent="0" algn="l" rtl="0">
              <a:lnSpc>
                <a:spcPct val="100000"/>
              </a:lnSpc>
              <a:spcBef>
                <a:spcPts val="520"/>
              </a:spcBef>
              <a:spcAft>
                <a:spcPts val="0"/>
              </a:spcAft>
              <a:buSzPts val="2600"/>
              <a:buNone/>
            </a:pPr>
            <a:endParaRPr lang="en-US" sz="1800" dirty="0"/>
          </a:p>
          <a:p>
            <a:pPr marL="0" lvl="0" indent="0" algn="l" rtl="0">
              <a:lnSpc>
                <a:spcPct val="100000"/>
              </a:lnSpc>
              <a:spcBef>
                <a:spcPts val="520"/>
              </a:spcBef>
              <a:spcAft>
                <a:spcPts val="0"/>
              </a:spcAft>
              <a:buSzPts val="2600"/>
              <a:buNone/>
            </a:pPr>
            <a:r>
              <a:rPr lang="en-US" sz="1800" dirty="0"/>
              <a:t>Note:  The dependent clause </a:t>
            </a:r>
            <a:r>
              <a:rPr lang="en-US" sz="1800" i="1" dirty="0"/>
              <a:t>you can think of </a:t>
            </a:r>
            <a:r>
              <a:rPr lang="en-US" sz="1800" dirty="0"/>
              <a:t>is a dependent adjective clause. It describes </a:t>
            </a:r>
            <a:r>
              <a:rPr lang="en-US" sz="1800" i="1" dirty="0"/>
              <a:t>everywhere else </a:t>
            </a:r>
            <a:r>
              <a:rPr lang="en-US" sz="1800" dirty="0"/>
              <a:t>(which is an adverb functioning as a noun– called an adverbial noun).</a:t>
            </a:r>
            <a:endParaRPr sz="1800" i="1" dirty="0"/>
          </a:p>
        </p:txBody>
      </p:sp>
      <p:pic>
        <p:nvPicPr>
          <p:cNvPr id="242" name="Google Shape;242;gd05ec27b89_0_123"/>
          <p:cNvPicPr preferRelativeResize="0"/>
          <p:nvPr/>
        </p:nvPicPr>
        <p:blipFill>
          <a:blip r:embed="rId3">
            <a:alphaModFix/>
          </a:blip>
          <a:stretch>
            <a:fillRect/>
          </a:stretch>
        </p:blipFill>
        <p:spPr>
          <a:xfrm>
            <a:off x="5180562" y="975475"/>
            <a:ext cx="3067851" cy="3192550"/>
          </a:xfrm>
          <a:prstGeom prst="rect">
            <a:avLst/>
          </a:prstGeom>
          <a:noFill/>
          <a:ln>
            <a:noFill/>
          </a:ln>
        </p:spPr>
      </p:pic>
      <p:pic>
        <p:nvPicPr>
          <p:cNvPr id="243" name="Google Shape;243;gd05ec27b89_0_123"/>
          <p:cNvPicPr preferRelativeResize="0"/>
          <p:nvPr/>
        </p:nvPicPr>
        <p:blipFill>
          <a:blip r:embed="rId4">
            <a:alphaModFix amt="89000"/>
          </a:blip>
          <a:stretch>
            <a:fillRect/>
          </a:stretch>
        </p:blipFill>
        <p:spPr>
          <a:xfrm>
            <a:off x="4890724" y="2127412"/>
            <a:ext cx="3647525" cy="1184272"/>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gd05ec27b89_0_130"/>
          <p:cNvSpPr txBox="1">
            <a:spLocks noGrp="1"/>
          </p:cNvSpPr>
          <p:nvPr>
            <p:ph type="title"/>
          </p:nvPr>
        </p:nvSpPr>
        <p:spPr>
          <a:xfrm>
            <a:off x="457200" y="528066"/>
            <a:ext cx="8229600" cy="857400"/>
          </a:xfrm>
          <a:prstGeom prst="rect">
            <a:avLst/>
          </a:prstGeom>
          <a:noFill/>
          <a:ln>
            <a:noFill/>
          </a:ln>
        </p:spPr>
        <p:txBody>
          <a:bodyPr spcFirstLastPara="1" wrap="square" lIns="91400" tIns="91400" rIns="91400" bIns="91400" anchor="ctr" anchorCtr="0">
            <a:noAutofit/>
          </a:bodyPr>
          <a:lstStyle/>
          <a:p>
            <a:pPr marL="0" lvl="0" indent="0" algn="l" rtl="0">
              <a:lnSpc>
                <a:spcPct val="100000"/>
              </a:lnSpc>
              <a:spcBef>
                <a:spcPts val="0"/>
              </a:spcBef>
              <a:spcAft>
                <a:spcPts val="0"/>
              </a:spcAft>
              <a:buSzPts val="3600"/>
              <a:buNone/>
            </a:pPr>
            <a:r>
              <a:rPr lang="en-US" dirty="0"/>
              <a:t>FANBOYS - Coordinating Conjunctions</a:t>
            </a:r>
            <a:endParaRPr dirty="0"/>
          </a:p>
        </p:txBody>
      </p:sp>
      <p:sp>
        <p:nvSpPr>
          <p:cNvPr id="249" name="Google Shape;249;gd05ec27b89_0_130"/>
          <p:cNvSpPr txBox="1">
            <a:spLocks noGrp="1"/>
          </p:cNvSpPr>
          <p:nvPr>
            <p:ph type="body" idx="1"/>
          </p:nvPr>
        </p:nvSpPr>
        <p:spPr>
          <a:xfrm>
            <a:off x="974309" y="1661686"/>
            <a:ext cx="1967537" cy="2856712"/>
          </a:xfrm>
          <a:prstGeom prst="rect">
            <a:avLst/>
          </a:prstGeom>
          <a:noFill/>
          <a:ln>
            <a:noFill/>
          </a:ln>
        </p:spPr>
        <p:txBody>
          <a:bodyPr spcFirstLastPara="1" wrap="square" lIns="91400" tIns="91400" rIns="91400" bIns="91400" anchor="ctr" anchorCtr="0">
            <a:noAutofit/>
          </a:bodyPr>
          <a:lstStyle/>
          <a:p>
            <a:pPr marL="0" lvl="0" indent="0" algn="l" rtl="0">
              <a:spcBef>
                <a:spcPts val="0"/>
              </a:spcBef>
              <a:spcAft>
                <a:spcPts val="0"/>
              </a:spcAft>
              <a:buSzPts val="2400"/>
              <a:buNone/>
            </a:pPr>
            <a:r>
              <a:rPr lang="en-US" b="1" dirty="0">
                <a:solidFill>
                  <a:srgbClr val="C00000"/>
                </a:solidFill>
              </a:rPr>
              <a:t>F</a:t>
            </a:r>
            <a:r>
              <a:rPr lang="en-US" dirty="0"/>
              <a:t>or</a:t>
            </a:r>
            <a:endParaRPr dirty="0"/>
          </a:p>
          <a:p>
            <a:pPr marL="0" lvl="0" indent="0" algn="l" rtl="0">
              <a:spcBef>
                <a:spcPts val="0"/>
              </a:spcBef>
              <a:spcAft>
                <a:spcPts val="0"/>
              </a:spcAft>
              <a:buSzPts val="2400"/>
              <a:buNone/>
            </a:pPr>
            <a:r>
              <a:rPr lang="en-US" b="1" dirty="0">
                <a:solidFill>
                  <a:srgbClr val="C00000"/>
                </a:solidFill>
              </a:rPr>
              <a:t>A</a:t>
            </a:r>
            <a:r>
              <a:rPr lang="en-US" dirty="0"/>
              <a:t>nd</a:t>
            </a:r>
            <a:endParaRPr dirty="0"/>
          </a:p>
          <a:p>
            <a:pPr marL="0" lvl="0" indent="0" algn="l" rtl="0">
              <a:spcBef>
                <a:spcPts val="0"/>
              </a:spcBef>
              <a:spcAft>
                <a:spcPts val="0"/>
              </a:spcAft>
              <a:buSzPts val="2400"/>
              <a:buNone/>
            </a:pPr>
            <a:r>
              <a:rPr lang="en-US" b="1" dirty="0">
                <a:solidFill>
                  <a:srgbClr val="C00000"/>
                </a:solidFill>
              </a:rPr>
              <a:t>N</a:t>
            </a:r>
            <a:r>
              <a:rPr lang="en-US" dirty="0"/>
              <a:t>or</a:t>
            </a:r>
            <a:endParaRPr dirty="0"/>
          </a:p>
          <a:p>
            <a:pPr marL="0" lvl="0" indent="0" algn="l" rtl="0">
              <a:spcBef>
                <a:spcPts val="0"/>
              </a:spcBef>
              <a:spcAft>
                <a:spcPts val="0"/>
              </a:spcAft>
              <a:buSzPts val="2400"/>
              <a:buNone/>
            </a:pPr>
            <a:r>
              <a:rPr lang="en-US" b="1" dirty="0">
                <a:solidFill>
                  <a:srgbClr val="C00000"/>
                </a:solidFill>
              </a:rPr>
              <a:t>B</a:t>
            </a:r>
            <a:r>
              <a:rPr lang="en-US" dirty="0"/>
              <a:t>ut</a:t>
            </a:r>
            <a:endParaRPr dirty="0"/>
          </a:p>
          <a:p>
            <a:pPr marL="0" lvl="0" indent="0" algn="l" rtl="0">
              <a:spcBef>
                <a:spcPts val="0"/>
              </a:spcBef>
              <a:spcAft>
                <a:spcPts val="0"/>
              </a:spcAft>
              <a:buSzPts val="2400"/>
              <a:buNone/>
            </a:pPr>
            <a:r>
              <a:rPr lang="en-US" b="1" dirty="0">
                <a:solidFill>
                  <a:srgbClr val="C00000"/>
                </a:solidFill>
              </a:rPr>
              <a:t>O</a:t>
            </a:r>
            <a:r>
              <a:rPr lang="en-US" dirty="0"/>
              <a:t>r</a:t>
            </a:r>
            <a:endParaRPr dirty="0"/>
          </a:p>
          <a:p>
            <a:pPr marL="0" lvl="0" indent="0" algn="l" rtl="0">
              <a:spcBef>
                <a:spcPts val="0"/>
              </a:spcBef>
              <a:spcAft>
                <a:spcPts val="0"/>
              </a:spcAft>
              <a:buSzPts val="2400"/>
              <a:buNone/>
            </a:pPr>
            <a:r>
              <a:rPr lang="en-US" b="1" dirty="0">
                <a:solidFill>
                  <a:srgbClr val="C00000"/>
                </a:solidFill>
              </a:rPr>
              <a:t>Y</a:t>
            </a:r>
            <a:r>
              <a:rPr lang="en-US" dirty="0"/>
              <a:t>et</a:t>
            </a:r>
            <a:endParaRPr dirty="0"/>
          </a:p>
          <a:p>
            <a:pPr marL="0" lvl="0" indent="0" algn="l" rtl="0">
              <a:spcBef>
                <a:spcPts val="0"/>
              </a:spcBef>
              <a:spcAft>
                <a:spcPts val="0"/>
              </a:spcAft>
              <a:buSzPts val="2400"/>
              <a:buNone/>
            </a:pPr>
            <a:r>
              <a:rPr lang="en-US" b="1" dirty="0">
                <a:solidFill>
                  <a:srgbClr val="C00000"/>
                </a:solidFill>
              </a:rPr>
              <a:t>S</a:t>
            </a:r>
            <a:r>
              <a:rPr lang="en-US" dirty="0"/>
              <a:t>o</a:t>
            </a:r>
            <a:endParaRPr dirty="0"/>
          </a:p>
          <a:p>
            <a:pPr marL="0" lvl="0" indent="0" algn="l" rtl="0">
              <a:lnSpc>
                <a:spcPct val="100000"/>
              </a:lnSpc>
              <a:spcBef>
                <a:spcPts val="520"/>
              </a:spcBef>
              <a:spcAft>
                <a:spcPts val="0"/>
              </a:spcAft>
              <a:buSzPts val="2600"/>
              <a:buNone/>
            </a:pPr>
            <a:endParaRPr dirty="0"/>
          </a:p>
        </p:txBody>
      </p:sp>
      <p:pic>
        <p:nvPicPr>
          <p:cNvPr id="250" name="Google Shape;250;gd05ec27b89_0_130"/>
          <p:cNvPicPr preferRelativeResize="0"/>
          <p:nvPr/>
        </p:nvPicPr>
        <p:blipFill>
          <a:blip r:embed="rId3">
            <a:alphaModFix/>
          </a:blip>
          <a:stretch>
            <a:fillRect/>
          </a:stretch>
        </p:blipFill>
        <p:spPr>
          <a:xfrm>
            <a:off x="4773811" y="1422884"/>
            <a:ext cx="3067851" cy="31925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gd6411f63d7_0_203"/>
          <p:cNvSpPr txBox="1">
            <a:spLocks noGrp="1"/>
          </p:cNvSpPr>
          <p:nvPr>
            <p:ph type="title"/>
          </p:nvPr>
        </p:nvSpPr>
        <p:spPr>
          <a:xfrm>
            <a:off x="419362" y="345080"/>
            <a:ext cx="4641368" cy="857400"/>
          </a:xfrm>
          <a:prstGeom prst="rect">
            <a:avLst/>
          </a:prstGeom>
          <a:noFill/>
          <a:ln>
            <a:noFill/>
          </a:ln>
        </p:spPr>
        <p:txBody>
          <a:bodyPr spcFirstLastPara="1" wrap="square" lIns="91400" tIns="91400" rIns="91400" bIns="91400" anchor="ctr" anchorCtr="0">
            <a:noAutofit/>
          </a:bodyPr>
          <a:lstStyle/>
          <a:p>
            <a:pPr marL="0" lvl="0" indent="0" algn="l" rtl="0">
              <a:lnSpc>
                <a:spcPct val="100000"/>
              </a:lnSpc>
              <a:spcBef>
                <a:spcPts val="0"/>
              </a:spcBef>
              <a:spcAft>
                <a:spcPts val="0"/>
              </a:spcAft>
              <a:buSzPts val="3600"/>
              <a:buNone/>
            </a:pPr>
            <a:r>
              <a:rPr lang="en-US" b="1" dirty="0"/>
              <a:t>Shopping List Editing</a:t>
            </a:r>
            <a:endParaRPr b="1" dirty="0"/>
          </a:p>
        </p:txBody>
      </p:sp>
      <p:sp>
        <p:nvSpPr>
          <p:cNvPr id="256" name="Google Shape;256;gd6411f63d7_0_203"/>
          <p:cNvSpPr txBox="1">
            <a:spLocks noGrp="1"/>
          </p:cNvSpPr>
          <p:nvPr>
            <p:ph type="body" idx="1"/>
          </p:nvPr>
        </p:nvSpPr>
        <p:spPr>
          <a:xfrm>
            <a:off x="457200" y="1199180"/>
            <a:ext cx="4040100" cy="494400"/>
          </a:xfrm>
          <a:prstGeom prst="rect">
            <a:avLst/>
          </a:prstGeom>
          <a:noFill/>
          <a:ln>
            <a:noFill/>
          </a:ln>
        </p:spPr>
        <p:txBody>
          <a:bodyPr spcFirstLastPara="1" wrap="square" lIns="91400" tIns="91400" rIns="91400" bIns="91400" anchor="t" anchorCtr="0">
            <a:noAutofit/>
          </a:bodyPr>
          <a:lstStyle/>
          <a:p>
            <a:pPr marL="0" lvl="0" indent="0" algn="l" rtl="0">
              <a:lnSpc>
                <a:spcPct val="100000"/>
              </a:lnSpc>
              <a:spcBef>
                <a:spcPts val="520"/>
              </a:spcBef>
              <a:spcAft>
                <a:spcPts val="0"/>
              </a:spcAft>
              <a:buSzPts val="2600"/>
              <a:buNone/>
            </a:pPr>
            <a:r>
              <a:rPr lang="en-US" dirty="0"/>
              <a:t>The Third Sentence:</a:t>
            </a:r>
            <a:endParaRPr dirty="0"/>
          </a:p>
        </p:txBody>
      </p:sp>
      <p:sp>
        <p:nvSpPr>
          <p:cNvPr id="257" name="Google Shape;257;gd6411f63d7_0_203"/>
          <p:cNvSpPr txBox="1">
            <a:spLocks noGrp="1"/>
          </p:cNvSpPr>
          <p:nvPr>
            <p:ph type="body" idx="3"/>
          </p:nvPr>
        </p:nvSpPr>
        <p:spPr>
          <a:xfrm>
            <a:off x="419362" y="1841412"/>
            <a:ext cx="4077938" cy="2123066"/>
          </a:xfrm>
          <a:prstGeom prst="rect">
            <a:avLst/>
          </a:prstGeom>
        </p:spPr>
        <p:txBody>
          <a:bodyPr spcFirstLastPara="1" wrap="square" lIns="91425" tIns="0" rIns="91425" bIns="45700" anchor="ctr" anchorCtr="0">
            <a:normAutofit/>
          </a:bodyPr>
          <a:lstStyle/>
          <a:p>
            <a:pPr marL="0" lvl="0" indent="0" algn="l" rtl="0">
              <a:spcBef>
                <a:spcPts val="0"/>
              </a:spcBef>
              <a:spcAft>
                <a:spcPts val="0"/>
              </a:spcAft>
              <a:buNone/>
            </a:pPr>
            <a:r>
              <a:rPr lang="en-US" sz="2000" dirty="0"/>
              <a:t>Of course, you can still see 99 percent of the puzzle's image, but the inability to click those last pieces into place irks the soul.</a:t>
            </a:r>
            <a:endParaRPr sz="2000" dirty="0"/>
          </a:p>
        </p:txBody>
      </p:sp>
      <p:pic>
        <p:nvPicPr>
          <p:cNvPr id="258" name="Google Shape;258;gd6411f63d7_0_203"/>
          <p:cNvPicPr preferRelativeResize="0"/>
          <p:nvPr/>
        </p:nvPicPr>
        <p:blipFill>
          <a:blip r:embed="rId3">
            <a:alphaModFix/>
          </a:blip>
          <a:stretch>
            <a:fillRect/>
          </a:stretch>
        </p:blipFill>
        <p:spPr>
          <a:xfrm>
            <a:off x="5509750" y="2124825"/>
            <a:ext cx="2312449" cy="2406451"/>
          </a:xfrm>
          <a:prstGeom prst="rect">
            <a:avLst/>
          </a:prstGeom>
          <a:noFill/>
          <a:ln>
            <a:noFill/>
          </a:ln>
        </p:spPr>
      </p:pic>
      <p:sp>
        <p:nvSpPr>
          <p:cNvPr id="259" name="Google Shape;259;gd6411f63d7_0_203"/>
          <p:cNvSpPr txBox="1">
            <a:spLocks noGrp="1"/>
          </p:cNvSpPr>
          <p:nvPr>
            <p:ph type="body" idx="2"/>
          </p:nvPr>
        </p:nvSpPr>
        <p:spPr>
          <a:xfrm>
            <a:off x="4644900" y="1202480"/>
            <a:ext cx="4041900" cy="491100"/>
          </a:xfrm>
          <a:prstGeom prst="rect">
            <a:avLst/>
          </a:prstGeom>
        </p:spPr>
        <p:txBody>
          <a:bodyPr spcFirstLastPara="1" wrap="square" lIns="45700" tIns="0" rIns="45700" bIns="0" anchor="ctr" anchorCtr="0">
            <a:normAutofit fontScale="70000" lnSpcReduction="20000"/>
          </a:bodyPr>
          <a:lstStyle/>
          <a:p>
            <a:pPr marL="0" lvl="0" indent="0" algn="l" rtl="0">
              <a:spcBef>
                <a:spcPts val="480"/>
              </a:spcBef>
              <a:spcAft>
                <a:spcPts val="0"/>
              </a:spcAft>
              <a:buNone/>
            </a:pPr>
            <a:r>
              <a:rPr lang="en-US" dirty="0"/>
              <a:t>Why are there commas in this sentence?</a:t>
            </a: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gd6411f63d7_0_211"/>
          <p:cNvSpPr txBox="1">
            <a:spLocks noGrp="1"/>
          </p:cNvSpPr>
          <p:nvPr>
            <p:ph type="title"/>
          </p:nvPr>
        </p:nvSpPr>
        <p:spPr>
          <a:xfrm>
            <a:off x="419362" y="260053"/>
            <a:ext cx="4162097"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b="1" dirty="0"/>
              <a:t>Shopping List Editing</a:t>
            </a:r>
            <a:endParaRPr b="1" dirty="0"/>
          </a:p>
        </p:txBody>
      </p:sp>
      <p:sp>
        <p:nvSpPr>
          <p:cNvPr id="265" name="Google Shape;265;gd6411f63d7_0_211"/>
          <p:cNvSpPr txBox="1">
            <a:spLocks noGrp="1"/>
          </p:cNvSpPr>
          <p:nvPr>
            <p:ph type="body" idx="1"/>
          </p:nvPr>
        </p:nvSpPr>
        <p:spPr>
          <a:xfrm>
            <a:off x="480360" y="1180178"/>
            <a:ext cx="5267748" cy="494400"/>
          </a:xfrm>
          <a:prstGeom prst="rect">
            <a:avLst/>
          </a:prstGeom>
        </p:spPr>
        <p:txBody>
          <a:bodyPr spcFirstLastPara="1" wrap="square" lIns="45700" tIns="0" rIns="45700" bIns="0" anchor="ctr" anchorCtr="0">
            <a:noAutofit/>
          </a:bodyPr>
          <a:lstStyle/>
          <a:p>
            <a:pPr marL="0" lvl="0" indent="0" algn="l" rtl="0">
              <a:spcBef>
                <a:spcPts val="480"/>
              </a:spcBef>
              <a:spcAft>
                <a:spcPts val="0"/>
              </a:spcAft>
              <a:buNone/>
            </a:pPr>
            <a:r>
              <a:rPr lang="en-US" dirty="0"/>
              <a:t>Why are there commas in this sentence?</a:t>
            </a:r>
            <a:endParaRPr dirty="0"/>
          </a:p>
        </p:txBody>
      </p:sp>
      <p:sp>
        <p:nvSpPr>
          <p:cNvPr id="266" name="Google Shape;266;gd6411f63d7_0_211"/>
          <p:cNvSpPr txBox="1">
            <a:spLocks noGrp="1"/>
          </p:cNvSpPr>
          <p:nvPr>
            <p:ph type="body" idx="3"/>
          </p:nvPr>
        </p:nvSpPr>
        <p:spPr>
          <a:xfrm>
            <a:off x="480360" y="1674578"/>
            <a:ext cx="4040100" cy="2884200"/>
          </a:xfrm>
          <a:prstGeom prst="rect">
            <a:avLst/>
          </a:prstGeom>
        </p:spPr>
        <p:txBody>
          <a:bodyPr spcFirstLastPara="1" wrap="square" lIns="91425" tIns="0" rIns="91425" bIns="45700" anchor="ctr" anchorCtr="0">
            <a:normAutofit lnSpcReduction="10000"/>
          </a:bodyPr>
          <a:lstStyle/>
          <a:p>
            <a:pPr marL="457200" lvl="0" indent="-342900" algn="l" rtl="0">
              <a:spcBef>
                <a:spcPts val="360"/>
              </a:spcBef>
              <a:spcAft>
                <a:spcPts val="0"/>
              </a:spcAft>
              <a:buSzPts val="1800"/>
              <a:buChar char="•"/>
            </a:pPr>
            <a:r>
              <a:rPr lang="en-US" dirty="0"/>
              <a:t>Authors often use commas after introductory phrases to “set the stage” for the rest of the sentence.</a:t>
            </a:r>
            <a:endParaRPr dirty="0"/>
          </a:p>
          <a:p>
            <a:pPr marL="914400" lvl="1" indent="-285750" algn="l" rtl="0">
              <a:spcBef>
                <a:spcPts val="0"/>
              </a:spcBef>
              <a:spcAft>
                <a:spcPts val="0"/>
              </a:spcAft>
              <a:buSzPct val="100000"/>
              <a:buFont typeface="Wingdings" panose="05000000000000000000" pitchFamily="2" charset="2"/>
              <a:buChar char="§"/>
            </a:pPr>
            <a:r>
              <a:rPr lang="en-US" dirty="0"/>
              <a:t>The introductory phrase is nonessential to the rest of the sentence.</a:t>
            </a:r>
            <a:endParaRPr dirty="0"/>
          </a:p>
          <a:p>
            <a:pPr marL="914400" lvl="1" indent="-285750" algn="l" rtl="0">
              <a:spcBef>
                <a:spcPts val="0"/>
              </a:spcBef>
              <a:spcAft>
                <a:spcPts val="0"/>
              </a:spcAft>
              <a:buSzPct val="100000"/>
              <a:buFont typeface="Wingdings" panose="05000000000000000000" pitchFamily="2" charset="2"/>
              <a:buChar char="§"/>
            </a:pPr>
            <a:r>
              <a:rPr lang="en-US" i="1" dirty="0"/>
              <a:t>Of course</a:t>
            </a:r>
            <a:r>
              <a:rPr lang="en-US" i="1" dirty="0">
                <a:highlight>
                  <a:srgbClr val="FFFF00"/>
                </a:highlight>
              </a:rPr>
              <a:t>,</a:t>
            </a:r>
            <a:r>
              <a:rPr lang="en-US" i="1" dirty="0"/>
              <a:t> </a:t>
            </a:r>
            <a:endParaRPr i="1" dirty="0"/>
          </a:p>
          <a:p>
            <a:pPr marL="457200" lvl="0" indent="-342900" algn="l" rtl="0">
              <a:spcBef>
                <a:spcPts val="0"/>
              </a:spcBef>
              <a:spcAft>
                <a:spcPts val="0"/>
              </a:spcAft>
              <a:buSzPts val="1800"/>
              <a:buChar char="•"/>
            </a:pPr>
            <a:r>
              <a:rPr lang="en-US" dirty="0"/>
              <a:t>We also have another sentence where two independent clauses are joined by a FANBOYS “but” to combine them.</a:t>
            </a:r>
            <a:endParaRPr dirty="0"/>
          </a:p>
        </p:txBody>
      </p:sp>
      <p:pic>
        <p:nvPicPr>
          <p:cNvPr id="267" name="Google Shape;267;gd6411f63d7_0_211"/>
          <p:cNvPicPr preferRelativeResize="0"/>
          <p:nvPr/>
        </p:nvPicPr>
        <p:blipFill>
          <a:blip r:embed="rId3">
            <a:alphaModFix/>
          </a:blip>
          <a:stretch>
            <a:fillRect/>
          </a:stretch>
        </p:blipFill>
        <p:spPr>
          <a:xfrm>
            <a:off x="5934141" y="962462"/>
            <a:ext cx="2528683" cy="2950539"/>
          </a:xfrm>
          <a:prstGeom prst="rect">
            <a:avLst/>
          </a:prstGeom>
          <a:noFill/>
          <a:ln>
            <a:noFill/>
          </a:ln>
        </p:spPr>
      </p:pic>
      <p:pic>
        <p:nvPicPr>
          <p:cNvPr id="268" name="Google Shape;268;gd6411f63d7_0_211"/>
          <p:cNvPicPr preferRelativeResize="0"/>
          <p:nvPr/>
        </p:nvPicPr>
        <p:blipFill>
          <a:blip r:embed="rId4">
            <a:alphaModFix amt="88000"/>
          </a:blip>
          <a:stretch>
            <a:fillRect/>
          </a:stretch>
        </p:blipFill>
        <p:spPr>
          <a:xfrm>
            <a:off x="5545822" y="1870725"/>
            <a:ext cx="3655349" cy="14020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gd6411f63d7_0_220"/>
          <p:cNvSpPr txBox="1">
            <a:spLocks noGrp="1"/>
          </p:cNvSpPr>
          <p:nvPr>
            <p:ph type="title"/>
          </p:nvPr>
        </p:nvSpPr>
        <p:spPr>
          <a:xfrm>
            <a:off x="469812" y="323114"/>
            <a:ext cx="4203087" cy="857400"/>
          </a:xfrm>
          <a:prstGeom prst="rect">
            <a:avLst/>
          </a:prstGeom>
          <a:noFill/>
          <a:ln>
            <a:noFill/>
          </a:ln>
        </p:spPr>
        <p:txBody>
          <a:bodyPr spcFirstLastPara="1" wrap="square" lIns="91400" tIns="91400" rIns="91400" bIns="91400" anchor="ctr" anchorCtr="0">
            <a:noAutofit/>
          </a:bodyPr>
          <a:lstStyle/>
          <a:p>
            <a:pPr marL="0" lvl="0" indent="0" algn="l" rtl="0">
              <a:lnSpc>
                <a:spcPct val="100000"/>
              </a:lnSpc>
              <a:spcBef>
                <a:spcPts val="0"/>
              </a:spcBef>
              <a:spcAft>
                <a:spcPts val="0"/>
              </a:spcAft>
              <a:buSzPts val="3600"/>
              <a:buNone/>
            </a:pPr>
            <a:r>
              <a:rPr lang="en-US" b="1" dirty="0"/>
              <a:t>Shopping List Editing</a:t>
            </a:r>
            <a:endParaRPr b="1" dirty="0"/>
          </a:p>
        </p:txBody>
      </p:sp>
      <p:sp>
        <p:nvSpPr>
          <p:cNvPr id="274" name="Google Shape;274;gd6411f63d7_0_220"/>
          <p:cNvSpPr txBox="1">
            <a:spLocks noGrp="1"/>
          </p:cNvSpPr>
          <p:nvPr>
            <p:ph type="body" idx="1"/>
          </p:nvPr>
        </p:nvSpPr>
        <p:spPr>
          <a:xfrm>
            <a:off x="469812" y="1131059"/>
            <a:ext cx="4038600" cy="3529227"/>
          </a:xfrm>
          <a:prstGeom prst="rect">
            <a:avLst/>
          </a:prstGeom>
          <a:noFill/>
          <a:ln>
            <a:noFill/>
          </a:ln>
        </p:spPr>
        <p:txBody>
          <a:bodyPr spcFirstLastPara="1" wrap="square" lIns="91400" tIns="91400" rIns="91400" bIns="91400" anchor="t" anchorCtr="0">
            <a:noAutofit/>
          </a:bodyPr>
          <a:lstStyle/>
          <a:p>
            <a:pPr marL="0" lvl="0" indent="0" algn="l" rtl="0">
              <a:spcBef>
                <a:spcPts val="0"/>
              </a:spcBef>
              <a:spcAft>
                <a:spcPts val="0"/>
              </a:spcAft>
              <a:buClr>
                <a:schemeClr val="dk1"/>
              </a:buClr>
              <a:buSzPts val="1100"/>
              <a:buFont typeface="Arial"/>
              <a:buNone/>
            </a:pPr>
            <a:r>
              <a:rPr lang="en-US" sz="2600" dirty="0"/>
              <a:t>Of course, </a:t>
            </a:r>
            <a:r>
              <a:rPr lang="en-US" sz="2600" dirty="0">
                <a:highlight>
                  <a:srgbClr val="FFFF00"/>
                </a:highlight>
              </a:rPr>
              <a:t>you </a:t>
            </a:r>
            <a:r>
              <a:rPr lang="en-US" sz="2600" u="sng" dirty="0">
                <a:highlight>
                  <a:srgbClr val="00FFFF"/>
                </a:highlight>
              </a:rPr>
              <a:t>can</a:t>
            </a:r>
            <a:r>
              <a:rPr lang="en-US" sz="2600" dirty="0"/>
              <a:t> still </a:t>
            </a:r>
            <a:r>
              <a:rPr lang="en-US" sz="2600" u="sng" dirty="0">
                <a:highlight>
                  <a:srgbClr val="00FFFF"/>
                </a:highlight>
              </a:rPr>
              <a:t>see</a:t>
            </a:r>
            <a:r>
              <a:rPr lang="en-US" sz="2600" dirty="0"/>
              <a:t> </a:t>
            </a:r>
            <a:r>
              <a:rPr lang="en-US" sz="2600" dirty="0">
                <a:highlight>
                  <a:srgbClr val="00FFFF"/>
                </a:highlight>
              </a:rPr>
              <a:t>99 percent </a:t>
            </a:r>
            <a:r>
              <a:rPr lang="en-US" sz="2600" dirty="0"/>
              <a:t>of the puzzle's image, </a:t>
            </a:r>
            <a:r>
              <a:rPr lang="en-US" sz="2600" dirty="0">
                <a:highlight>
                  <a:srgbClr val="00FF00"/>
                </a:highlight>
              </a:rPr>
              <a:t>but</a:t>
            </a:r>
            <a:r>
              <a:rPr lang="en-US" sz="2600" dirty="0"/>
              <a:t> the </a:t>
            </a:r>
            <a:r>
              <a:rPr lang="en-US" sz="2600" dirty="0">
                <a:highlight>
                  <a:srgbClr val="FFFF00"/>
                </a:highlight>
              </a:rPr>
              <a:t>inability</a:t>
            </a:r>
            <a:r>
              <a:rPr lang="en-US" sz="2600" dirty="0"/>
              <a:t> to click those last pieces into place </a:t>
            </a:r>
            <a:r>
              <a:rPr lang="en-US" sz="2600" u="sng" dirty="0">
                <a:highlight>
                  <a:srgbClr val="00FFFF"/>
                </a:highlight>
              </a:rPr>
              <a:t>irks</a:t>
            </a:r>
            <a:r>
              <a:rPr lang="en-US" sz="2600" dirty="0">
                <a:highlight>
                  <a:srgbClr val="00FFFF"/>
                </a:highlight>
              </a:rPr>
              <a:t> the soul</a:t>
            </a:r>
            <a:r>
              <a:rPr lang="en-US" sz="2600" dirty="0"/>
              <a:t>.</a:t>
            </a:r>
            <a:endParaRPr sz="2600" dirty="0"/>
          </a:p>
          <a:p>
            <a:pPr marL="0" lvl="0" indent="0" algn="l" rtl="0">
              <a:lnSpc>
                <a:spcPct val="100000"/>
              </a:lnSpc>
              <a:spcBef>
                <a:spcPts val="520"/>
              </a:spcBef>
              <a:spcAft>
                <a:spcPts val="0"/>
              </a:spcAft>
              <a:buSzPts val="2600"/>
              <a:buNone/>
            </a:pPr>
            <a:endParaRPr dirty="0"/>
          </a:p>
          <a:p>
            <a:pPr marL="0" lvl="0" indent="0" algn="l" rtl="0">
              <a:lnSpc>
                <a:spcPct val="100000"/>
              </a:lnSpc>
              <a:spcBef>
                <a:spcPts val="520"/>
              </a:spcBef>
              <a:spcAft>
                <a:spcPts val="0"/>
              </a:spcAft>
              <a:buSzPts val="2600"/>
              <a:buNone/>
            </a:pPr>
            <a:r>
              <a:rPr lang="en-US" dirty="0">
                <a:highlight>
                  <a:srgbClr val="FFFF00"/>
                </a:highlight>
              </a:rPr>
              <a:t>Subject</a:t>
            </a:r>
            <a:r>
              <a:rPr lang="en-US" dirty="0"/>
              <a:t>   </a:t>
            </a:r>
            <a:r>
              <a:rPr lang="en-US" dirty="0">
                <a:highlight>
                  <a:srgbClr val="00FFFF"/>
                </a:highlight>
              </a:rPr>
              <a:t>Predicate</a:t>
            </a:r>
            <a:r>
              <a:rPr lang="en-US" dirty="0"/>
              <a:t>   </a:t>
            </a:r>
            <a:r>
              <a:rPr lang="en-US" dirty="0">
                <a:highlight>
                  <a:srgbClr val="00FF00"/>
                </a:highlight>
              </a:rPr>
              <a:t>FANBOYS</a:t>
            </a:r>
          </a:p>
          <a:p>
            <a:pPr marL="0" lvl="0" indent="0" algn="l" rtl="0">
              <a:lnSpc>
                <a:spcPct val="100000"/>
              </a:lnSpc>
              <a:spcBef>
                <a:spcPts val="520"/>
              </a:spcBef>
              <a:spcAft>
                <a:spcPts val="0"/>
              </a:spcAft>
              <a:buSzPts val="2600"/>
              <a:buNone/>
            </a:pPr>
            <a:r>
              <a:rPr lang="en-US" dirty="0"/>
              <a:t>Predicate=</a:t>
            </a:r>
            <a:r>
              <a:rPr lang="en-US" dirty="0" err="1"/>
              <a:t>Verb+Completer</a:t>
            </a:r>
            <a:endParaRPr dirty="0"/>
          </a:p>
          <a:p>
            <a:pPr marL="0" lvl="0" indent="0" algn="l" rtl="0">
              <a:lnSpc>
                <a:spcPct val="100000"/>
              </a:lnSpc>
              <a:spcBef>
                <a:spcPts val="520"/>
              </a:spcBef>
              <a:spcAft>
                <a:spcPts val="0"/>
              </a:spcAft>
              <a:buSzPts val="2600"/>
              <a:buNone/>
            </a:pPr>
            <a:endParaRPr dirty="0">
              <a:highlight>
                <a:srgbClr val="FFFF00"/>
              </a:highlight>
            </a:endParaRPr>
          </a:p>
        </p:txBody>
      </p:sp>
      <p:pic>
        <p:nvPicPr>
          <p:cNvPr id="275" name="Google Shape;275;gd6411f63d7_0_220"/>
          <p:cNvPicPr preferRelativeResize="0"/>
          <p:nvPr/>
        </p:nvPicPr>
        <p:blipFill>
          <a:blip r:embed="rId3">
            <a:alphaModFix/>
          </a:blip>
          <a:stretch>
            <a:fillRect/>
          </a:stretch>
        </p:blipFill>
        <p:spPr>
          <a:xfrm>
            <a:off x="5029213" y="1356600"/>
            <a:ext cx="3067851" cy="3192550"/>
          </a:xfrm>
          <a:prstGeom prst="rect">
            <a:avLst/>
          </a:prstGeom>
          <a:noFill/>
          <a:ln>
            <a:noFill/>
          </a:ln>
        </p:spPr>
      </p:pic>
      <p:pic>
        <p:nvPicPr>
          <p:cNvPr id="276" name="Google Shape;276;gd6411f63d7_0_220"/>
          <p:cNvPicPr preferRelativeResize="0"/>
          <p:nvPr/>
        </p:nvPicPr>
        <p:blipFill>
          <a:blip r:embed="rId4">
            <a:alphaModFix amt="88000"/>
          </a:blip>
          <a:stretch>
            <a:fillRect/>
          </a:stretch>
        </p:blipFill>
        <p:spPr>
          <a:xfrm>
            <a:off x="4735475" y="2251850"/>
            <a:ext cx="3655349" cy="14020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gd6411f63d7_0_229"/>
          <p:cNvSpPr txBox="1">
            <a:spLocks noGrp="1"/>
          </p:cNvSpPr>
          <p:nvPr>
            <p:ph type="title"/>
          </p:nvPr>
        </p:nvSpPr>
        <p:spPr>
          <a:xfrm>
            <a:off x="457200" y="221604"/>
            <a:ext cx="4262996" cy="857400"/>
          </a:xfrm>
          <a:prstGeom prst="rect">
            <a:avLst/>
          </a:prstGeom>
          <a:noFill/>
          <a:ln>
            <a:noFill/>
          </a:ln>
        </p:spPr>
        <p:txBody>
          <a:bodyPr spcFirstLastPara="1" wrap="square" lIns="91400" tIns="91400" rIns="91400" bIns="91400" anchor="ctr" anchorCtr="0">
            <a:noAutofit/>
          </a:bodyPr>
          <a:lstStyle/>
          <a:p>
            <a:pPr marL="0" lvl="0" indent="0" algn="l" rtl="0">
              <a:lnSpc>
                <a:spcPct val="100000"/>
              </a:lnSpc>
              <a:spcBef>
                <a:spcPts val="0"/>
              </a:spcBef>
              <a:spcAft>
                <a:spcPts val="0"/>
              </a:spcAft>
              <a:buSzPts val="3600"/>
              <a:buNone/>
            </a:pPr>
            <a:r>
              <a:rPr lang="en-US" b="1" dirty="0"/>
              <a:t>Shopping List Editing</a:t>
            </a:r>
            <a:endParaRPr b="1" dirty="0"/>
          </a:p>
        </p:txBody>
      </p:sp>
      <p:sp>
        <p:nvSpPr>
          <p:cNvPr id="282" name="Google Shape;282;gd6411f63d7_0_229"/>
          <p:cNvSpPr txBox="1">
            <a:spLocks noGrp="1"/>
          </p:cNvSpPr>
          <p:nvPr>
            <p:ph type="body" idx="1"/>
          </p:nvPr>
        </p:nvSpPr>
        <p:spPr>
          <a:xfrm>
            <a:off x="482425" y="1079004"/>
            <a:ext cx="4040100" cy="494400"/>
          </a:xfrm>
          <a:prstGeom prst="rect">
            <a:avLst/>
          </a:prstGeom>
          <a:noFill/>
          <a:ln>
            <a:noFill/>
          </a:ln>
        </p:spPr>
        <p:txBody>
          <a:bodyPr spcFirstLastPara="1" wrap="square" lIns="91400" tIns="91400" rIns="91400" bIns="91400" anchor="t" anchorCtr="0">
            <a:noAutofit/>
          </a:bodyPr>
          <a:lstStyle/>
          <a:p>
            <a:pPr marL="0" lvl="0" indent="0" algn="l" rtl="0">
              <a:lnSpc>
                <a:spcPct val="100000"/>
              </a:lnSpc>
              <a:spcBef>
                <a:spcPts val="520"/>
              </a:spcBef>
              <a:spcAft>
                <a:spcPts val="0"/>
              </a:spcAft>
              <a:buSzPts val="2600"/>
              <a:buNone/>
            </a:pPr>
            <a:r>
              <a:rPr lang="en-US" dirty="0"/>
              <a:t>Your turn!</a:t>
            </a:r>
            <a:endParaRPr dirty="0"/>
          </a:p>
        </p:txBody>
      </p:sp>
      <p:pic>
        <p:nvPicPr>
          <p:cNvPr id="283" name="Google Shape;283;gd6411f63d7_0_229"/>
          <p:cNvPicPr preferRelativeResize="0"/>
          <p:nvPr/>
        </p:nvPicPr>
        <p:blipFill>
          <a:blip r:embed="rId3">
            <a:alphaModFix/>
          </a:blip>
          <a:stretch>
            <a:fillRect/>
          </a:stretch>
        </p:blipFill>
        <p:spPr>
          <a:xfrm>
            <a:off x="5693579" y="590395"/>
            <a:ext cx="3067851" cy="3192550"/>
          </a:xfrm>
          <a:prstGeom prst="rect">
            <a:avLst/>
          </a:prstGeom>
          <a:noFill/>
          <a:ln>
            <a:noFill/>
          </a:ln>
        </p:spPr>
      </p:pic>
      <p:sp>
        <p:nvSpPr>
          <p:cNvPr id="284" name="Google Shape;284;gd6411f63d7_0_229"/>
          <p:cNvSpPr txBox="1">
            <a:spLocks noGrp="1"/>
          </p:cNvSpPr>
          <p:nvPr>
            <p:ph type="body" idx="3"/>
          </p:nvPr>
        </p:nvSpPr>
        <p:spPr>
          <a:xfrm>
            <a:off x="382570" y="1578528"/>
            <a:ext cx="4040100" cy="1927723"/>
          </a:xfrm>
          <a:prstGeom prst="rect">
            <a:avLst/>
          </a:prstGeom>
        </p:spPr>
        <p:txBody>
          <a:bodyPr spcFirstLastPara="1" wrap="square" lIns="91425" tIns="0" rIns="91425" bIns="45700" anchor="ctr" anchorCtr="0">
            <a:normAutofit/>
          </a:bodyPr>
          <a:lstStyle/>
          <a:p>
            <a:pPr marL="0" lvl="0" indent="0" algn="l" rtl="0">
              <a:spcBef>
                <a:spcPts val="0"/>
              </a:spcBef>
              <a:spcAft>
                <a:spcPts val="0"/>
              </a:spcAft>
              <a:buNone/>
            </a:pPr>
            <a:r>
              <a:rPr lang="en-US" sz="2400" dirty="0"/>
              <a:t>It’s time for you to use our shopping list and “go shopping” in your own writing.</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g905ea2a1ad_0_0"/>
          <p:cNvSpPr txBox="1">
            <a:spLocks noGrp="1"/>
          </p:cNvSpPr>
          <p:nvPr>
            <p:ph type="title"/>
          </p:nvPr>
        </p:nvSpPr>
        <p:spPr>
          <a:xfrm>
            <a:off x="501974" y="539812"/>
            <a:ext cx="5536219" cy="10218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5000"/>
              <a:buNone/>
            </a:pPr>
            <a:r>
              <a:rPr lang="en-US" b="1" dirty="0"/>
              <a:t>Essential Question</a:t>
            </a:r>
            <a:endParaRPr b="1" dirty="0"/>
          </a:p>
        </p:txBody>
      </p:sp>
      <p:sp>
        <p:nvSpPr>
          <p:cNvPr id="90" name="Google Shape;90;g905ea2a1ad_0_0"/>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Autofit/>
          </a:bodyPr>
          <a:lstStyle/>
          <a:p>
            <a:pPr marL="0" lvl="0" indent="0" algn="l" rtl="0">
              <a:lnSpc>
                <a:spcPct val="100000"/>
              </a:lnSpc>
              <a:spcBef>
                <a:spcPts val="520"/>
              </a:spcBef>
              <a:spcAft>
                <a:spcPts val="0"/>
              </a:spcAft>
              <a:buSzPts val="2600"/>
              <a:buNone/>
            </a:pPr>
            <a:r>
              <a:rPr lang="en-US" dirty="0"/>
              <a:t>How does sentence structure and punctuation impact an author’s words?</a:t>
            </a: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gd05ec27b89_0_169"/>
          <p:cNvSpPr txBox="1">
            <a:spLocks noGrp="1"/>
          </p:cNvSpPr>
          <p:nvPr>
            <p:ph type="title"/>
          </p:nvPr>
        </p:nvSpPr>
        <p:spPr>
          <a:xfrm>
            <a:off x="375219" y="253746"/>
            <a:ext cx="4423804" cy="857400"/>
          </a:xfrm>
          <a:prstGeom prst="rect">
            <a:avLst/>
          </a:prstGeom>
          <a:noFill/>
          <a:ln>
            <a:noFill/>
          </a:ln>
        </p:spPr>
        <p:txBody>
          <a:bodyPr spcFirstLastPara="1" wrap="square" lIns="91400" tIns="91400" rIns="91400" bIns="91400" anchor="ctr" anchorCtr="0">
            <a:noAutofit/>
          </a:bodyPr>
          <a:lstStyle/>
          <a:p>
            <a:pPr marL="0" lvl="0" indent="0" algn="l" rtl="0">
              <a:lnSpc>
                <a:spcPct val="100000"/>
              </a:lnSpc>
              <a:spcBef>
                <a:spcPts val="0"/>
              </a:spcBef>
              <a:spcAft>
                <a:spcPts val="0"/>
              </a:spcAft>
              <a:buSzPts val="3600"/>
              <a:buNone/>
            </a:pPr>
            <a:r>
              <a:rPr lang="en-US" b="1" dirty="0"/>
              <a:t>Shopping List Editing</a:t>
            </a:r>
            <a:endParaRPr b="1" dirty="0"/>
          </a:p>
        </p:txBody>
      </p:sp>
      <p:sp>
        <p:nvSpPr>
          <p:cNvPr id="290" name="Google Shape;290;gd05ec27b89_0_169"/>
          <p:cNvSpPr txBox="1">
            <a:spLocks noGrp="1"/>
          </p:cNvSpPr>
          <p:nvPr>
            <p:ph type="body" idx="1"/>
          </p:nvPr>
        </p:nvSpPr>
        <p:spPr>
          <a:xfrm>
            <a:off x="449351" y="1052232"/>
            <a:ext cx="4038600" cy="3326100"/>
          </a:xfrm>
          <a:prstGeom prst="rect">
            <a:avLst/>
          </a:prstGeom>
          <a:noFill/>
          <a:ln>
            <a:noFill/>
          </a:ln>
        </p:spPr>
        <p:txBody>
          <a:bodyPr spcFirstLastPara="1" wrap="square" lIns="91400" tIns="91400" rIns="91400" bIns="91400" anchor="t" anchorCtr="0">
            <a:noAutofit/>
          </a:bodyPr>
          <a:lstStyle/>
          <a:p>
            <a:pPr marL="457200" lvl="0" indent="-381000" algn="l" rtl="0">
              <a:spcBef>
                <a:spcPts val="0"/>
              </a:spcBef>
              <a:spcAft>
                <a:spcPts val="0"/>
              </a:spcAft>
              <a:buSzPts val="2400"/>
              <a:buChar char="•"/>
            </a:pPr>
            <a:r>
              <a:rPr lang="en-US" dirty="0"/>
              <a:t>Read through the paragraph you wrote.</a:t>
            </a:r>
            <a:endParaRPr dirty="0"/>
          </a:p>
          <a:p>
            <a:pPr marL="457200" lvl="0" indent="-381000" algn="l" rtl="0">
              <a:spcBef>
                <a:spcPts val="0"/>
              </a:spcBef>
              <a:spcAft>
                <a:spcPts val="0"/>
              </a:spcAft>
              <a:buSzPts val="2400"/>
              <a:buChar char="•"/>
            </a:pPr>
            <a:r>
              <a:rPr lang="en-US" dirty="0"/>
              <a:t>Do you have the following items in your writing?  </a:t>
            </a:r>
            <a:endParaRPr dirty="0"/>
          </a:p>
          <a:p>
            <a:pPr marL="914400" lvl="1" indent="-285750" algn="l" rtl="0">
              <a:spcBef>
                <a:spcPts val="0"/>
              </a:spcBef>
              <a:spcAft>
                <a:spcPts val="0"/>
              </a:spcAft>
              <a:buSzPct val="100000"/>
              <a:buFont typeface="Wingdings" panose="05000000000000000000" pitchFamily="2" charset="2"/>
              <a:buChar char="§"/>
            </a:pPr>
            <a:r>
              <a:rPr lang="en-US" dirty="0"/>
              <a:t>Commas after items in a series;</a:t>
            </a:r>
            <a:endParaRPr dirty="0"/>
          </a:p>
          <a:p>
            <a:pPr marL="914400" lvl="1" indent="-285750" algn="l" rtl="0">
              <a:spcBef>
                <a:spcPts val="0"/>
              </a:spcBef>
              <a:spcAft>
                <a:spcPts val="0"/>
              </a:spcAft>
              <a:buSzPct val="100000"/>
              <a:buFont typeface="Wingdings" panose="05000000000000000000" pitchFamily="2" charset="2"/>
              <a:buChar char="§"/>
            </a:pPr>
            <a:r>
              <a:rPr lang="en-US" dirty="0"/>
              <a:t>Comma separating two independent clauses connected by  FANBOYS;</a:t>
            </a:r>
            <a:endParaRPr dirty="0"/>
          </a:p>
          <a:p>
            <a:pPr marL="914400" lvl="1" indent="-285750" algn="l" rtl="0">
              <a:spcBef>
                <a:spcPts val="0"/>
              </a:spcBef>
              <a:spcAft>
                <a:spcPts val="0"/>
              </a:spcAft>
              <a:buSzPct val="100000"/>
              <a:buFont typeface="Wingdings" panose="05000000000000000000" pitchFamily="2" charset="2"/>
              <a:buChar char="§"/>
            </a:pPr>
            <a:r>
              <a:rPr lang="en-US" dirty="0"/>
              <a:t>Comma after introductory words, phrases, or clauses.</a:t>
            </a:r>
            <a:endParaRPr dirty="0"/>
          </a:p>
          <a:p>
            <a:pPr marL="0" lvl="0" indent="0" algn="l" rtl="0">
              <a:lnSpc>
                <a:spcPct val="100000"/>
              </a:lnSpc>
              <a:spcBef>
                <a:spcPts val="520"/>
              </a:spcBef>
              <a:spcAft>
                <a:spcPts val="0"/>
              </a:spcAft>
              <a:buSzPts val="2600"/>
              <a:buNone/>
            </a:pPr>
            <a:endParaRPr dirty="0"/>
          </a:p>
        </p:txBody>
      </p:sp>
      <p:pic>
        <p:nvPicPr>
          <p:cNvPr id="291" name="Google Shape;291;gd05ec27b89_0_169"/>
          <p:cNvPicPr preferRelativeResize="0"/>
          <p:nvPr/>
        </p:nvPicPr>
        <p:blipFill>
          <a:blip r:embed="rId3">
            <a:alphaModFix/>
          </a:blip>
          <a:stretch>
            <a:fillRect/>
          </a:stretch>
        </p:blipFill>
        <p:spPr>
          <a:xfrm>
            <a:off x="4656050" y="125100"/>
            <a:ext cx="1647250" cy="1714202"/>
          </a:xfrm>
          <a:prstGeom prst="rect">
            <a:avLst/>
          </a:prstGeom>
          <a:noFill/>
          <a:ln>
            <a:noFill/>
          </a:ln>
        </p:spPr>
      </p:pic>
      <p:sp>
        <p:nvSpPr>
          <p:cNvPr id="292" name="Google Shape;292;gd05ec27b89_0_169"/>
          <p:cNvSpPr txBox="1"/>
          <p:nvPr/>
        </p:nvSpPr>
        <p:spPr>
          <a:xfrm>
            <a:off x="5008275" y="1839300"/>
            <a:ext cx="3139344" cy="2123628"/>
          </a:xfrm>
          <a:prstGeom prst="rect">
            <a:avLst/>
          </a:prstGeom>
          <a:solidFill>
            <a:srgbClr val="EFEFEF"/>
          </a:solidFill>
          <a:ln>
            <a:noFill/>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0" lvl="0" indent="0" algn="l" rtl="0">
              <a:spcBef>
                <a:spcPts val="0"/>
              </a:spcBef>
              <a:spcAft>
                <a:spcPts val="0"/>
              </a:spcAft>
              <a:buNone/>
            </a:pPr>
            <a:r>
              <a:rPr lang="en-US" sz="2100" dirty="0">
                <a:latin typeface="Calibri"/>
                <a:ea typeface="Calibri"/>
                <a:cs typeface="Calibri"/>
                <a:sym typeface="Calibri"/>
              </a:rPr>
              <a:t>Don’t have one of these items in your writing? No problem!  Just “substitute” it by revising or editing your writing and adding it to your paragraph.  </a:t>
            </a:r>
            <a:endParaRPr sz="2100" dirty="0">
              <a:latin typeface="Calibri"/>
              <a:ea typeface="Calibri"/>
              <a:cs typeface="Calibri"/>
              <a:sym typeface="Calibri"/>
            </a:endParaRPr>
          </a:p>
        </p:txBody>
      </p:sp>
      <p:pic>
        <p:nvPicPr>
          <p:cNvPr id="293" name="Google Shape;293;gd05ec27b89_0_169"/>
          <p:cNvPicPr preferRelativeResize="0"/>
          <p:nvPr/>
        </p:nvPicPr>
        <p:blipFill>
          <a:blip r:embed="rId4">
            <a:alphaModFix/>
          </a:blip>
          <a:stretch>
            <a:fillRect/>
          </a:stretch>
        </p:blipFill>
        <p:spPr>
          <a:xfrm>
            <a:off x="6202475" y="-88875"/>
            <a:ext cx="2730175" cy="192817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gd05ec27b89_0_177"/>
          <p:cNvSpPr txBox="1">
            <a:spLocks noGrp="1"/>
          </p:cNvSpPr>
          <p:nvPr>
            <p:ph type="title"/>
          </p:nvPr>
        </p:nvSpPr>
        <p:spPr>
          <a:xfrm>
            <a:off x="457200" y="307349"/>
            <a:ext cx="4698124" cy="857400"/>
          </a:xfrm>
          <a:prstGeom prst="rect">
            <a:avLst/>
          </a:prstGeom>
          <a:noFill/>
          <a:ln>
            <a:noFill/>
          </a:ln>
        </p:spPr>
        <p:txBody>
          <a:bodyPr spcFirstLastPara="1" wrap="square" lIns="91400" tIns="91400" rIns="91400" bIns="91400" anchor="ctr" anchorCtr="0">
            <a:noAutofit/>
          </a:bodyPr>
          <a:lstStyle/>
          <a:p>
            <a:pPr marL="0" lvl="0" indent="0" algn="l" rtl="0">
              <a:lnSpc>
                <a:spcPct val="100000"/>
              </a:lnSpc>
              <a:spcBef>
                <a:spcPts val="0"/>
              </a:spcBef>
              <a:spcAft>
                <a:spcPts val="0"/>
              </a:spcAft>
              <a:buSzPts val="3600"/>
              <a:buNone/>
            </a:pPr>
            <a:r>
              <a:rPr lang="en-US" b="1" dirty="0"/>
              <a:t>Shopping List Editing</a:t>
            </a:r>
            <a:endParaRPr b="1" dirty="0"/>
          </a:p>
        </p:txBody>
      </p:sp>
      <p:sp>
        <p:nvSpPr>
          <p:cNvPr id="299" name="Google Shape;299;gd05ec27b89_0_177"/>
          <p:cNvSpPr txBox="1">
            <a:spLocks noGrp="1"/>
          </p:cNvSpPr>
          <p:nvPr>
            <p:ph type="body" idx="1"/>
          </p:nvPr>
        </p:nvSpPr>
        <p:spPr>
          <a:xfrm>
            <a:off x="416210" y="1127907"/>
            <a:ext cx="4038600" cy="2740951"/>
          </a:xfrm>
          <a:prstGeom prst="rect">
            <a:avLst/>
          </a:prstGeom>
          <a:noFill/>
          <a:ln>
            <a:noFill/>
          </a:ln>
        </p:spPr>
        <p:txBody>
          <a:bodyPr spcFirstLastPara="1" wrap="square" lIns="91400" tIns="91400" rIns="91400" bIns="91400" anchor="ctr" anchorCtr="0">
            <a:noAutofit/>
          </a:bodyPr>
          <a:lstStyle/>
          <a:p>
            <a:pPr marL="0" lvl="0" indent="0" algn="l" rtl="0">
              <a:spcBef>
                <a:spcPts val="0"/>
              </a:spcBef>
              <a:spcAft>
                <a:spcPts val="0"/>
              </a:spcAft>
              <a:buSzPts val="2400"/>
              <a:buNone/>
            </a:pPr>
            <a:r>
              <a:rPr lang="en-US" sz="2400" dirty="0"/>
              <a:t>Once you have revised and edited your writing, explain </a:t>
            </a:r>
            <a:r>
              <a:rPr lang="en-US" sz="2400" b="1" dirty="0"/>
              <a:t>what you did</a:t>
            </a:r>
            <a:r>
              <a:rPr lang="en-US" sz="2400" dirty="0"/>
              <a:t> in the items/substitutions column of your Shopping List.</a:t>
            </a:r>
            <a:endParaRPr sz="2400" dirty="0"/>
          </a:p>
          <a:p>
            <a:pPr marL="0" lvl="0" indent="0" algn="l" rtl="0">
              <a:spcBef>
                <a:spcPts val="0"/>
              </a:spcBef>
              <a:spcAft>
                <a:spcPts val="0"/>
              </a:spcAft>
              <a:buSzPts val="2400"/>
              <a:buNone/>
            </a:pPr>
            <a:endParaRPr sz="2400" dirty="0"/>
          </a:p>
          <a:p>
            <a:pPr marL="0" lvl="0" indent="0" algn="l" rtl="0">
              <a:lnSpc>
                <a:spcPct val="100000"/>
              </a:lnSpc>
              <a:spcBef>
                <a:spcPts val="520"/>
              </a:spcBef>
              <a:spcAft>
                <a:spcPts val="0"/>
              </a:spcAft>
              <a:buSzPts val="2600"/>
              <a:buNone/>
            </a:pPr>
            <a:endParaRPr sz="2400" dirty="0"/>
          </a:p>
        </p:txBody>
      </p:sp>
      <p:pic>
        <p:nvPicPr>
          <p:cNvPr id="300" name="Google Shape;300;gd05ec27b89_0_177"/>
          <p:cNvPicPr preferRelativeResize="0"/>
          <p:nvPr/>
        </p:nvPicPr>
        <p:blipFill>
          <a:blip r:embed="rId3">
            <a:alphaModFix/>
          </a:blip>
          <a:stretch>
            <a:fillRect/>
          </a:stretch>
        </p:blipFill>
        <p:spPr>
          <a:xfrm>
            <a:off x="5029213" y="1356600"/>
            <a:ext cx="3067851" cy="31925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gd05ec27b89_0_183"/>
          <p:cNvSpPr txBox="1">
            <a:spLocks noGrp="1"/>
          </p:cNvSpPr>
          <p:nvPr>
            <p:ph type="title"/>
          </p:nvPr>
        </p:nvSpPr>
        <p:spPr>
          <a:xfrm>
            <a:off x="457200" y="358378"/>
            <a:ext cx="4590919" cy="857400"/>
          </a:xfrm>
          <a:prstGeom prst="rect">
            <a:avLst/>
          </a:prstGeom>
          <a:noFill/>
          <a:ln>
            <a:noFill/>
          </a:ln>
        </p:spPr>
        <p:txBody>
          <a:bodyPr spcFirstLastPara="1" wrap="square" lIns="91400" tIns="91400" rIns="91400" bIns="91400" anchor="ctr" anchorCtr="0">
            <a:noAutofit/>
          </a:bodyPr>
          <a:lstStyle/>
          <a:p>
            <a:pPr marL="0" lvl="0" indent="0" algn="l" rtl="0">
              <a:lnSpc>
                <a:spcPct val="100000"/>
              </a:lnSpc>
              <a:spcBef>
                <a:spcPts val="0"/>
              </a:spcBef>
              <a:spcAft>
                <a:spcPts val="0"/>
              </a:spcAft>
              <a:buSzPts val="3600"/>
              <a:buNone/>
            </a:pPr>
            <a:r>
              <a:rPr lang="en-US" b="1" dirty="0"/>
              <a:t>Two Stars and a Wish</a:t>
            </a:r>
            <a:endParaRPr b="1" dirty="0"/>
          </a:p>
        </p:txBody>
      </p:sp>
      <p:pic>
        <p:nvPicPr>
          <p:cNvPr id="306" name="Google Shape;306;gd05ec27b89_0_183"/>
          <p:cNvPicPr preferRelativeResize="0"/>
          <p:nvPr/>
        </p:nvPicPr>
        <p:blipFill>
          <a:blip r:embed="rId3">
            <a:alphaModFix/>
          </a:blip>
          <a:stretch>
            <a:fillRect/>
          </a:stretch>
        </p:blipFill>
        <p:spPr>
          <a:xfrm>
            <a:off x="5164826" y="941458"/>
            <a:ext cx="3490443" cy="2164349"/>
          </a:xfrm>
          <a:prstGeom prst="rect">
            <a:avLst/>
          </a:prstGeom>
          <a:noFill/>
          <a:ln>
            <a:noFill/>
          </a:ln>
        </p:spPr>
      </p:pic>
      <p:sp>
        <p:nvSpPr>
          <p:cNvPr id="307" name="Google Shape;307;gd05ec27b89_0_183"/>
          <p:cNvSpPr txBox="1">
            <a:spLocks noGrp="1"/>
          </p:cNvSpPr>
          <p:nvPr>
            <p:ph type="body" idx="1"/>
          </p:nvPr>
        </p:nvSpPr>
        <p:spPr>
          <a:xfrm>
            <a:off x="406750" y="1175203"/>
            <a:ext cx="4852627" cy="3326100"/>
          </a:xfrm>
          <a:prstGeom prst="rect">
            <a:avLst/>
          </a:prstGeom>
        </p:spPr>
        <p:txBody>
          <a:bodyPr spcFirstLastPara="1" wrap="square" lIns="91425" tIns="45700" rIns="91425" bIns="45700" anchor="ctr" anchorCtr="0">
            <a:normAutofit/>
          </a:bodyPr>
          <a:lstStyle/>
          <a:p>
            <a:pPr marL="457200" lvl="0" indent="-368935" algn="l" rtl="0">
              <a:spcBef>
                <a:spcPts val="0"/>
              </a:spcBef>
              <a:spcAft>
                <a:spcPts val="0"/>
              </a:spcAft>
              <a:buSzPct val="100000"/>
              <a:buChar char="•"/>
            </a:pPr>
            <a:r>
              <a:rPr lang="en-US" sz="2200" dirty="0"/>
              <a:t>Share your writing with your partner.  </a:t>
            </a:r>
            <a:endParaRPr sz="2200" dirty="0"/>
          </a:p>
          <a:p>
            <a:pPr marL="457200" lvl="0" indent="-368935" algn="l" rtl="0">
              <a:spcBef>
                <a:spcPts val="0"/>
              </a:spcBef>
              <a:spcAft>
                <a:spcPts val="0"/>
              </a:spcAft>
              <a:buSzPct val="100000"/>
              <a:buChar char="•"/>
            </a:pPr>
            <a:r>
              <a:rPr lang="en-US" sz="2200" dirty="0"/>
              <a:t>As you read your partner’s writing, complete a Two Stars and a Wish:</a:t>
            </a:r>
            <a:endParaRPr sz="2200" dirty="0"/>
          </a:p>
          <a:p>
            <a:pPr marL="972027" lvl="1" indent="-342900" algn="l" rtl="0">
              <a:spcBef>
                <a:spcPts val="0"/>
              </a:spcBef>
              <a:spcAft>
                <a:spcPts val="0"/>
              </a:spcAft>
              <a:buSzPct val="100000"/>
              <a:buFont typeface="Wingdings" panose="05000000000000000000" pitchFamily="2" charset="2"/>
              <a:buChar char="§"/>
            </a:pPr>
            <a:r>
              <a:rPr lang="en-US" sz="2200" b="1" i="1" u="sng" dirty="0"/>
              <a:t>Two</a:t>
            </a:r>
            <a:r>
              <a:rPr lang="en-US" sz="2200" dirty="0"/>
              <a:t> things the author did well;</a:t>
            </a:r>
            <a:endParaRPr sz="2200" dirty="0"/>
          </a:p>
          <a:p>
            <a:pPr marL="972027" lvl="1" indent="-342900" algn="l" rtl="0">
              <a:spcBef>
                <a:spcPts val="0"/>
              </a:spcBef>
              <a:spcAft>
                <a:spcPts val="0"/>
              </a:spcAft>
              <a:buSzPct val="100000"/>
              <a:buFont typeface="Wingdings" panose="05000000000000000000" pitchFamily="2" charset="2"/>
              <a:buChar char="§"/>
            </a:pPr>
            <a:r>
              <a:rPr lang="en-US" sz="2200" b="1" i="1" u="sng" dirty="0"/>
              <a:t>One </a:t>
            </a:r>
            <a:r>
              <a:rPr lang="en-US" sz="2200" dirty="0"/>
              <a:t>thing the author could improve on for next time.</a:t>
            </a:r>
            <a:endParaRPr sz="2200" dirty="0"/>
          </a:p>
          <a:p>
            <a:pPr marL="0" lvl="0" indent="0" algn="l" rtl="0">
              <a:spcBef>
                <a:spcPts val="480"/>
              </a:spcBef>
              <a:spcAft>
                <a:spcPts val="0"/>
              </a:spcAft>
              <a:buNone/>
            </a:pPr>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gd05ec27b89_0_193"/>
          <p:cNvSpPr txBox="1">
            <a:spLocks noGrp="1"/>
          </p:cNvSpPr>
          <p:nvPr>
            <p:ph type="title"/>
          </p:nvPr>
        </p:nvSpPr>
        <p:spPr>
          <a:xfrm>
            <a:off x="457200" y="528066"/>
            <a:ext cx="7299434" cy="857400"/>
          </a:xfrm>
          <a:prstGeom prst="rect">
            <a:avLst/>
          </a:prstGeom>
          <a:noFill/>
          <a:ln>
            <a:noFill/>
          </a:ln>
        </p:spPr>
        <p:txBody>
          <a:bodyPr spcFirstLastPara="1" wrap="square" lIns="91400" tIns="91400" rIns="91400" bIns="91400" anchor="ctr" anchorCtr="0">
            <a:noAutofit/>
          </a:bodyPr>
          <a:lstStyle/>
          <a:p>
            <a:pPr marL="0" lvl="0" indent="0" algn="l" rtl="0">
              <a:lnSpc>
                <a:spcPct val="100000"/>
              </a:lnSpc>
              <a:spcBef>
                <a:spcPts val="0"/>
              </a:spcBef>
              <a:spcAft>
                <a:spcPts val="0"/>
              </a:spcAft>
              <a:buSzPts val="3600"/>
              <a:buNone/>
            </a:pPr>
            <a:r>
              <a:rPr lang="en-US" b="1" dirty="0"/>
              <a:t>Shopping List Editing - Reflection</a:t>
            </a:r>
            <a:endParaRPr b="1" dirty="0"/>
          </a:p>
        </p:txBody>
      </p:sp>
      <p:sp>
        <p:nvSpPr>
          <p:cNvPr id="313" name="Google Shape;313;gd05ec27b89_0_193"/>
          <p:cNvSpPr txBox="1">
            <a:spLocks noGrp="1"/>
          </p:cNvSpPr>
          <p:nvPr>
            <p:ph type="body" idx="1"/>
          </p:nvPr>
        </p:nvSpPr>
        <p:spPr>
          <a:xfrm>
            <a:off x="457199" y="1488264"/>
            <a:ext cx="5060731" cy="2987813"/>
          </a:xfrm>
          <a:prstGeom prst="rect">
            <a:avLst/>
          </a:prstGeom>
          <a:noFill/>
          <a:ln>
            <a:noFill/>
          </a:ln>
        </p:spPr>
        <p:txBody>
          <a:bodyPr spcFirstLastPara="1" wrap="square" lIns="91400" tIns="91400" rIns="91400" bIns="91400" anchor="ctr" anchorCtr="0">
            <a:noAutofit/>
          </a:bodyPr>
          <a:lstStyle/>
          <a:p>
            <a:pPr marL="0" lvl="0" indent="0" algn="l" rtl="0">
              <a:spcBef>
                <a:spcPts val="0"/>
              </a:spcBef>
              <a:spcAft>
                <a:spcPts val="0"/>
              </a:spcAft>
              <a:buSzPts val="2400"/>
              <a:buNone/>
            </a:pPr>
            <a:r>
              <a:rPr lang="en-US" sz="2400" dirty="0"/>
              <a:t>After reading your partner’s feedback, complete the reflection at the bottom of your shopping list.  What did you learn about using commas?</a:t>
            </a:r>
            <a:endParaRPr sz="2400" dirty="0"/>
          </a:p>
          <a:p>
            <a:pPr marL="0" lvl="0" indent="0" algn="l" rtl="0">
              <a:lnSpc>
                <a:spcPct val="100000"/>
              </a:lnSpc>
              <a:spcBef>
                <a:spcPts val="520"/>
              </a:spcBef>
              <a:spcAft>
                <a:spcPts val="0"/>
              </a:spcAft>
              <a:buSzPts val="2600"/>
              <a:buNone/>
            </a:pPr>
            <a:endParaRPr sz="2400" dirty="0"/>
          </a:p>
        </p:txBody>
      </p:sp>
      <p:pic>
        <p:nvPicPr>
          <p:cNvPr id="314" name="Google Shape;314;gd05ec27b89_0_193"/>
          <p:cNvPicPr preferRelativeResize="0"/>
          <p:nvPr/>
        </p:nvPicPr>
        <p:blipFill>
          <a:blip r:embed="rId3">
            <a:alphaModFix/>
          </a:blip>
          <a:stretch>
            <a:fillRect/>
          </a:stretch>
        </p:blipFill>
        <p:spPr>
          <a:xfrm>
            <a:off x="5924681" y="1280925"/>
            <a:ext cx="2714716" cy="284964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g917e729a7c_0_0"/>
          <p:cNvSpPr txBox="1">
            <a:spLocks noGrp="1"/>
          </p:cNvSpPr>
          <p:nvPr>
            <p:ph type="title"/>
          </p:nvPr>
        </p:nvSpPr>
        <p:spPr>
          <a:xfrm>
            <a:off x="530352" y="987552"/>
            <a:ext cx="5232031" cy="1021842"/>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b="1" dirty="0"/>
              <a:t>Learning Objective</a:t>
            </a:r>
            <a:endParaRPr b="1" dirty="0"/>
          </a:p>
        </p:txBody>
      </p:sp>
      <p:sp>
        <p:nvSpPr>
          <p:cNvPr id="96" name="Google Shape;96;g917e729a7c_0_0"/>
          <p:cNvSpPr txBox="1">
            <a:spLocks noGrp="1"/>
          </p:cNvSpPr>
          <p:nvPr>
            <p:ph type="body" idx="1"/>
          </p:nvPr>
        </p:nvSpPr>
        <p:spPr>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520"/>
              </a:spcBef>
              <a:spcAft>
                <a:spcPts val="0"/>
              </a:spcAft>
              <a:buSzPts val="2600"/>
              <a:buNone/>
            </a:pPr>
            <a:r>
              <a:rPr lang="en-US" dirty="0"/>
              <a:t>Compose sentences with correct comma usage based on mentor text. </a:t>
            </a:r>
            <a:endParaRPr dirty="0"/>
          </a:p>
          <a:p>
            <a:pPr marL="0" lvl="0" indent="0" algn="l" rtl="0">
              <a:lnSpc>
                <a:spcPct val="100000"/>
              </a:lnSpc>
              <a:spcBef>
                <a:spcPts val="520"/>
              </a:spcBef>
              <a:spcAft>
                <a:spcPts val="0"/>
              </a:spcAft>
              <a:buSzPts val="2600"/>
              <a:buNone/>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g917e729a7c_0_8"/>
          <p:cNvSpPr txBox="1">
            <a:spLocks noGrp="1"/>
          </p:cNvSpPr>
          <p:nvPr>
            <p:ph type="title"/>
          </p:nvPr>
        </p:nvSpPr>
        <p:spPr>
          <a:xfrm>
            <a:off x="457200" y="158266"/>
            <a:ext cx="6252833"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b="1" dirty="0"/>
              <a:t>What makes this image funny?</a:t>
            </a:r>
            <a:endParaRPr b="1" dirty="0"/>
          </a:p>
        </p:txBody>
      </p:sp>
      <p:pic>
        <p:nvPicPr>
          <p:cNvPr id="102" name="Google Shape;102;g917e729a7c_0_8"/>
          <p:cNvPicPr preferRelativeResize="0"/>
          <p:nvPr/>
        </p:nvPicPr>
        <p:blipFill>
          <a:blip r:embed="rId3">
            <a:alphaModFix/>
          </a:blip>
          <a:stretch>
            <a:fillRect/>
          </a:stretch>
        </p:blipFill>
        <p:spPr>
          <a:xfrm>
            <a:off x="1681000" y="1127138"/>
            <a:ext cx="4876800" cy="39338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gd05ec27b89_0_1"/>
          <p:cNvSpPr txBox="1">
            <a:spLocks noGrp="1"/>
          </p:cNvSpPr>
          <p:nvPr>
            <p:ph type="title"/>
          </p:nvPr>
        </p:nvSpPr>
        <p:spPr>
          <a:xfrm>
            <a:off x="457200" y="-9"/>
            <a:ext cx="5980176"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b="1" dirty="0"/>
              <a:t>What makes this image funny?</a:t>
            </a:r>
            <a:endParaRPr b="1" dirty="0"/>
          </a:p>
        </p:txBody>
      </p:sp>
      <p:pic>
        <p:nvPicPr>
          <p:cNvPr id="108" name="Google Shape;108;gd05ec27b89_0_1"/>
          <p:cNvPicPr preferRelativeResize="0"/>
          <p:nvPr/>
        </p:nvPicPr>
        <p:blipFill>
          <a:blip r:embed="rId3">
            <a:alphaModFix/>
          </a:blip>
          <a:stretch>
            <a:fillRect/>
          </a:stretch>
        </p:blipFill>
        <p:spPr>
          <a:xfrm>
            <a:off x="2958350" y="936300"/>
            <a:ext cx="3179425" cy="40760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gd05ec27b89_0_7"/>
          <p:cNvSpPr txBox="1">
            <a:spLocks noGrp="1"/>
          </p:cNvSpPr>
          <p:nvPr>
            <p:ph type="title"/>
          </p:nvPr>
        </p:nvSpPr>
        <p:spPr>
          <a:xfrm>
            <a:off x="457200" y="-9"/>
            <a:ext cx="5863798"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b="1" dirty="0"/>
              <a:t>What makes this image funny?</a:t>
            </a:r>
            <a:endParaRPr b="1" dirty="0"/>
          </a:p>
        </p:txBody>
      </p:sp>
      <p:pic>
        <p:nvPicPr>
          <p:cNvPr id="114" name="Google Shape;114;gd05ec27b89_0_7"/>
          <p:cNvPicPr preferRelativeResize="0"/>
          <p:nvPr/>
        </p:nvPicPr>
        <p:blipFill>
          <a:blip r:embed="rId3">
            <a:alphaModFix/>
          </a:blip>
          <a:stretch>
            <a:fillRect/>
          </a:stretch>
        </p:blipFill>
        <p:spPr>
          <a:xfrm>
            <a:off x="1917800" y="998066"/>
            <a:ext cx="5308411" cy="398130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gd05ec27b89_0_13"/>
          <p:cNvSpPr txBox="1">
            <a:spLocks noGrp="1"/>
          </p:cNvSpPr>
          <p:nvPr>
            <p:ph type="title"/>
          </p:nvPr>
        </p:nvSpPr>
        <p:spPr>
          <a:xfrm>
            <a:off x="523414" y="45894"/>
            <a:ext cx="6782326"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b="1" dirty="0"/>
              <a:t>What makes this image funny?</a:t>
            </a:r>
            <a:endParaRPr b="1" dirty="0"/>
          </a:p>
        </p:txBody>
      </p:sp>
      <p:pic>
        <p:nvPicPr>
          <p:cNvPr id="120" name="Google Shape;120;gd05ec27b89_0_13"/>
          <p:cNvPicPr preferRelativeResize="0"/>
          <p:nvPr/>
        </p:nvPicPr>
        <p:blipFill>
          <a:blip r:embed="rId3">
            <a:alphaModFix/>
          </a:blip>
          <a:stretch>
            <a:fillRect/>
          </a:stretch>
        </p:blipFill>
        <p:spPr>
          <a:xfrm>
            <a:off x="2468563" y="960051"/>
            <a:ext cx="3957462" cy="408079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gd05ec27b89_0_19"/>
          <p:cNvSpPr txBox="1">
            <a:spLocks noGrp="1"/>
          </p:cNvSpPr>
          <p:nvPr>
            <p:ph type="title"/>
          </p:nvPr>
        </p:nvSpPr>
        <p:spPr>
          <a:xfrm>
            <a:off x="457199" y="-117684"/>
            <a:ext cx="6489087"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b="1" dirty="0"/>
              <a:t>What makes this image funny?</a:t>
            </a:r>
            <a:endParaRPr b="1" dirty="0"/>
          </a:p>
        </p:txBody>
      </p:sp>
      <p:pic>
        <p:nvPicPr>
          <p:cNvPr id="126" name="Google Shape;126;gd05ec27b89_0_19"/>
          <p:cNvPicPr preferRelativeResize="0"/>
          <p:nvPr/>
        </p:nvPicPr>
        <p:blipFill>
          <a:blip r:embed="rId3">
            <a:alphaModFix/>
          </a:blip>
          <a:stretch>
            <a:fillRect/>
          </a:stretch>
        </p:blipFill>
        <p:spPr>
          <a:xfrm>
            <a:off x="1238250" y="1203600"/>
            <a:ext cx="6667500" cy="3486150"/>
          </a:xfrm>
          <a:prstGeom prst="rect">
            <a:avLst/>
          </a:prstGeom>
          <a:noFill/>
          <a:ln>
            <a:noFill/>
          </a:ln>
        </p:spPr>
      </p:pic>
    </p:spTree>
  </p:cSld>
  <p:clrMapOvr>
    <a:masterClrMapping/>
  </p:clrMapOvr>
</p:sld>
</file>

<file path=ppt/theme/theme1.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B981ECC0E692C48A0B148E61CFECC3A" ma:contentTypeVersion="12" ma:contentTypeDescription="Create a new document." ma:contentTypeScope="" ma:versionID="6032c95b1214d194c89b77317faffa72">
  <xsd:schema xmlns:xsd="http://www.w3.org/2001/XMLSchema" xmlns:xs="http://www.w3.org/2001/XMLSchema" xmlns:p="http://schemas.microsoft.com/office/2006/metadata/properties" xmlns:ns3="966e68ee-ec3c-4f12-bd4f-fedbbec8de0b" xmlns:ns4="d06b737b-b789-4524-96b5-d3d460658ae2" targetNamespace="http://schemas.microsoft.com/office/2006/metadata/properties" ma:root="true" ma:fieldsID="1a9859e18f99c4d8ce53eb7baf51b1eb" ns3:_="" ns4:_="">
    <xsd:import namespace="966e68ee-ec3c-4f12-bd4f-fedbbec8de0b"/>
    <xsd:import namespace="d06b737b-b789-4524-96b5-d3d460658ae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DateTake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6e68ee-ec3c-4f12-bd4f-fedbbec8de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06b737b-b789-4524-96b5-d3d460658ae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3F09425-A447-4080-B644-857474581011}">
  <ds:schemaRefs>
    <ds:schemaRef ds:uri="http://purl.org/dc/elements/1.1/"/>
    <ds:schemaRef ds:uri="http://purl.org/dc/terms/"/>
    <ds:schemaRef ds:uri="http://schemas.microsoft.com/office/infopath/2007/PartnerControls"/>
    <ds:schemaRef ds:uri="http://schemas.microsoft.com/office/2006/documentManagement/types"/>
    <ds:schemaRef ds:uri="http://purl.org/dc/dcmitype/"/>
    <ds:schemaRef ds:uri="d06b737b-b789-4524-96b5-d3d460658ae2"/>
    <ds:schemaRef ds:uri="http://www.w3.org/XML/1998/namespace"/>
    <ds:schemaRef ds:uri="http://schemas.openxmlformats.org/package/2006/metadata/core-properties"/>
    <ds:schemaRef ds:uri="966e68ee-ec3c-4f12-bd4f-fedbbec8de0b"/>
    <ds:schemaRef ds:uri="http://schemas.microsoft.com/office/2006/metadata/properties"/>
  </ds:schemaRefs>
</ds:datastoreItem>
</file>

<file path=customXml/itemProps2.xml><?xml version="1.0" encoding="utf-8"?>
<ds:datastoreItem xmlns:ds="http://schemas.openxmlformats.org/officeDocument/2006/customXml" ds:itemID="{024C414F-66D8-48FA-A35A-EB57579876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6e68ee-ec3c-4f12-bd4f-fedbbec8de0b"/>
    <ds:schemaRef ds:uri="d06b737b-b789-4524-96b5-d3d460658a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928F339-78C8-497D-BD7C-45BB96CDDD7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135</TotalTime>
  <Words>2122</Words>
  <Application>Microsoft Office PowerPoint</Application>
  <PresentationFormat>On-screen Show (16:9)</PresentationFormat>
  <Paragraphs>159</Paragraphs>
  <Slides>33</Slides>
  <Notes>33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33</vt:i4>
      </vt:variant>
    </vt:vector>
  </HeadingPairs>
  <TitlesOfParts>
    <vt:vector size="41" baseType="lpstr">
      <vt:lpstr>Arial</vt:lpstr>
      <vt:lpstr>Georgia</vt:lpstr>
      <vt:lpstr>Noto Sans Symbols</vt:lpstr>
      <vt:lpstr>Constantia</vt:lpstr>
      <vt:lpstr>Calibri</vt:lpstr>
      <vt:lpstr>Wingdings</vt:lpstr>
      <vt:lpstr>LEARN theme</vt:lpstr>
      <vt:lpstr>LEARN theme</vt:lpstr>
      <vt:lpstr>PowerPoint Presentation</vt:lpstr>
      <vt:lpstr>Use Your Noodle</vt:lpstr>
      <vt:lpstr>Essential Question</vt:lpstr>
      <vt:lpstr>Learning Objective</vt:lpstr>
      <vt:lpstr>What makes this image funny?</vt:lpstr>
      <vt:lpstr>What makes this image funny?</vt:lpstr>
      <vt:lpstr>What makes this image funny?</vt:lpstr>
      <vt:lpstr>What makes this image funny?</vt:lpstr>
      <vt:lpstr>What makes this image funny?</vt:lpstr>
      <vt:lpstr>Elbow Partners</vt:lpstr>
      <vt:lpstr>Macaroni Noodle Commas</vt:lpstr>
      <vt:lpstr>Shopping List Editing: Mentor Text</vt:lpstr>
      <vt:lpstr>I Notice, I Wonder</vt:lpstr>
      <vt:lpstr>Paragraph Writing</vt:lpstr>
      <vt:lpstr>Mentor Text: Comma Usage</vt:lpstr>
      <vt:lpstr>Shopping List Editing</vt:lpstr>
      <vt:lpstr>Shopping List Editing</vt:lpstr>
      <vt:lpstr>Shopping List Editing</vt:lpstr>
      <vt:lpstr>Independent Clause</vt:lpstr>
      <vt:lpstr>Dependent Clauses</vt:lpstr>
      <vt:lpstr>Shopping List Editing</vt:lpstr>
      <vt:lpstr>Shopping List Editing</vt:lpstr>
      <vt:lpstr>Shopping List Editing</vt:lpstr>
      <vt:lpstr>Shopping List Editing</vt:lpstr>
      <vt:lpstr>FANBOYS - Coordinating Conjunctions</vt:lpstr>
      <vt:lpstr>Shopping List Editing</vt:lpstr>
      <vt:lpstr>Shopping List Editing</vt:lpstr>
      <vt:lpstr>Shopping List Editing</vt:lpstr>
      <vt:lpstr>Shopping List Editing</vt:lpstr>
      <vt:lpstr>Shopping List Editing</vt:lpstr>
      <vt:lpstr>Shopping List Editing</vt:lpstr>
      <vt:lpstr>Two Stars and a Wish</vt:lpstr>
      <vt:lpstr>Shopping List Editing - Reflection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 Your Noodle</dc:title>
  <dc:subject>Avoiding Comma Blunders</dc:subject>
  <dc:creator>K20 Center</dc:creator>
  <cp:lastModifiedBy>McLeod Porter, Delma</cp:lastModifiedBy>
  <cp:revision>7</cp:revision>
  <dcterms:modified xsi:type="dcterms:W3CDTF">2021-10-13T13:32:10Z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0x010100BB981ECC0E692C48A0B148E61CFECC3A</vt:lpwstr>
  </property>
</Properties>
</file>