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23"/>
  </p:notesMasterIdLst>
  <p:sldIdLst>
    <p:sldId id="256" r:id="rId3"/>
    <p:sldId id="257" r:id="rId4"/>
    <p:sldId id="263" r:id="rId5"/>
    <p:sldId id="261" r:id="rId6"/>
    <p:sldId id="260" r:id="rId7"/>
    <p:sldId id="272" r:id="rId8"/>
    <p:sldId id="271" r:id="rId9"/>
    <p:sldId id="273" r:id="rId10"/>
    <p:sldId id="274" r:id="rId11"/>
    <p:sldId id="262" r:id="rId12"/>
    <p:sldId id="275" r:id="rId13"/>
    <p:sldId id="270" r:id="rId14"/>
    <p:sldId id="277" r:id="rId15"/>
    <p:sldId id="264" r:id="rId16"/>
    <p:sldId id="278" r:id="rId17"/>
    <p:sldId id="279" r:id="rId18"/>
    <p:sldId id="280" r:id="rId19"/>
    <p:sldId id="283" r:id="rId20"/>
    <p:sldId id="269"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1D20"/>
    <a:srgbClr val="2889C3"/>
    <a:srgbClr val="91192A"/>
    <a:srgbClr val="275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6"/>
    <p:restoredTop sz="82585"/>
  </p:normalViewPr>
  <p:slideViewPr>
    <p:cSldViewPr snapToGrid="0">
      <p:cViewPr varScale="1">
        <p:scale>
          <a:sx n="140" d="100"/>
          <a:sy n="140" d="100"/>
        </p:scale>
        <p:origin x="1496" y="176"/>
      </p:cViewPr>
      <p:guideLst>
        <p:guide orient="horz" pos="1620"/>
        <p:guide pos="2880"/>
      </p:guideLst>
    </p:cSldViewPr>
  </p:slideViewPr>
  <p:notesTextViewPr>
    <p:cViewPr>
      <p:scale>
        <a:sx n="1" d="1"/>
        <a:sy n="1" d="1"/>
      </p:scale>
      <p:origin x="0" y="0"/>
    </p:cViewPr>
  </p:notesTextViewPr>
  <p:notesViewPr>
    <p:cSldViewPr snapToGrid="0">
      <p:cViewPr varScale="1">
        <p:scale>
          <a:sx n="86" d="100"/>
          <a:sy n="86" d="100"/>
        </p:scale>
        <p:origin x="28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5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7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8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7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d9908066f654727934df7bf4f506cf7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bcnews.com/feature/nbc-out/male-student-given-school-suspension-wearing-nail-polish-texas-high-n125011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eattletimes.com/nation-world/georgia-teens-shared-photos-of-maskless-students-in-crowded-hallways-now-theyre-suspende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ashingtonpost.com/education/2020/01/23/texas-dreadlocks-suspens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m3zT2IxZQaw?si=e5t6maSu94jBzCz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K20 Center. (n.d.). Claim, evidence, reasoning (CER). Strategies. </a:t>
            </a:r>
            <a:r>
              <a:rPr lang="en-US" sz="1100" b="0" i="0" u="sng" strike="noStrike" cap="none" dirty="0">
                <a:solidFill>
                  <a:srgbClr val="000000"/>
                </a:solidFill>
                <a:effectLst/>
                <a:latin typeface="Arial"/>
                <a:ea typeface="Arial"/>
                <a:cs typeface="Arial"/>
                <a:sym typeface="Arial"/>
                <a:hlinkClick r:id="rId3"/>
              </a:rPr>
              <a:t>https://learn.k20center.ou.edu/strategy/156</a:t>
            </a:r>
            <a:endParaRPr lang="en-US" sz="1100" b="0" i="0" u="sng" strike="noStrike" cap="none" dirty="0">
              <a:solidFill>
                <a:srgbClr val="000000"/>
              </a:solidFill>
              <a:effectLst/>
              <a:latin typeface="Arial"/>
              <a:ea typeface="Arial"/>
              <a:cs typeface="Arial"/>
              <a:sym typeface="Arial"/>
            </a:endParaRPr>
          </a:p>
          <a:p>
            <a:pPr marL="158750" indent="0">
              <a:buNone/>
            </a:pPr>
            <a:endParaRPr lang="en-US" dirty="0"/>
          </a:p>
        </p:txBody>
      </p:sp>
    </p:spTree>
    <p:extLst>
      <p:ext uri="{BB962C8B-B14F-4D97-AF65-F5344CB8AC3E}">
        <p14:creationId xmlns:p14="http://schemas.microsoft.com/office/powerpoint/2010/main" val="2197723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Excerpt from Justice Abe Fortas in the majority opinion: “</a:t>
            </a:r>
            <a:r>
              <a:rPr lang="en-US" sz="1100" dirty="0">
                <a:effectLst/>
                <a:latin typeface="Calibri" panose="020F0502020204030204" pitchFamily="34" charset="0"/>
                <a:ea typeface="Calibri" panose="020F0502020204030204" pitchFamily="34" charset="0"/>
                <a:cs typeface="Times New Roman" panose="02020603050405020304" pitchFamily="18" charset="0"/>
              </a:rPr>
              <a:t>First Amendment rights, applied in light of the special characteristics of the school environment, are available to teachers and students. It can hardly be argued that either students or teachers shed their constitutional rights to freedom of speech or expression at the schoolhouse gate.” </a:t>
            </a:r>
            <a:endParaRPr lang="en-US" dirty="0"/>
          </a:p>
          <a:p>
            <a:pPr marL="158750" indent="0">
              <a:buNone/>
            </a:pPr>
            <a:endParaRPr lang="en-US" dirty="0"/>
          </a:p>
        </p:txBody>
      </p:sp>
    </p:spTree>
    <p:extLst>
      <p:ext uri="{BB962C8B-B14F-4D97-AF65-F5344CB8AC3E}">
        <p14:creationId xmlns:p14="http://schemas.microsoft.com/office/powerpoint/2010/main" val="1882520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K20 Center. (n.d.). Philosophical chairs. Strategies. </a:t>
            </a:r>
            <a:r>
              <a:rPr lang="en-US" sz="1100" b="0" i="0" u="sng" strike="noStrike" cap="none" dirty="0">
                <a:solidFill>
                  <a:srgbClr val="000000"/>
                </a:solidFill>
                <a:effectLst/>
                <a:latin typeface="Arial"/>
                <a:ea typeface="Arial"/>
                <a:cs typeface="Arial"/>
                <a:sym typeface="Arial"/>
                <a:hlinkClick r:id="rId3"/>
              </a:rPr>
              <a:t>https://learn.k20center.ou.edu/strategy/71</a:t>
            </a:r>
            <a:endParaRPr lang="en-US" sz="1100" b="0" i="0" u="sng" strike="noStrike" cap="none" dirty="0">
              <a:solidFill>
                <a:srgbClr val="000000"/>
              </a:solidFill>
              <a:effectLst/>
              <a:latin typeface="Arial"/>
              <a:ea typeface="Arial"/>
              <a:cs typeface="Arial"/>
              <a:sym typeface="Arial"/>
            </a:endParaRPr>
          </a:p>
          <a:p>
            <a:pPr marL="158750" indent="0">
              <a:buNone/>
            </a:pPr>
            <a:endParaRPr lang="en-US" dirty="0"/>
          </a:p>
        </p:txBody>
      </p:sp>
    </p:spTree>
    <p:extLst>
      <p:ext uri="{BB962C8B-B14F-4D97-AF65-F5344CB8AC3E}">
        <p14:creationId xmlns:p14="http://schemas.microsoft.com/office/powerpoint/2010/main" val="4072970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K20 Center. (n.d.). T-chart. Strategies. </a:t>
            </a:r>
            <a:r>
              <a:rPr lang="en-US" sz="1100" b="0" i="0" u="sng" strike="noStrike" cap="none" dirty="0">
                <a:solidFill>
                  <a:srgbClr val="000000"/>
                </a:solidFill>
                <a:effectLst/>
                <a:latin typeface="Arial"/>
                <a:ea typeface="Arial"/>
                <a:cs typeface="Arial"/>
                <a:sym typeface="Arial"/>
                <a:hlinkClick r:id="rId3"/>
              </a:rPr>
              <a:t>https://learn.k20center.ou.edu/strategy/86</a:t>
            </a:r>
            <a:r>
              <a:rPr lang="en-US" sz="1100" b="0" i="0" u="none" strike="noStrike" cap="none" dirty="0">
                <a:solidFill>
                  <a:srgbClr val="000000"/>
                </a:solidFill>
                <a:effectLst/>
                <a:latin typeface="Arial"/>
                <a:ea typeface="Arial"/>
                <a:cs typeface="Arial"/>
                <a:sym typeface="Arial"/>
              </a:rPr>
              <a:t> </a:t>
            </a:r>
            <a:endParaRPr lang="en-US" dirty="0"/>
          </a:p>
        </p:txBody>
      </p:sp>
    </p:spTree>
    <p:extLst>
      <p:ext uri="{BB962C8B-B14F-4D97-AF65-F5344CB8AC3E}">
        <p14:creationId xmlns:p14="http://schemas.microsoft.com/office/powerpoint/2010/main" val="1872166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F79E2-90E7-8A92-9550-0675960F0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8802E-7CAA-7C4F-34D9-E20CD4F968C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8159E80-ACF8-7999-D42E-A4D8B9F88FC9}"/>
              </a:ext>
            </a:extLst>
          </p:cNvPr>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K20 Center. (n.d.). Philosophical chairs. Strategies. </a:t>
            </a:r>
            <a:r>
              <a:rPr lang="en-US" sz="1100" b="0" i="0" u="sng" strike="noStrike" cap="none" dirty="0">
                <a:solidFill>
                  <a:srgbClr val="000000"/>
                </a:solidFill>
                <a:effectLst/>
                <a:latin typeface="Arial"/>
                <a:ea typeface="Arial"/>
                <a:cs typeface="Arial"/>
                <a:sym typeface="Arial"/>
                <a:hlinkClick r:id="rId3"/>
              </a:rPr>
              <a:t>https://learn.k20center.ou.edu/strategy/71</a:t>
            </a:r>
            <a:endParaRPr lang="en-US" sz="1100" b="0" i="0" u="sng" strike="noStrike" cap="none" dirty="0">
              <a:solidFill>
                <a:srgbClr val="000000"/>
              </a:solidFill>
              <a:effectLst/>
              <a:latin typeface="Arial"/>
              <a:ea typeface="Arial"/>
              <a:cs typeface="Arial"/>
              <a:sym typeface="Arial"/>
            </a:endParaRPr>
          </a:p>
          <a:p>
            <a:pPr marL="158750" indent="0">
              <a:buNone/>
            </a:pPr>
            <a:endParaRPr lang="en-US" dirty="0"/>
          </a:p>
        </p:txBody>
      </p:sp>
    </p:spTree>
    <p:extLst>
      <p:ext uri="{BB962C8B-B14F-4D97-AF65-F5344CB8AC3E}">
        <p14:creationId xmlns:p14="http://schemas.microsoft.com/office/powerpoint/2010/main" val="816112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K20 Center. (n.d.). Two-minute paper. Strategies. </a:t>
            </a:r>
            <a:r>
              <a:rPr lang="en-US" sz="1100" b="0" i="0" u="sng" strike="noStrike" cap="none" dirty="0">
                <a:solidFill>
                  <a:srgbClr val="000000"/>
                </a:solidFill>
                <a:effectLst/>
                <a:latin typeface="Arial"/>
                <a:ea typeface="Arial"/>
                <a:cs typeface="Arial"/>
                <a:sym typeface="Arial"/>
                <a:hlinkClick r:id="rId3"/>
              </a:rPr>
              <a:t>https://learn.k20center.ou.edu/strategy/152</a:t>
            </a: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K20 Center. (2021, September 21). 2 Minute Timer. YouTube. https://</a:t>
            </a:r>
            <a:r>
              <a:rPr lang="en-US" sz="1100" b="0" i="0" u="none" strike="noStrike" cap="none" dirty="0" err="1">
                <a:solidFill>
                  <a:srgbClr val="000000"/>
                </a:solidFill>
                <a:effectLst/>
                <a:latin typeface="Arial"/>
                <a:ea typeface="Arial"/>
                <a:cs typeface="Arial"/>
                <a:sym typeface="Arial"/>
              </a:rPr>
              <a:t>www.youtube.com</a:t>
            </a:r>
            <a:r>
              <a:rPr lang="en-US" sz="1100" b="0" i="0" u="none" strike="noStrike" cap="none" dirty="0">
                <a:solidFill>
                  <a:srgbClr val="000000"/>
                </a:solidFill>
                <a:effectLst/>
                <a:latin typeface="Arial"/>
                <a:ea typeface="Arial"/>
                <a:cs typeface="Arial"/>
                <a:sym typeface="Arial"/>
              </a:rPr>
              <a:t>/</a:t>
            </a:r>
            <a:r>
              <a:rPr lang="en-US" sz="1100" b="0" i="0" u="none" strike="noStrike" cap="none" dirty="0" err="1">
                <a:solidFill>
                  <a:srgbClr val="000000"/>
                </a:solidFill>
                <a:effectLst/>
                <a:latin typeface="Arial"/>
                <a:ea typeface="Arial"/>
                <a:cs typeface="Arial"/>
                <a:sym typeface="Arial"/>
              </a:rPr>
              <a:t>watch?v</a:t>
            </a:r>
            <a:r>
              <a:rPr lang="en-US" sz="1100" b="0" i="0" u="none" strike="noStrike" cap="none" dirty="0">
                <a:solidFill>
                  <a:srgbClr val="000000"/>
                </a:solidFill>
                <a:effectLst/>
                <a:latin typeface="Arial"/>
                <a:ea typeface="Arial"/>
                <a:cs typeface="Arial"/>
                <a:sym typeface="Arial"/>
              </a:rPr>
              <a:t>=HcEEAnwOt2c</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86047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K20 Center. (n.d.). Fiction in the Facts. Strategies. https://learn.k20center.ou.edu/strategy/60</a:t>
            </a:r>
          </a:p>
        </p:txBody>
      </p:sp>
    </p:spTree>
    <p:extLst>
      <p:ext uri="{BB962C8B-B14F-4D97-AF65-F5344CB8AC3E}">
        <p14:creationId xmlns:p14="http://schemas.microsoft.com/office/powerpoint/2010/main" val="280774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666666"/>
                </a:solidFill>
              </a:rPr>
              <a:t>Burke, M. (2020, December 5). </a:t>
            </a:r>
            <a:r>
              <a:rPr lang="en-US" sz="1100" i="0" dirty="0">
                <a:solidFill>
                  <a:srgbClr val="666666"/>
                </a:solidFill>
              </a:rPr>
              <a:t>Male student given in-school suspension for wearing nail polish to Texas high school. </a:t>
            </a:r>
            <a:r>
              <a:rPr lang="en-US" sz="1100" dirty="0">
                <a:solidFill>
                  <a:srgbClr val="666666"/>
                </a:solidFill>
              </a:rPr>
              <a:t>NBC News. </a:t>
            </a:r>
            <a:r>
              <a:rPr lang="en-US" sz="1100" u="sng" dirty="0">
                <a:solidFill>
                  <a:srgbClr val="666666"/>
                </a:solidFill>
                <a:hlinkClick r:id="rId3">
                  <a:extLst>
                    <a:ext uri="{A12FA001-AC4F-418D-AE19-62706E023703}">
                      <ahyp:hlinkClr xmlns:ahyp="http://schemas.microsoft.com/office/drawing/2018/hyperlinkcolor" val="tx"/>
                    </a:ext>
                  </a:extLst>
                </a:hlinkClick>
              </a:rPr>
              <a:t>https://www.nbcnews.com/feature/nbc-out/male-student-given-school-suspension-wearing-nail-polish-texas-high-n1250110</a:t>
            </a:r>
            <a:endParaRPr lang="en-US" sz="1100" dirty="0">
              <a:solidFill>
                <a:srgbClr val="666666"/>
              </a:solidFill>
            </a:endParaRPr>
          </a:p>
        </p:txBody>
      </p:sp>
    </p:spTree>
    <p:extLst>
      <p:ext uri="{BB962C8B-B14F-4D97-AF65-F5344CB8AC3E}">
        <p14:creationId xmlns:p14="http://schemas.microsoft.com/office/powerpoint/2010/main" val="172580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666666"/>
                </a:solidFill>
              </a:rPr>
              <a:t>Beachum, L. &amp; The Washington Post. (2020, August 6). </a:t>
            </a:r>
            <a:r>
              <a:rPr lang="en-US" sz="1100" i="0" dirty="0">
                <a:solidFill>
                  <a:srgbClr val="666666"/>
                </a:solidFill>
              </a:rPr>
              <a:t>Georgia teens shared photos of maskless students in crowded hallways. Now they're suspended. </a:t>
            </a:r>
            <a:r>
              <a:rPr lang="en-US" sz="1100" dirty="0">
                <a:solidFill>
                  <a:srgbClr val="666666"/>
                </a:solidFill>
              </a:rPr>
              <a:t>The Seattle Times. </a:t>
            </a:r>
            <a:r>
              <a:rPr lang="en-US" sz="1100" u="sng" dirty="0">
                <a:solidFill>
                  <a:srgbClr val="666666"/>
                </a:solidFill>
                <a:hlinkClick r:id="rId3">
                  <a:extLst>
                    <a:ext uri="{A12FA001-AC4F-418D-AE19-62706E023703}">
                      <ahyp:hlinkClr xmlns:ahyp="http://schemas.microsoft.com/office/drawing/2018/hyperlinkcolor" val="tx"/>
                    </a:ext>
                  </a:extLst>
                </a:hlinkClick>
              </a:rPr>
              <a:t>https://www.seattletimes.com/nation-world/georgia-teens-shared-photos-of-maskless-students-in-crowded-hallways-now-theyre-suspended/</a:t>
            </a:r>
            <a:endParaRPr lang="en-US" sz="1100" dirty="0">
              <a:solidFill>
                <a:srgbClr val="666666"/>
              </a:solidFill>
            </a:endParaRPr>
          </a:p>
        </p:txBody>
      </p:sp>
    </p:spTree>
    <p:extLst>
      <p:ext uri="{BB962C8B-B14F-4D97-AF65-F5344CB8AC3E}">
        <p14:creationId xmlns:p14="http://schemas.microsoft.com/office/powerpoint/2010/main" val="254949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666666"/>
                </a:solidFill>
              </a:rPr>
              <a:t>Beachum, L. (2020, January 24). </a:t>
            </a:r>
            <a:r>
              <a:rPr lang="en-US" sz="1100" i="0" dirty="0">
                <a:solidFill>
                  <a:srgbClr val="666666"/>
                </a:solidFill>
              </a:rPr>
              <a:t>Student will be barred from graduation unless he cuts his dreadlocks, school says. </a:t>
            </a:r>
            <a:r>
              <a:rPr lang="en-US" sz="1100" dirty="0">
                <a:solidFill>
                  <a:srgbClr val="666666"/>
                </a:solidFill>
              </a:rPr>
              <a:t>The Washington Post. </a:t>
            </a:r>
            <a:r>
              <a:rPr lang="en-US" sz="1100" u="sng" dirty="0">
                <a:solidFill>
                  <a:srgbClr val="666666"/>
                </a:solidFill>
                <a:hlinkClick r:id="rId3">
                  <a:extLst>
                    <a:ext uri="{A12FA001-AC4F-418D-AE19-62706E023703}">
                      <ahyp:hlinkClr xmlns:ahyp="http://schemas.microsoft.com/office/drawing/2018/hyperlinkcolor" val="tx"/>
                    </a:ext>
                  </a:extLst>
                </a:hlinkClick>
              </a:rPr>
              <a:t>https://www.washingtonpost.com/education/2020/01/23/texas-dreadlocks-suspension/</a:t>
            </a:r>
            <a:endParaRPr lang="en-US" sz="1100" dirty="0">
              <a:solidFill>
                <a:srgbClr val="666666"/>
              </a:solidFill>
            </a:endParaRPr>
          </a:p>
          <a:p>
            <a:pPr marL="158750" indent="0">
              <a:buNone/>
            </a:pPr>
            <a:endParaRPr lang="en-US" dirty="0"/>
          </a:p>
        </p:txBody>
      </p:sp>
    </p:spTree>
    <p:extLst>
      <p:ext uri="{BB962C8B-B14F-4D97-AF65-F5344CB8AC3E}">
        <p14:creationId xmlns:p14="http://schemas.microsoft.com/office/powerpoint/2010/main" val="200832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Font typeface="Arial" panose="020B0604020202020204" pitchFamily="34" charset="0"/>
              <a:buNone/>
            </a:pPr>
            <a:r>
              <a:rPr lang="en-US" sz="1100" dirty="0">
                <a:solidFill>
                  <a:srgbClr val="666666"/>
                </a:solidFill>
              </a:rPr>
              <a:t>Adapted from: </a:t>
            </a:r>
          </a:p>
          <a:p>
            <a:pPr marL="171450" lvl="0" indent="-171450" algn="l" rtl="0">
              <a:lnSpc>
                <a:spcPct val="115000"/>
              </a:lnSpc>
              <a:spcBef>
                <a:spcPts val="1200"/>
              </a:spcBef>
              <a:spcAft>
                <a:spcPts val="0"/>
              </a:spcAft>
              <a:buFont typeface="Arial" panose="020B0604020202020204" pitchFamily="34" charset="0"/>
              <a:buChar char="•"/>
            </a:pPr>
            <a:r>
              <a:rPr lang="en-US" sz="1100" dirty="0" err="1">
                <a:solidFill>
                  <a:srgbClr val="666666"/>
                </a:solidFill>
              </a:rPr>
              <a:t>Magarrell</a:t>
            </a:r>
            <a:r>
              <a:rPr lang="en-US" sz="1100" dirty="0">
                <a:solidFill>
                  <a:srgbClr val="666666"/>
                </a:solidFill>
              </a:rPr>
              <a:t>, J. (n.d.). D.M. schools ban wearing of Viet truce armbands. The Des Moines Register. </a:t>
            </a:r>
          </a:p>
          <a:p>
            <a:pPr marL="171450" lvl="0" indent="-171450" algn="l" rtl="0">
              <a:lnSpc>
                <a:spcPct val="115000"/>
              </a:lnSpc>
              <a:spcBef>
                <a:spcPts val="1200"/>
              </a:spcBef>
              <a:spcAft>
                <a:spcPts val="0"/>
              </a:spcAft>
              <a:buFont typeface="Arial" panose="020B0604020202020204" pitchFamily="34" charset="0"/>
              <a:buChar char="•"/>
            </a:pPr>
            <a:r>
              <a:rPr lang="en-US" b="0" i="0" dirty="0">
                <a:solidFill>
                  <a:srgbClr val="1F80E8"/>
                </a:solidFill>
                <a:effectLst/>
                <a:latin typeface="Times New Roman" panose="02020603050405020304" pitchFamily="18" charset="0"/>
              </a:rPr>
              <a:t>Ried, K. (2018). Upholding Student Rights in the 20th Century: An Examination of Tinker v. Des Moines Independent Community School District. </a:t>
            </a:r>
            <a:r>
              <a:rPr lang="en-US" b="0" i="1" dirty="0">
                <a:solidFill>
                  <a:srgbClr val="1F80E8"/>
                </a:solidFill>
                <a:effectLst/>
                <a:latin typeface="Times New Roman" panose="02020603050405020304" pitchFamily="18" charset="0"/>
              </a:rPr>
              <a:t>Social Education</a:t>
            </a:r>
            <a:r>
              <a:rPr lang="en-US" b="0" i="0" dirty="0">
                <a:solidFill>
                  <a:srgbClr val="1F80E8"/>
                </a:solidFill>
                <a:effectLst/>
                <a:latin typeface="Times New Roman" panose="02020603050405020304" pitchFamily="18" charset="0"/>
              </a:rPr>
              <a:t>, </a:t>
            </a:r>
            <a:r>
              <a:rPr lang="en-US" b="0" i="1" dirty="0">
                <a:solidFill>
                  <a:srgbClr val="1F80E8"/>
                </a:solidFill>
                <a:effectLst/>
                <a:latin typeface="Times New Roman" panose="02020603050405020304" pitchFamily="18" charset="0"/>
              </a:rPr>
              <a:t>82</a:t>
            </a:r>
            <a:r>
              <a:rPr lang="en-US" b="0" i="0" dirty="0">
                <a:solidFill>
                  <a:srgbClr val="1F80E8"/>
                </a:solidFill>
                <a:effectLst/>
                <a:latin typeface="Times New Roman" panose="02020603050405020304" pitchFamily="18" charset="0"/>
              </a:rPr>
              <a:t>(2), 73–78. https://</a:t>
            </a:r>
            <a:r>
              <a:rPr lang="en-US" b="0" i="0" dirty="0" err="1">
                <a:solidFill>
                  <a:srgbClr val="1F80E8"/>
                </a:solidFill>
                <a:effectLst/>
                <a:latin typeface="Times New Roman" panose="02020603050405020304" pitchFamily="18" charset="0"/>
              </a:rPr>
              <a:t>www.socialstudies.org</a:t>
            </a:r>
            <a:r>
              <a:rPr lang="en-US" b="0" i="0" dirty="0">
                <a:solidFill>
                  <a:srgbClr val="1F80E8"/>
                </a:solidFill>
                <a:effectLst/>
                <a:latin typeface="Times New Roman" panose="02020603050405020304" pitchFamily="18" charset="0"/>
              </a:rPr>
              <a:t>/system/files/publications/articles/se_8302073.pdf</a:t>
            </a:r>
            <a:endParaRPr lang="en-US" sz="1100" dirty="0">
              <a:solidFill>
                <a:srgbClr val="666666"/>
              </a:solidFill>
            </a:endParaRPr>
          </a:p>
          <a:p>
            <a:pPr marL="158750" indent="0">
              <a:buNone/>
            </a:pPr>
            <a:endParaRPr lang="en-US" dirty="0"/>
          </a:p>
        </p:txBody>
      </p:sp>
    </p:spTree>
    <p:extLst>
      <p:ext uri="{BB962C8B-B14F-4D97-AF65-F5344CB8AC3E}">
        <p14:creationId xmlns:p14="http://schemas.microsoft.com/office/powerpoint/2010/main" val="417858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Wikimedia Commons contributors. (n.d.). Peace Movement University of San Diego Alcalá 1970 [Photograph]. Wikimedia Commons. https://</a:t>
            </a:r>
            <a:r>
              <a:rPr lang="en-US" sz="1100" b="0" i="0" u="none" strike="noStrike" cap="none" dirty="0" err="1">
                <a:solidFill>
                  <a:srgbClr val="000000"/>
                </a:solidFill>
                <a:effectLst/>
                <a:latin typeface="Calibri" panose="020F0502020204030204" pitchFamily="34" charset="0"/>
                <a:ea typeface="Arial"/>
                <a:cs typeface="Calibri" panose="020F0502020204030204" pitchFamily="34" charset="0"/>
                <a:sym typeface="Arial"/>
              </a:rPr>
              <a:t>commons.wikimedia.org</a:t>
            </a:r>
            <a:r>
              <a:rPr lang="en-US" sz="11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/wiki/File:Peace_movement_University_of_San_Diego_Alcal%C3%A1_1970.jpg</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endParaRPr lang="en-US" dirty="0"/>
          </a:p>
        </p:txBody>
      </p:sp>
    </p:spTree>
    <p:extLst>
      <p:ext uri="{BB962C8B-B14F-4D97-AF65-F5344CB8AC3E}">
        <p14:creationId xmlns:p14="http://schemas.microsoft.com/office/powerpoint/2010/main" val="3663787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K20 Center. (n.d.). Why-lighting. Strategies. </a:t>
            </a:r>
            <a:r>
              <a:rPr lang="en-US" b="0" i="0" u="none" strike="noStrike" dirty="0">
                <a:effectLst/>
                <a:latin typeface="Open Sans" panose="020B0606030504020204" pitchFamily="34" charset="0"/>
                <a:hlinkClick r:id="rId3"/>
              </a:rPr>
              <a:t>https://learn.k20center.ou.edu/strategy/128</a:t>
            </a:r>
            <a:endParaRPr lang="en-US" dirty="0"/>
          </a:p>
          <a:p>
            <a:pPr marL="158750" indent="0">
              <a:buNone/>
            </a:pPr>
            <a:endParaRPr lang="en-US" dirty="0"/>
          </a:p>
        </p:txBody>
      </p:sp>
    </p:spTree>
    <p:extLst>
      <p:ext uri="{BB962C8B-B14F-4D97-AF65-F5344CB8AC3E}">
        <p14:creationId xmlns:p14="http://schemas.microsoft.com/office/powerpoint/2010/main" val="330352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K20 Center. (2021, September 21). 15 Minute Timer. YouTube. </a:t>
            </a:r>
            <a:r>
              <a:rPr lang="en-US" sz="1100" b="0" i="0" u="sng" strike="noStrike" cap="none" dirty="0">
                <a:solidFill>
                  <a:srgbClr val="000000"/>
                </a:solidFill>
                <a:effectLst/>
                <a:latin typeface="Arial"/>
                <a:ea typeface="Arial"/>
                <a:cs typeface="Arial"/>
                <a:sym typeface="Arial"/>
                <a:hlinkClick r:id="rId3"/>
              </a:rPr>
              <a:t>https://youtu.be/m3zT2IxZQaw?si=e5t6maSu94jBzCzF</a:t>
            </a:r>
            <a:endParaRPr dirty="0"/>
          </a:p>
        </p:txBody>
      </p:sp>
      <p:sp>
        <p:nvSpPr>
          <p:cNvPr id="118" name="Google Shape;1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834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0D02-BC5D-4F1D-628D-3E78C77C3E82}"/>
              </a:ext>
            </a:extLst>
          </p:cNvPr>
          <p:cNvSpPr>
            <a:spLocks noGrp="1"/>
          </p:cNvSpPr>
          <p:nvPr>
            <p:ph type="title" hasCustomPrompt="1"/>
          </p:nvPr>
        </p:nvSpPr>
        <p:spPr>
          <a:xfrm>
            <a:off x="630238" y="274638"/>
            <a:ext cx="7886700" cy="993775"/>
          </a:xfrm>
        </p:spPr>
        <p:txBody>
          <a:bodyPr anchor="b"/>
          <a:lstStyle>
            <a:lvl1pPr>
              <a:defRPr>
                <a:solidFill>
                  <a:schemeClr val="accent3"/>
                </a:solidFill>
              </a:defRPr>
            </a:lvl1pPr>
          </a:lstStyle>
          <a:p>
            <a:r>
              <a:rPr lang="en-US" dirty="0"/>
              <a:t>Calibri Reg., 36pt</a:t>
            </a:r>
          </a:p>
        </p:txBody>
      </p:sp>
      <p:sp>
        <p:nvSpPr>
          <p:cNvPr id="3" name="Text Placeholder 2">
            <a:extLst>
              <a:ext uri="{FF2B5EF4-FFF2-40B4-BE49-F238E27FC236}">
                <a16:creationId xmlns:a16="http://schemas.microsoft.com/office/drawing/2014/main" id="{EDD8BA5B-AE0B-D962-D67E-98BD668230F8}"/>
              </a:ext>
            </a:extLst>
          </p:cNvPr>
          <p:cNvSpPr>
            <a:spLocks noGrp="1"/>
          </p:cNvSpPr>
          <p:nvPr>
            <p:ph type="body" idx="1" hasCustomPrompt="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Bold, 26pt </a:t>
            </a:r>
          </a:p>
        </p:txBody>
      </p:sp>
      <p:sp>
        <p:nvSpPr>
          <p:cNvPr id="4" name="Content Placeholder 3">
            <a:extLst>
              <a:ext uri="{FF2B5EF4-FFF2-40B4-BE49-F238E27FC236}">
                <a16:creationId xmlns:a16="http://schemas.microsoft.com/office/drawing/2014/main" id="{72640A4D-AE8D-BA65-8372-12877C359546}"/>
              </a:ext>
            </a:extLst>
          </p:cNvPr>
          <p:cNvSpPr>
            <a:spLocks noGrp="1"/>
          </p:cNvSpPr>
          <p:nvPr>
            <p:ph sz="half" idx="2" hasCustomPrompt="1"/>
          </p:nvPr>
        </p:nvSpPr>
        <p:spPr>
          <a:xfrm>
            <a:off x="630238" y="1879600"/>
            <a:ext cx="3868737" cy="2762250"/>
          </a:xfrm>
          <a:prstGeom prst="rect">
            <a:avLst/>
          </a:prstGeom>
        </p:spPr>
        <p:txBody>
          <a:bodyPr/>
          <a:lstStyle/>
          <a:p>
            <a:pPr lvl="0"/>
            <a:r>
              <a:rPr lang="en-US" dirty="0"/>
              <a:t>Calibri reg., 26pt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ACE2738-01CD-CF5E-5DB6-269B724C2727}"/>
              </a:ext>
            </a:extLst>
          </p:cNvPr>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Calibri Bold, 26 pt</a:t>
            </a:r>
          </a:p>
        </p:txBody>
      </p:sp>
      <p:sp>
        <p:nvSpPr>
          <p:cNvPr id="6" name="Content Placeholder 5">
            <a:extLst>
              <a:ext uri="{FF2B5EF4-FFF2-40B4-BE49-F238E27FC236}">
                <a16:creationId xmlns:a16="http://schemas.microsoft.com/office/drawing/2014/main" id="{CD706CDF-3CB5-9288-EBE7-CB8ED6FCAEE3}"/>
              </a:ext>
            </a:extLst>
          </p:cNvPr>
          <p:cNvSpPr>
            <a:spLocks noGrp="1"/>
          </p:cNvSpPr>
          <p:nvPr>
            <p:ph sz="quarter" idx="4" hasCustomPrompt="1"/>
          </p:nvPr>
        </p:nvSpPr>
        <p:spPr>
          <a:xfrm>
            <a:off x="4629150" y="1879600"/>
            <a:ext cx="3887788" cy="2762250"/>
          </a:xfrm>
          <a:prstGeom prst="rect">
            <a:avLst/>
          </a:prstGeom>
        </p:spPr>
        <p:txBody>
          <a:bodyPr/>
          <a:lstStyle/>
          <a:p>
            <a:pPr lvl="0"/>
            <a:r>
              <a:rPr lang="en-US" dirty="0"/>
              <a:t>Calibri reg., 26pt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oogle Shape;29;p7" title="k20center-logo-variations_K20 - Bug Color.png">
            <a:extLst>
              <a:ext uri="{FF2B5EF4-FFF2-40B4-BE49-F238E27FC236}">
                <a16:creationId xmlns:a16="http://schemas.microsoft.com/office/drawing/2014/main" id="{66B18700-5DEC-88AA-AE1F-FFB44C9BD8F8}"/>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404798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CA93-09CD-25BA-2A0C-1147B6A06ED1}"/>
              </a:ext>
            </a:extLst>
          </p:cNvPr>
          <p:cNvSpPr>
            <a:spLocks noGrp="1"/>
          </p:cNvSpPr>
          <p:nvPr>
            <p:ph type="title" hasCustomPrompt="1"/>
          </p:nvPr>
        </p:nvSpPr>
        <p:spPr/>
        <p:txBody>
          <a:bodyPr anchor="b"/>
          <a:lstStyle>
            <a:lvl1pPr>
              <a:defRPr>
                <a:solidFill>
                  <a:schemeClr val="accent3"/>
                </a:solidFill>
              </a:defRPr>
            </a:lvl1pPr>
          </a:lstStyle>
          <a:p>
            <a:r>
              <a:rPr lang="en-US" dirty="0"/>
              <a:t>Calibri Reg., 36pt</a:t>
            </a:r>
          </a:p>
        </p:txBody>
      </p:sp>
      <p:pic>
        <p:nvPicPr>
          <p:cNvPr id="6" name="Google Shape;29;p7" title="k20center-logo-variations_K20 - Bug Color.png">
            <a:extLst>
              <a:ext uri="{FF2B5EF4-FFF2-40B4-BE49-F238E27FC236}">
                <a16:creationId xmlns:a16="http://schemas.microsoft.com/office/drawing/2014/main" id="{A9478C5A-DD26-D366-748D-2DECA9BEE107}"/>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388365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B597-2135-4E74-9690-67A4294107E6}"/>
              </a:ext>
            </a:extLst>
          </p:cNvPr>
          <p:cNvSpPr>
            <a:spLocks noGrp="1"/>
          </p:cNvSpPr>
          <p:nvPr>
            <p:ph type="title" hasCustomPrompt="1"/>
          </p:nvPr>
        </p:nvSpPr>
        <p:spPr>
          <a:xfrm>
            <a:off x="623888" y="559689"/>
            <a:ext cx="7886700" cy="2139950"/>
          </a:xfrm>
        </p:spPr>
        <p:txBody>
          <a:bodyPr anchor="b">
            <a:normAutofit/>
          </a:bodyPr>
          <a:lstStyle>
            <a:lvl1pPr>
              <a:defRPr sz="3600">
                <a:solidFill>
                  <a:schemeClr val="tx1"/>
                </a:solidFill>
              </a:defRPr>
            </a:lvl1pPr>
          </a:lstStyle>
          <a:p>
            <a:r>
              <a:rPr lang="en-US" dirty="0"/>
              <a:t>Calibri reg., 36pt</a:t>
            </a:r>
          </a:p>
        </p:txBody>
      </p:sp>
      <p:sp>
        <p:nvSpPr>
          <p:cNvPr id="3" name="Text Placeholder 2">
            <a:extLst>
              <a:ext uri="{FF2B5EF4-FFF2-40B4-BE49-F238E27FC236}">
                <a16:creationId xmlns:a16="http://schemas.microsoft.com/office/drawing/2014/main" id="{BB164AEC-31F1-1D92-F950-77C1D472DBE9}"/>
              </a:ext>
            </a:extLst>
          </p:cNvPr>
          <p:cNvSpPr>
            <a:spLocks noGrp="1"/>
          </p:cNvSpPr>
          <p:nvPr>
            <p:ph type="body" idx="1" hasCustomPrompt="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Calibri reg., 26pt</a:t>
            </a:r>
          </a:p>
        </p:txBody>
      </p:sp>
      <p:pic>
        <p:nvPicPr>
          <p:cNvPr id="7" name="Google Shape;13;p3" title="k20center-logo-variations_K20 Bug - White.png">
            <a:extLst>
              <a:ext uri="{FF2B5EF4-FFF2-40B4-BE49-F238E27FC236}">
                <a16:creationId xmlns:a16="http://schemas.microsoft.com/office/drawing/2014/main" id="{23207EF8-C28C-133A-1D3F-F17BDDC4C8F3}"/>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Tree>
    <p:extLst>
      <p:ext uri="{BB962C8B-B14F-4D97-AF65-F5344CB8AC3E}">
        <p14:creationId xmlns:p14="http://schemas.microsoft.com/office/powerpoint/2010/main" val="936016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8" name="Google Shape;29;p7" title="k20center-logo-variations_K20 - Bug Color.png">
            <a:extLst>
              <a:ext uri="{FF2B5EF4-FFF2-40B4-BE49-F238E27FC236}">
                <a16:creationId xmlns:a16="http://schemas.microsoft.com/office/drawing/2014/main" id="{830F391D-BF00-CE28-2E36-0D72F021D6E4}"/>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
        <p:nvSpPr>
          <p:cNvPr id="4" name="Rectangle 3">
            <a:extLst>
              <a:ext uri="{FF2B5EF4-FFF2-40B4-BE49-F238E27FC236}">
                <a16:creationId xmlns:a16="http://schemas.microsoft.com/office/drawing/2014/main" id="{B7190713-04E5-7A5E-CCFB-912C42247C86}"/>
              </a:ext>
            </a:extLst>
          </p:cNvPr>
          <p:cNvSpPr/>
          <p:nvPr userDrawn="1"/>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3;p3" title="k20center-logo-variations_K20 Bug - White.png">
            <a:extLst>
              <a:ext uri="{FF2B5EF4-FFF2-40B4-BE49-F238E27FC236}">
                <a16:creationId xmlns:a16="http://schemas.microsoft.com/office/drawing/2014/main" id="{0CEF62A8-F9B5-4A7F-7F07-66865674C8E8}"/>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
        <p:nvSpPr>
          <p:cNvPr id="3" name="Content Placeholder 2">
            <a:extLst>
              <a:ext uri="{FF2B5EF4-FFF2-40B4-BE49-F238E27FC236}">
                <a16:creationId xmlns:a16="http://schemas.microsoft.com/office/drawing/2014/main" id="{F5E83F03-3850-83B0-F471-F59A594BCBF5}"/>
              </a:ext>
            </a:extLst>
          </p:cNvPr>
          <p:cNvSpPr>
            <a:spLocks noGrp="1"/>
          </p:cNvSpPr>
          <p:nvPr>
            <p:ph sz="half" idx="1" hasCustomPrompt="1"/>
          </p:nvPr>
        </p:nvSpPr>
        <p:spPr>
          <a:xfrm>
            <a:off x="351496" y="521401"/>
            <a:ext cx="3867150" cy="4100697"/>
          </a:xfrm>
          <a:prstGeom prst="rect">
            <a:avLst/>
          </a:prstGeom>
        </p:spPr>
        <p:txBody>
          <a:bodyPr/>
          <a:lstStyle/>
          <a:p>
            <a:pPr lvl="0"/>
            <a:r>
              <a:rPr lang="en-US" dirty="0"/>
              <a:t>Calibri reg., 26pt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5795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8" name="Google Shape;29;p7" title="k20center-logo-variations_K20 - Bug Color.png">
            <a:extLst>
              <a:ext uri="{FF2B5EF4-FFF2-40B4-BE49-F238E27FC236}">
                <a16:creationId xmlns:a16="http://schemas.microsoft.com/office/drawing/2014/main" id="{830F391D-BF00-CE28-2E36-0D72F021D6E4}"/>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
        <p:nvSpPr>
          <p:cNvPr id="4" name="Rectangle 3">
            <a:extLst>
              <a:ext uri="{FF2B5EF4-FFF2-40B4-BE49-F238E27FC236}">
                <a16:creationId xmlns:a16="http://schemas.microsoft.com/office/drawing/2014/main" id="{B7190713-04E5-7A5E-CCFB-912C42247C86}"/>
              </a:ext>
            </a:extLst>
          </p:cNvPr>
          <p:cNvSpPr/>
          <p:nvPr userDrawn="1"/>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3;p3" title="k20center-logo-variations_K20 Bug - White.png">
            <a:extLst>
              <a:ext uri="{FF2B5EF4-FFF2-40B4-BE49-F238E27FC236}">
                <a16:creationId xmlns:a16="http://schemas.microsoft.com/office/drawing/2014/main" id="{0CEF62A8-F9B5-4A7F-7F07-66865674C8E8}"/>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
        <p:nvSpPr>
          <p:cNvPr id="3" name="Content Placeholder 2">
            <a:extLst>
              <a:ext uri="{FF2B5EF4-FFF2-40B4-BE49-F238E27FC236}">
                <a16:creationId xmlns:a16="http://schemas.microsoft.com/office/drawing/2014/main" id="{F5E83F03-3850-83B0-F471-F59A594BCBF5}"/>
              </a:ext>
            </a:extLst>
          </p:cNvPr>
          <p:cNvSpPr>
            <a:spLocks noGrp="1"/>
          </p:cNvSpPr>
          <p:nvPr>
            <p:ph sz="half" idx="1" hasCustomPrompt="1"/>
          </p:nvPr>
        </p:nvSpPr>
        <p:spPr>
          <a:xfrm>
            <a:off x="351496" y="521401"/>
            <a:ext cx="3867150" cy="4100697"/>
          </a:xfrm>
          <a:prstGeom prst="rect">
            <a:avLst/>
          </a:prstGeom>
        </p:spPr>
        <p:txBody>
          <a:bodyPr/>
          <a:lstStyle/>
          <a:p>
            <a:pPr lvl="0"/>
            <a:r>
              <a:rPr lang="en-US" dirty="0"/>
              <a:t>Calibri reg., 26pt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952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2DB0AAC8-D4BB-5F07-B5E7-DCD7F9C7A1C2}"/>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2882169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4780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B597-2135-4E74-9690-67A4294107E6}"/>
              </a:ext>
            </a:extLst>
          </p:cNvPr>
          <p:cNvSpPr>
            <a:spLocks noGrp="1"/>
          </p:cNvSpPr>
          <p:nvPr>
            <p:ph type="title" hasCustomPrompt="1"/>
          </p:nvPr>
        </p:nvSpPr>
        <p:spPr>
          <a:xfrm>
            <a:off x="623888" y="559689"/>
            <a:ext cx="7886700" cy="2139950"/>
          </a:xfrm>
        </p:spPr>
        <p:txBody>
          <a:bodyPr anchor="b">
            <a:normAutofit/>
          </a:bodyPr>
          <a:lstStyle>
            <a:lvl1pPr>
              <a:defRPr sz="5000">
                <a:solidFill>
                  <a:schemeClr val="bg1"/>
                </a:solidFill>
              </a:defRPr>
            </a:lvl1pPr>
          </a:lstStyle>
          <a:p>
            <a:r>
              <a:rPr lang="en-US" dirty="0"/>
              <a:t>Calibri Reg., 50pt</a:t>
            </a:r>
          </a:p>
        </p:txBody>
      </p:sp>
      <p:pic>
        <p:nvPicPr>
          <p:cNvPr id="7" name="Google Shape;13;p3" title="k20center-logo-variations_K20 Bug - White.png">
            <a:extLst>
              <a:ext uri="{FF2B5EF4-FFF2-40B4-BE49-F238E27FC236}">
                <a16:creationId xmlns:a16="http://schemas.microsoft.com/office/drawing/2014/main" id="{23207EF8-C28C-133A-1D3F-F17BDDC4C8F3}"/>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
        <p:nvSpPr>
          <p:cNvPr id="9" name="Text Placeholder 8">
            <a:extLst>
              <a:ext uri="{FF2B5EF4-FFF2-40B4-BE49-F238E27FC236}">
                <a16:creationId xmlns:a16="http://schemas.microsoft.com/office/drawing/2014/main" id="{B14567EB-5303-D4D3-42BF-B1BD5EDB87F3}"/>
              </a:ext>
            </a:extLst>
          </p:cNvPr>
          <p:cNvSpPr>
            <a:spLocks noGrp="1"/>
          </p:cNvSpPr>
          <p:nvPr>
            <p:ph type="body" sz="quarter" idx="10" hasCustomPrompt="1"/>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dirty="0"/>
              <a:t>Calibri Reg., 26 pt</a:t>
            </a:r>
          </a:p>
        </p:txBody>
      </p:sp>
    </p:spTree>
    <p:extLst>
      <p:ext uri="{BB962C8B-B14F-4D97-AF65-F5344CB8AC3E}">
        <p14:creationId xmlns:p14="http://schemas.microsoft.com/office/powerpoint/2010/main" val="270476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oogle Shape;13;p3" title="k20center-logo-variations_K20 Bug - White.png">
            <a:extLst>
              <a:ext uri="{FF2B5EF4-FFF2-40B4-BE49-F238E27FC236}">
                <a16:creationId xmlns:a16="http://schemas.microsoft.com/office/drawing/2014/main" id="{23207EF8-C28C-133A-1D3F-F17BDDC4C8F3}"/>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
        <p:nvSpPr>
          <p:cNvPr id="4" name="Title 1">
            <a:extLst>
              <a:ext uri="{FF2B5EF4-FFF2-40B4-BE49-F238E27FC236}">
                <a16:creationId xmlns:a16="http://schemas.microsoft.com/office/drawing/2014/main" id="{10BDE13E-67FA-44E9-47E9-0FF580E1E0BA}"/>
              </a:ext>
            </a:extLst>
          </p:cNvPr>
          <p:cNvSpPr>
            <a:spLocks noGrp="1"/>
          </p:cNvSpPr>
          <p:nvPr>
            <p:ph type="title" hasCustomPrompt="1"/>
          </p:nvPr>
        </p:nvSpPr>
        <p:spPr>
          <a:xfrm>
            <a:off x="623888" y="559689"/>
            <a:ext cx="7886700" cy="2139950"/>
          </a:xfrm>
        </p:spPr>
        <p:txBody>
          <a:bodyPr anchor="b">
            <a:normAutofit/>
          </a:bodyPr>
          <a:lstStyle>
            <a:lvl1pPr>
              <a:defRPr sz="5000">
                <a:solidFill>
                  <a:schemeClr val="bg1"/>
                </a:solidFill>
              </a:defRPr>
            </a:lvl1pPr>
          </a:lstStyle>
          <a:p>
            <a:r>
              <a:rPr lang="en-US" dirty="0"/>
              <a:t>Calibri Reg., 50pt</a:t>
            </a:r>
          </a:p>
        </p:txBody>
      </p:sp>
      <p:sp>
        <p:nvSpPr>
          <p:cNvPr id="5" name="Text Placeholder 8">
            <a:extLst>
              <a:ext uri="{FF2B5EF4-FFF2-40B4-BE49-F238E27FC236}">
                <a16:creationId xmlns:a16="http://schemas.microsoft.com/office/drawing/2014/main" id="{3E8F4A5C-7A74-4FD4-9B4C-D7176AC65CB5}"/>
              </a:ext>
            </a:extLst>
          </p:cNvPr>
          <p:cNvSpPr>
            <a:spLocks noGrp="1"/>
          </p:cNvSpPr>
          <p:nvPr>
            <p:ph type="body" sz="quarter" idx="10" hasCustomPrompt="1"/>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Calibri Reg., 26 pt </a:t>
            </a:r>
          </a:p>
          <a:p>
            <a:pPr lvl="1"/>
            <a:r>
              <a:rPr lang="en-US" dirty="0"/>
              <a:t>Use bullet points for multiple</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136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oogle Shape;13;p3" title="k20center-logo-variations_K20 Bug - White.png">
            <a:extLst>
              <a:ext uri="{FF2B5EF4-FFF2-40B4-BE49-F238E27FC236}">
                <a16:creationId xmlns:a16="http://schemas.microsoft.com/office/drawing/2014/main" id="{23207EF8-C28C-133A-1D3F-F17BDDC4C8F3}"/>
              </a:ext>
            </a:extLst>
          </p:cNvPr>
          <p:cNvPicPr preferRelativeResize="0"/>
          <p:nvPr userDrawn="1"/>
        </p:nvPicPr>
        <p:blipFill>
          <a:blip r:embed="rId3">
            <a:alphaModFix/>
          </a:blip>
          <a:stretch>
            <a:fillRect/>
          </a:stretch>
        </p:blipFill>
        <p:spPr>
          <a:xfrm>
            <a:off x="8428801" y="4450849"/>
            <a:ext cx="510701" cy="510702"/>
          </a:xfrm>
          <a:prstGeom prst="rect">
            <a:avLst/>
          </a:prstGeom>
          <a:noFill/>
          <a:ln>
            <a:noFill/>
          </a:ln>
        </p:spPr>
      </p:pic>
      <p:sp>
        <p:nvSpPr>
          <p:cNvPr id="4" name="Title 1">
            <a:extLst>
              <a:ext uri="{FF2B5EF4-FFF2-40B4-BE49-F238E27FC236}">
                <a16:creationId xmlns:a16="http://schemas.microsoft.com/office/drawing/2014/main" id="{8B77EDE3-D4EF-9FB3-76E2-270891BC8BAC}"/>
              </a:ext>
            </a:extLst>
          </p:cNvPr>
          <p:cNvSpPr>
            <a:spLocks noGrp="1"/>
          </p:cNvSpPr>
          <p:nvPr>
            <p:ph type="title" hasCustomPrompt="1"/>
          </p:nvPr>
        </p:nvSpPr>
        <p:spPr>
          <a:xfrm>
            <a:off x="623888" y="559689"/>
            <a:ext cx="7886700" cy="2139950"/>
          </a:xfrm>
        </p:spPr>
        <p:txBody>
          <a:bodyPr anchor="b">
            <a:normAutofit/>
          </a:bodyPr>
          <a:lstStyle>
            <a:lvl1pPr>
              <a:defRPr sz="5000">
                <a:solidFill>
                  <a:schemeClr val="bg1"/>
                </a:solidFill>
              </a:defRPr>
            </a:lvl1pPr>
          </a:lstStyle>
          <a:p>
            <a:r>
              <a:rPr lang="en-US" dirty="0"/>
              <a:t>Calibri Reg., 50pt</a:t>
            </a:r>
          </a:p>
        </p:txBody>
      </p:sp>
      <p:sp>
        <p:nvSpPr>
          <p:cNvPr id="5" name="Text Placeholder 8">
            <a:extLst>
              <a:ext uri="{FF2B5EF4-FFF2-40B4-BE49-F238E27FC236}">
                <a16:creationId xmlns:a16="http://schemas.microsoft.com/office/drawing/2014/main" id="{6626A0B5-0C89-0BB9-5FB9-93D3CE6EA8D9}"/>
              </a:ext>
            </a:extLst>
          </p:cNvPr>
          <p:cNvSpPr>
            <a:spLocks noGrp="1"/>
          </p:cNvSpPr>
          <p:nvPr>
            <p:ph type="body" sz="quarter" idx="10" hasCustomPrompt="1"/>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Calibri Reg., 26 pt	</a:t>
            </a:r>
          </a:p>
          <a:p>
            <a:pPr lvl="1"/>
            <a:r>
              <a:rPr lang="en-US" dirty="0"/>
              <a:t>Use bullet points for multiple</a:t>
            </a:r>
          </a:p>
        </p:txBody>
      </p:sp>
    </p:spTree>
    <p:extLst>
      <p:ext uri="{BB962C8B-B14F-4D97-AF65-F5344CB8AC3E}">
        <p14:creationId xmlns:p14="http://schemas.microsoft.com/office/powerpoint/2010/main" val="138521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E00B-AE64-F307-6C80-CF2AF74A3CEB}"/>
              </a:ext>
            </a:extLst>
          </p:cNvPr>
          <p:cNvSpPr>
            <a:spLocks noGrp="1"/>
          </p:cNvSpPr>
          <p:nvPr>
            <p:ph type="title" hasCustomPrompt="1"/>
          </p:nvPr>
        </p:nvSpPr>
        <p:spPr/>
        <p:txBody>
          <a:bodyPr anchor="b"/>
          <a:lstStyle>
            <a:lvl1pPr>
              <a:defRPr>
                <a:solidFill>
                  <a:schemeClr val="accent3"/>
                </a:solidFill>
              </a:defRPr>
            </a:lvl1pPr>
          </a:lstStyle>
          <a:p>
            <a:r>
              <a:rPr lang="en-US" dirty="0"/>
              <a:t>Calibri Reg., 36pt</a:t>
            </a:r>
          </a:p>
        </p:txBody>
      </p:sp>
      <p:pic>
        <p:nvPicPr>
          <p:cNvPr id="7" name="Google Shape;29;p7" title="k20center-logo-variations_K20 - Bug Color.png">
            <a:extLst>
              <a:ext uri="{FF2B5EF4-FFF2-40B4-BE49-F238E27FC236}">
                <a16:creationId xmlns:a16="http://schemas.microsoft.com/office/drawing/2014/main" id="{3DABA559-DE96-3599-D56C-B4F454EC160E}"/>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
        <p:nvSpPr>
          <p:cNvPr id="4" name="Content Placeholder 3">
            <a:extLst>
              <a:ext uri="{FF2B5EF4-FFF2-40B4-BE49-F238E27FC236}">
                <a16:creationId xmlns:a16="http://schemas.microsoft.com/office/drawing/2014/main" id="{E1BB1FF6-0CEA-727B-F3F6-2196CB18F7D1}"/>
              </a:ext>
            </a:extLst>
          </p:cNvPr>
          <p:cNvSpPr>
            <a:spLocks noGrp="1"/>
          </p:cNvSpPr>
          <p:nvPr>
            <p:ph sz="half" idx="2" hasCustomPrompt="1"/>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dirty="0"/>
              <a:t>Calibri Reg., 26pt (min. 18pt) </a:t>
            </a:r>
          </a:p>
          <a:p>
            <a:pPr lvl="1"/>
            <a:r>
              <a:rPr lang="en-US" dirty="0"/>
              <a:t>Second level </a:t>
            </a:r>
          </a:p>
          <a:p>
            <a:pPr lvl="2"/>
            <a:r>
              <a:rPr lang="en-US" dirty="0"/>
              <a:t>Third level </a:t>
            </a:r>
          </a:p>
          <a:p>
            <a:pPr lvl="3"/>
            <a:r>
              <a:rPr lang="en-US" dirty="0"/>
              <a:t>Fourth level </a:t>
            </a:r>
          </a:p>
          <a:p>
            <a:pPr lvl="4"/>
            <a:r>
              <a:rPr lang="en-US" dirty="0"/>
              <a:t>Fifth level</a:t>
            </a:r>
          </a:p>
        </p:txBody>
      </p:sp>
    </p:spTree>
    <p:extLst>
      <p:ext uri="{BB962C8B-B14F-4D97-AF65-F5344CB8AC3E}">
        <p14:creationId xmlns:p14="http://schemas.microsoft.com/office/powerpoint/2010/main" val="237380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E00B-AE64-F307-6C80-CF2AF74A3CEB}"/>
              </a:ext>
            </a:extLst>
          </p:cNvPr>
          <p:cNvSpPr>
            <a:spLocks noGrp="1"/>
          </p:cNvSpPr>
          <p:nvPr>
            <p:ph type="title" hasCustomPrompt="1"/>
          </p:nvPr>
        </p:nvSpPr>
        <p:spPr/>
        <p:txBody>
          <a:bodyPr anchor="b"/>
          <a:lstStyle>
            <a:lvl1pPr>
              <a:defRPr>
                <a:solidFill>
                  <a:schemeClr val="accent3"/>
                </a:solidFill>
              </a:defRPr>
            </a:lvl1pPr>
          </a:lstStyle>
          <a:p>
            <a:r>
              <a:rPr lang="en-US" dirty="0"/>
              <a:t>Calibri Reg., 36pt</a:t>
            </a:r>
          </a:p>
        </p:txBody>
      </p:sp>
      <p:sp>
        <p:nvSpPr>
          <p:cNvPr id="3" name="Content Placeholder 2">
            <a:extLst>
              <a:ext uri="{FF2B5EF4-FFF2-40B4-BE49-F238E27FC236}">
                <a16:creationId xmlns:a16="http://schemas.microsoft.com/office/drawing/2014/main" id="{16140340-1F3B-9F67-0B8D-5CD3EA5C0494}"/>
              </a:ext>
            </a:extLst>
          </p:cNvPr>
          <p:cNvSpPr>
            <a:spLocks noGrp="1"/>
          </p:cNvSpPr>
          <p:nvPr>
            <p:ph idx="1" hasCustomPrompt="1"/>
          </p:nvPr>
        </p:nvSpPr>
        <p:spPr>
          <a:xfrm>
            <a:off x="628650" y="1370013"/>
            <a:ext cx="7886700" cy="3262312"/>
          </a:xfrm>
          <a:prstGeom prst="rect">
            <a:avLst/>
          </a:prstGeom>
        </p:spPr>
        <p:txBody>
          <a:body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oogle Shape;29;p7" title="k20center-logo-variations_K20 - Bug Color.png">
            <a:extLst>
              <a:ext uri="{FF2B5EF4-FFF2-40B4-BE49-F238E27FC236}">
                <a16:creationId xmlns:a16="http://schemas.microsoft.com/office/drawing/2014/main" id="{3DABA559-DE96-3599-D56C-B4F454EC160E}"/>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270196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384E-C028-7276-CF63-32E842A5BECE}"/>
              </a:ext>
            </a:extLst>
          </p:cNvPr>
          <p:cNvSpPr>
            <a:spLocks noGrp="1"/>
          </p:cNvSpPr>
          <p:nvPr>
            <p:ph type="title" hasCustomPrompt="1"/>
          </p:nvPr>
        </p:nvSpPr>
        <p:spPr/>
        <p:txBody>
          <a:bodyPr anchor="b"/>
          <a:lstStyle>
            <a:lvl1pPr>
              <a:defRPr>
                <a:solidFill>
                  <a:schemeClr val="accent3"/>
                </a:solidFill>
              </a:defRPr>
            </a:lvl1pPr>
          </a:lstStyle>
          <a:p>
            <a:r>
              <a:rPr lang="en-US" dirty="0"/>
              <a:t>Calibri reg., 36pt</a:t>
            </a:r>
          </a:p>
        </p:txBody>
      </p:sp>
      <p:sp>
        <p:nvSpPr>
          <p:cNvPr id="3" name="Content Placeholder 2">
            <a:extLst>
              <a:ext uri="{FF2B5EF4-FFF2-40B4-BE49-F238E27FC236}">
                <a16:creationId xmlns:a16="http://schemas.microsoft.com/office/drawing/2014/main" id="{F5E83F03-3850-83B0-F471-F59A594BCBF5}"/>
              </a:ext>
            </a:extLst>
          </p:cNvPr>
          <p:cNvSpPr>
            <a:spLocks noGrp="1"/>
          </p:cNvSpPr>
          <p:nvPr>
            <p:ph sz="half" idx="1" hasCustomPrompt="1"/>
          </p:nvPr>
        </p:nvSpPr>
        <p:spPr>
          <a:xfrm>
            <a:off x="628650" y="1370013"/>
            <a:ext cx="3867150" cy="3262312"/>
          </a:xfrm>
          <a:prstGeom prst="rect">
            <a:avLst/>
          </a:prstGeom>
        </p:spPr>
        <p:txBody>
          <a:body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09D6AEA-E4F6-39A7-C109-5053300F5A43}"/>
              </a:ext>
            </a:extLst>
          </p:cNvPr>
          <p:cNvSpPr>
            <a:spLocks noGrp="1"/>
          </p:cNvSpPr>
          <p:nvPr>
            <p:ph sz="half" idx="2" hasCustomPrompt="1"/>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oogle Shape;29;p7" title="k20center-logo-variations_K20 - Bug Color.png">
            <a:extLst>
              <a:ext uri="{FF2B5EF4-FFF2-40B4-BE49-F238E27FC236}">
                <a16:creationId xmlns:a16="http://schemas.microsoft.com/office/drawing/2014/main" id="{830F391D-BF00-CE28-2E36-0D72F021D6E4}"/>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301326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384E-C028-7276-CF63-32E842A5BECE}"/>
              </a:ext>
            </a:extLst>
          </p:cNvPr>
          <p:cNvSpPr>
            <a:spLocks noGrp="1"/>
          </p:cNvSpPr>
          <p:nvPr>
            <p:ph type="title" hasCustomPrompt="1"/>
          </p:nvPr>
        </p:nvSpPr>
        <p:spPr/>
        <p:txBody>
          <a:bodyPr anchor="b"/>
          <a:lstStyle>
            <a:lvl1pPr>
              <a:defRPr>
                <a:solidFill>
                  <a:schemeClr val="accent3"/>
                </a:solidFill>
              </a:defRPr>
            </a:lvl1pPr>
          </a:lstStyle>
          <a:p>
            <a:r>
              <a:rPr lang="en-US" dirty="0"/>
              <a:t>Instructional Strategy Option 1</a:t>
            </a:r>
          </a:p>
        </p:txBody>
      </p:sp>
      <p:sp>
        <p:nvSpPr>
          <p:cNvPr id="3" name="Content Placeholder 2">
            <a:extLst>
              <a:ext uri="{FF2B5EF4-FFF2-40B4-BE49-F238E27FC236}">
                <a16:creationId xmlns:a16="http://schemas.microsoft.com/office/drawing/2014/main" id="{F5E83F03-3850-83B0-F471-F59A594BCBF5}"/>
              </a:ext>
            </a:extLst>
          </p:cNvPr>
          <p:cNvSpPr>
            <a:spLocks noGrp="1"/>
          </p:cNvSpPr>
          <p:nvPr>
            <p:ph sz="half" idx="1" hasCustomPrompt="1"/>
          </p:nvPr>
        </p:nvSpPr>
        <p:spPr>
          <a:xfrm>
            <a:off x="628650" y="1370013"/>
            <a:ext cx="3867150" cy="3262312"/>
          </a:xfrm>
          <a:prstGeom prst="rect">
            <a:avLst/>
          </a:prstGeom>
        </p:spPr>
        <p:txBody>
          <a:bodyPr/>
          <a:lstStyle/>
          <a:p>
            <a:pPr lvl="0"/>
            <a:r>
              <a:rPr lang="en-US" dirty="0"/>
              <a:t>Calibri Reg., 26pt (min. 18pt)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oogle Shape;29;p7" title="k20center-logo-variations_K20 - Bug Color.png">
            <a:extLst>
              <a:ext uri="{FF2B5EF4-FFF2-40B4-BE49-F238E27FC236}">
                <a16:creationId xmlns:a16="http://schemas.microsoft.com/office/drawing/2014/main" id="{830F391D-BF00-CE28-2E36-0D72F021D6E4}"/>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214726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2DB0AAC8-D4BB-5F07-B5E7-DCD7F9C7A1C2}"/>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
        <p:nvSpPr>
          <p:cNvPr id="7" name="Google Shape;32;p8">
            <a:extLst>
              <a:ext uri="{FF2B5EF4-FFF2-40B4-BE49-F238E27FC236}">
                <a16:creationId xmlns:a16="http://schemas.microsoft.com/office/drawing/2014/main" id="{F5384652-0571-713B-0C36-0E39808ECCA3}"/>
              </a:ext>
            </a:extLst>
          </p:cNvPr>
          <p:cNvSpPr txBox="1">
            <a:spLocks noGrp="1"/>
          </p:cNvSpPr>
          <p:nvPr>
            <p:ph type="title" hasCustomPrompt="1"/>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dirty="0"/>
              <a:t>Video title (hyperlink)</a:t>
            </a:r>
            <a:endParaRPr dirty="0"/>
          </a:p>
        </p:txBody>
      </p:sp>
    </p:spTree>
    <p:extLst>
      <p:ext uri="{BB962C8B-B14F-4D97-AF65-F5344CB8AC3E}">
        <p14:creationId xmlns:p14="http://schemas.microsoft.com/office/powerpoint/2010/main" val="391240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5CBF9-C364-44EA-75E0-76168F6710C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4A9EB6D-F889-7788-94C9-BF7F3772ED4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672794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73" r:id="rId3"/>
    <p:sldLayoutId id="2147483674" r:id="rId4"/>
    <p:sldLayoutId id="2147483663" r:id="rId5"/>
    <p:sldLayoutId id="2147483682" r:id="rId6"/>
    <p:sldLayoutId id="2147483665" r:id="rId7"/>
    <p:sldLayoutId id="2147483675" r:id="rId8"/>
    <p:sldLayoutId id="2147483668" r:id="rId9"/>
    <p:sldLayoutId id="2147483666" r:id="rId10"/>
    <p:sldLayoutId id="2147483667" r:id="rId11"/>
    <p:sldLayoutId id="2147483679" r:id="rId12"/>
    <p:sldLayoutId id="2147483676" r:id="rId13"/>
    <p:sldLayoutId id="2147483677" r:id="rId14"/>
    <p:sldLayoutId id="2147483678" r:id="rId15"/>
    <p:sldLayoutId id="2147483680" r:id="rId16"/>
  </p:sldLayoutIdLst>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500"/>
        </a:spcBef>
        <a:buClr>
          <a:schemeClr val="accent3"/>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4"/>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E715BF-9B99-5380-436A-0168E5A99168}"/>
              </a:ext>
            </a:extLst>
          </p:cNvPr>
          <p:cNvSpPr>
            <a:spLocks noGrp="1"/>
          </p:cNvSpPr>
          <p:nvPr>
            <p:ph type="title"/>
          </p:nvPr>
        </p:nvSpPr>
        <p:spPr>
          <a:xfrm>
            <a:off x="628650" y="274638"/>
            <a:ext cx="7886700" cy="99377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C3850050-10CA-1A36-1953-2DCF5D46B58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oogle Shape;29;p7" title="k20center-logo-variations_K20 - Bug Color.png">
            <a:extLst>
              <a:ext uri="{FF2B5EF4-FFF2-40B4-BE49-F238E27FC236}">
                <a16:creationId xmlns:a16="http://schemas.microsoft.com/office/drawing/2014/main" id="{47EFE14F-0CD0-9710-89DE-84DD998F8E34}"/>
              </a:ext>
            </a:extLst>
          </p:cNvPr>
          <p:cNvPicPr preferRelativeResize="0"/>
          <p:nvPr userDrawn="1"/>
        </p:nvPicPr>
        <p:blipFill>
          <a:blip r:embed="rId2">
            <a:alphaModFix/>
          </a:blip>
          <a:stretch>
            <a:fillRect/>
          </a:stretch>
        </p:blipFill>
        <p:spPr>
          <a:xfrm>
            <a:off x="8428800" y="4450850"/>
            <a:ext cx="510701" cy="510702"/>
          </a:xfrm>
          <a:prstGeom prst="rect">
            <a:avLst/>
          </a:prstGeom>
          <a:noFill/>
          <a:ln>
            <a:noFill/>
          </a:ln>
        </p:spPr>
      </p:pic>
    </p:spTree>
    <p:extLst>
      <p:ext uri="{BB962C8B-B14F-4D97-AF65-F5344CB8AC3E}">
        <p14:creationId xmlns:p14="http://schemas.microsoft.com/office/powerpoint/2010/main" val="288878517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320040" algn="l" defTabSz="914400" rtl="0" eaLnBrk="1" latinLnBrk="0" hangingPunct="1">
        <a:lnSpc>
          <a:spcPct val="100000"/>
        </a:lnSpc>
        <a:spcBef>
          <a:spcPts val="500"/>
        </a:spcBef>
        <a:buClr>
          <a:schemeClr val="accent3"/>
        </a:buClr>
        <a:buFont typeface="+mj-lt"/>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685800" indent="-320040" algn="l" defTabSz="914400" rtl="0" eaLnBrk="1" latinLnBrk="0" hangingPunct="1">
        <a:lnSpc>
          <a:spcPct val="100000"/>
        </a:lnSpc>
        <a:spcBef>
          <a:spcPts val="500"/>
        </a:spcBef>
        <a:buClr>
          <a:schemeClr val="accent1"/>
        </a:buClr>
        <a:buFont typeface="+mj-lt"/>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143000" indent="-320040" algn="l" defTabSz="914400" rtl="0" eaLnBrk="1" latinLnBrk="0" hangingPunct="1">
        <a:lnSpc>
          <a:spcPct val="100000"/>
        </a:lnSpc>
        <a:spcBef>
          <a:spcPts val="500"/>
        </a:spcBef>
        <a:buClr>
          <a:schemeClr val="accent4"/>
        </a:buClr>
        <a:buFont typeface="+mj-lt"/>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600200" indent="-320040" algn="l" defTabSz="914400" rtl="0" eaLnBrk="1" latinLnBrk="0" hangingPunct="1">
        <a:lnSpc>
          <a:spcPct val="100000"/>
        </a:lnSpc>
        <a:spcBef>
          <a:spcPts val="500"/>
        </a:spcBef>
        <a:buClr>
          <a:schemeClr val="accent3"/>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057400" indent="-320040" algn="l" defTabSz="914400" rtl="0" eaLnBrk="1" latinLnBrk="0" hangingPunct="1">
        <a:lnSpc>
          <a:spcPct val="100000"/>
        </a:lnSpc>
        <a:spcBef>
          <a:spcPts val="500"/>
        </a:spcBef>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www.youtube.com/embed/HcEEAnwOt2c?feature=oembed" TargetMode="Externa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FD647-D09A-4529-FAE0-B781E7F56090}"/>
              </a:ext>
            </a:extLst>
          </p:cNvPr>
          <p:cNvSpPr>
            <a:spLocks noGrp="1"/>
          </p:cNvSpPr>
          <p:nvPr>
            <p:ph type="title"/>
          </p:nvPr>
        </p:nvSpPr>
        <p:spPr/>
        <p:txBody>
          <a:bodyPr/>
          <a:lstStyle/>
          <a:p>
            <a:r>
              <a:rPr lang="en-US" dirty="0"/>
              <a:t>Essential Question(s)</a:t>
            </a:r>
          </a:p>
        </p:txBody>
      </p:sp>
      <p:sp>
        <p:nvSpPr>
          <p:cNvPr id="5" name="Text Placeholder 4">
            <a:extLst>
              <a:ext uri="{FF2B5EF4-FFF2-40B4-BE49-F238E27FC236}">
                <a16:creationId xmlns:a16="http://schemas.microsoft.com/office/drawing/2014/main" id="{0D833CBA-CA29-468E-3CBD-29BA8931760A}"/>
              </a:ext>
            </a:extLst>
          </p:cNvPr>
          <p:cNvSpPr>
            <a:spLocks noGrp="1"/>
          </p:cNvSpPr>
          <p:nvPr>
            <p:ph type="body" sz="quarter" idx="10"/>
          </p:nvPr>
        </p:nvSpPr>
        <p:spPr/>
        <p:txBody>
          <a:bodyPr>
            <a:normAutofit/>
          </a:bodyPr>
          <a:lstStyle/>
          <a:p>
            <a:r>
              <a:rPr lang="en-US" dirty="0"/>
              <a:t>To what extent are students' First Amendment rights protected in school, and are those freedoms ever limited?</a:t>
            </a:r>
          </a:p>
        </p:txBody>
      </p:sp>
    </p:spTree>
    <p:extLst>
      <p:ext uri="{BB962C8B-B14F-4D97-AF65-F5344CB8AC3E}">
        <p14:creationId xmlns:p14="http://schemas.microsoft.com/office/powerpoint/2010/main" val="145950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2CECD-C4D1-486E-A08A-0D2BD3618D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D2606C-C43D-634B-7368-C06516087A06}"/>
              </a:ext>
            </a:extLst>
          </p:cNvPr>
          <p:cNvSpPr>
            <a:spLocks noGrp="1"/>
          </p:cNvSpPr>
          <p:nvPr>
            <p:ph type="title"/>
          </p:nvPr>
        </p:nvSpPr>
        <p:spPr/>
        <p:txBody>
          <a:bodyPr>
            <a:normAutofit fontScale="90000"/>
          </a:bodyPr>
          <a:lstStyle/>
          <a:p>
            <a:r>
              <a:rPr lang="en-US" i="1" dirty="0"/>
              <a:t>Tinker v. Des Moines Independent Community School District </a:t>
            </a:r>
          </a:p>
        </p:txBody>
      </p:sp>
      <p:sp>
        <p:nvSpPr>
          <p:cNvPr id="3" name="Content Placeholder 2">
            <a:extLst>
              <a:ext uri="{FF2B5EF4-FFF2-40B4-BE49-F238E27FC236}">
                <a16:creationId xmlns:a16="http://schemas.microsoft.com/office/drawing/2014/main" id="{D1B87DD1-A319-94AA-A424-E6922B8BA19A}"/>
              </a:ext>
            </a:extLst>
          </p:cNvPr>
          <p:cNvSpPr>
            <a:spLocks noGrp="1"/>
          </p:cNvSpPr>
          <p:nvPr>
            <p:ph idx="4294967295"/>
          </p:nvPr>
        </p:nvSpPr>
        <p:spPr>
          <a:xfrm>
            <a:off x="628650" y="1370013"/>
            <a:ext cx="7886700" cy="3262312"/>
          </a:xfrm>
        </p:spPr>
        <p:txBody>
          <a:bodyPr/>
          <a:lstStyle/>
          <a:p>
            <a:r>
              <a:rPr lang="en-US" i="1" dirty="0"/>
              <a:t>Des Moines schools ban wearing of Vietnam truce armbands; 5 students suspended. </a:t>
            </a:r>
            <a:endParaRPr lang="en-US" dirty="0"/>
          </a:p>
          <a:p>
            <a:pPr marL="0" indent="0">
              <a:buNone/>
            </a:pPr>
            <a:endParaRPr lang="en-US" dirty="0"/>
          </a:p>
        </p:txBody>
      </p:sp>
      <p:pic>
        <p:nvPicPr>
          <p:cNvPr id="1026" name="Picture 2">
            <a:extLst>
              <a:ext uri="{FF2B5EF4-FFF2-40B4-BE49-F238E27FC236}">
                <a16:creationId xmlns:a16="http://schemas.microsoft.com/office/drawing/2014/main" id="{D6968D6A-D97C-2941-6D52-B4B8AF9B00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911" b="44978"/>
          <a:stretch>
            <a:fillRect/>
          </a:stretch>
        </p:blipFill>
        <p:spPr bwMode="auto">
          <a:xfrm>
            <a:off x="3044055" y="2362774"/>
            <a:ext cx="3055890" cy="237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37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CF02-7226-0DD4-7E77-6E8CDFD23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81925-96F5-07EE-A16D-86964D7AE48C}"/>
              </a:ext>
            </a:extLst>
          </p:cNvPr>
          <p:cNvSpPr>
            <a:spLocks noGrp="1"/>
          </p:cNvSpPr>
          <p:nvPr>
            <p:ph type="title"/>
          </p:nvPr>
        </p:nvSpPr>
        <p:spPr/>
        <p:txBody>
          <a:bodyPr>
            <a:normAutofit/>
          </a:bodyPr>
          <a:lstStyle/>
          <a:p>
            <a:r>
              <a:rPr lang="en-US" dirty="0"/>
              <a:t>Why-Lighting</a:t>
            </a:r>
          </a:p>
        </p:txBody>
      </p:sp>
      <p:sp>
        <p:nvSpPr>
          <p:cNvPr id="3" name="Content Placeholder 2">
            <a:extLst>
              <a:ext uri="{FF2B5EF4-FFF2-40B4-BE49-F238E27FC236}">
                <a16:creationId xmlns:a16="http://schemas.microsoft.com/office/drawing/2014/main" id="{8F72C508-762A-1C77-C572-B0FDB6204414}"/>
              </a:ext>
            </a:extLst>
          </p:cNvPr>
          <p:cNvSpPr>
            <a:spLocks noGrp="1"/>
          </p:cNvSpPr>
          <p:nvPr>
            <p:ph sz="half" idx="1"/>
          </p:nvPr>
        </p:nvSpPr>
        <p:spPr>
          <a:xfrm>
            <a:off x="628649" y="1340985"/>
            <a:ext cx="7608207" cy="3262312"/>
          </a:xfrm>
        </p:spPr>
        <p:txBody>
          <a:bodyPr>
            <a:normAutofit fontScale="92500" lnSpcReduction="10000"/>
          </a:bodyPr>
          <a:lstStyle/>
          <a:p>
            <a:r>
              <a:rPr lang="en-US" dirty="0"/>
              <a:t>As you read about </a:t>
            </a:r>
            <a:r>
              <a:rPr lang="en-US" i="1" dirty="0"/>
              <a:t>Tinker v. Des Moines</a:t>
            </a:r>
            <a:r>
              <a:rPr lang="en-US" dirty="0"/>
              <a:t>, highlight any information that helps you answer the following question: </a:t>
            </a:r>
          </a:p>
          <a:p>
            <a:pPr lvl="1"/>
            <a:r>
              <a:rPr lang="en-US" b="1" dirty="0"/>
              <a:t>“How did this case help to clarify and extend students’ rights?” </a:t>
            </a:r>
          </a:p>
          <a:p>
            <a:r>
              <a:rPr lang="en-US" dirty="0"/>
              <a:t>In the margins, explain your reasoning on the sections you highlighted. Consider the following:</a:t>
            </a:r>
          </a:p>
          <a:p>
            <a:pPr lvl="1"/>
            <a:r>
              <a:rPr lang="en-US" dirty="0"/>
              <a:t>Why was this important enough to highlight? </a:t>
            </a:r>
          </a:p>
          <a:p>
            <a:pPr lvl="1"/>
            <a:r>
              <a:rPr lang="en-US" dirty="0"/>
              <a:t>How does this answer the question?</a:t>
            </a:r>
          </a:p>
          <a:p>
            <a:endParaRPr lang="en-US" dirty="0"/>
          </a:p>
          <a:p>
            <a:endParaRPr lang="en-US" dirty="0"/>
          </a:p>
        </p:txBody>
      </p:sp>
      <p:pic>
        <p:nvPicPr>
          <p:cNvPr id="4" name="Google Shape;151;gd0fd768ac0_0_8">
            <a:extLst>
              <a:ext uri="{FF2B5EF4-FFF2-40B4-BE49-F238E27FC236}">
                <a16:creationId xmlns:a16="http://schemas.microsoft.com/office/drawing/2014/main" id="{5EF61830-9B2D-61F9-E1F5-92F26AABC094}"/>
              </a:ext>
            </a:extLst>
          </p:cNvPr>
          <p:cNvPicPr preferRelativeResize="0"/>
          <p:nvPr/>
        </p:nvPicPr>
        <p:blipFill>
          <a:blip r:embed="rId3">
            <a:alphaModFix/>
          </a:blip>
          <a:stretch>
            <a:fillRect/>
          </a:stretch>
        </p:blipFill>
        <p:spPr>
          <a:xfrm>
            <a:off x="6763265" y="200829"/>
            <a:ext cx="1977081" cy="1103870"/>
          </a:xfrm>
          <a:prstGeom prst="rect">
            <a:avLst/>
          </a:prstGeom>
          <a:noFill/>
          <a:ln>
            <a:noFill/>
          </a:ln>
        </p:spPr>
      </p:pic>
    </p:spTree>
    <p:extLst>
      <p:ext uri="{BB962C8B-B14F-4D97-AF65-F5344CB8AC3E}">
        <p14:creationId xmlns:p14="http://schemas.microsoft.com/office/powerpoint/2010/main" val="267032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2" name="K20 Center 15 minute timer_veryfast480.mp4">
            <a:hlinkClick r:id="" action="ppaction://media"/>
            <a:extLst>
              <a:ext uri="{FF2B5EF4-FFF2-40B4-BE49-F238E27FC236}">
                <a16:creationId xmlns:a16="http://schemas.microsoft.com/office/drawing/2014/main" id="{736323A2-FCD9-D2A8-5326-5E1B4465AC8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64443" y="766873"/>
            <a:ext cx="6415113" cy="36097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00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75EC5-BA10-92AB-BA71-6AB5507FEB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BF4775-D047-3563-1212-D4263180F19E}"/>
              </a:ext>
            </a:extLst>
          </p:cNvPr>
          <p:cNvSpPr>
            <a:spLocks noGrp="1"/>
          </p:cNvSpPr>
          <p:nvPr>
            <p:ph type="title"/>
          </p:nvPr>
        </p:nvSpPr>
        <p:spPr/>
        <p:txBody>
          <a:bodyPr/>
          <a:lstStyle/>
          <a:p>
            <a:r>
              <a:rPr lang="en-US" dirty="0"/>
              <a:t>Claim, Evidence, Reasoning (CER)</a:t>
            </a:r>
          </a:p>
        </p:txBody>
      </p:sp>
      <p:sp>
        <p:nvSpPr>
          <p:cNvPr id="8" name="Content Placeholder 7">
            <a:extLst>
              <a:ext uri="{FF2B5EF4-FFF2-40B4-BE49-F238E27FC236}">
                <a16:creationId xmlns:a16="http://schemas.microsoft.com/office/drawing/2014/main" id="{5C7F543B-70CA-ED9C-C7DC-143915F887A2}"/>
              </a:ext>
            </a:extLst>
          </p:cNvPr>
          <p:cNvSpPr>
            <a:spLocks noGrp="1"/>
          </p:cNvSpPr>
          <p:nvPr>
            <p:ph idx="4294967295"/>
          </p:nvPr>
        </p:nvSpPr>
        <p:spPr>
          <a:xfrm>
            <a:off x="628650" y="1370013"/>
            <a:ext cx="7886700" cy="3262312"/>
          </a:xfrm>
        </p:spPr>
        <p:txBody>
          <a:bodyPr>
            <a:normAutofit fontScale="92500" lnSpcReduction="20000"/>
          </a:bodyPr>
          <a:lstStyle/>
          <a:p>
            <a:pPr indent="-457200">
              <a:spcBef>
                <a:spcPts val="0"/>
              </a:spcBef>
              <a:spcAft>
                <a:spcPts val="900"/>
              </a:spcAft>
            </a:pPr>
            <a:r>
              <a:rPr lang="en-US" sz="2400" dirty="0"/>
              <a:t>Create a claim, provide evidence, and state your reasoning in response to the following question: </a:t>
            </a:r>
          </a:p>
          <a:p>
            <a:pPr lvl="1" indent="-457200">
              <a:spcBef>
                <a:spcPts val="0"/>
              </a:spcBef>
              <a:spcAft>
                <a:spcPts val="900"/>
              </a:spcAft>
            </a:pPr>
            <a:r>
              <a:rPr lang="en-US" sz="2400" b="1" dirty="0"/>
              <a:t>“How did the landmark decision of </a:t>
            </a:r>
            <a:r>
              <a:rPr lang="en-US" sz="2400" b="1" i="1" dirty="0"/>
              <a:t>Tinker v. Des Moines </a:t>
            </a:r>
            <a:r>
              <a:rPr lang="en-US" sz="2400" b="1" dirty="0"/>
              <a:t>clarify and extend students’ First Amendment rights?” </a:t>
            </a:r>
          </a:p>
          <a:p>
            <a:pPr lvl="2" indent="-457200">
              <a:spcBef>
                <a:spcPts val="0"/>
              </a:spcBef>
              <a:spcAft>
                <a:spcPts val="600"/>
              </a:spcAft>
            </a:pPr>
            <a:r>
              <a:rPr lang="en-US" b="1" dirty="0"/>
              <a:t>C</a:t>
            </a:r>
            <a:r>
              <a:rPr lang="en-US" dirty="0"/>
              <a:t>: Create a claim based on the above question. </a:t>
            </a:r>
          </a:p>
          <a:p>
            <a:pPr lvl="2" indent="-457200">
              <a:spcBef>
                <a:spcPts val="0"/>
              </a:spcBef>
              <a:spcAft>
                <a:spcPts val="600"/>
              </a:spcAft>
            </a:pPr>
            <a:r>
              <a:rPr lang="en-US" b="1" dirty="0"/>
              <a:t>E</a:t>
            </a:r>
            <a:r>
              <a:rPr lang="en-US" dirty="0"/>
              <a:t>: Provide direct evidence from the reading to support your claim. </a:t>
            </a:r>
          </a:p>
          <a:p>
            <a:pPr lvl="2" indent="-457200">
              <a:spcBef>
                <a:spcPts val="0"/>
              </a:spcBef>
            </a:pPr>
            <a:r>
              <a:rPr lang="en-US" b="1" dirty="0"/>
              <a:t>R</a:t>
            </a:r>
            <a:r>
              <a:rPr lang="en-US" dirty="0"/>
              <a:t>: Explain your reasoning and how the evidence supports it. </a:t>
            </a:r>
          </a:p>
          <a:p>
            <a:endParaRPr lang="en-US" dirty="0"/>
          </a:p>
        </p:txBody>
      </p:sp>
      <p:pic>
        <p:nvPicPr>
          <p:cNvPr id="2050" name="Picture 2">
            <a:extLst>
              <a:ext uri="{FF2B5EF4-FFF2-40B4-BE49-F238E27FC236}">
                <a16:creationId xmlns:a16="http://schemas.microsoft.com/office/drawing/2014/main" id="{637C8304-A128-092C-CE16-5841005E6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8410" y="274638"/>
            <a:ext cx="1226156" cy="122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24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E43CE-3D64-4F37-DC98-0299A2D29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56717-EBB8-4920-A437-08A3F7C9C62F}"/>
              </a:ext>
            </a:extLst>
          </p:cNvPr>
          <p:cNvSpPr>
            <a:spLocks noGrp="1"/>
          </p:cNvSpPr>
          <p:nvPr>
            <p:ph type="title"/>
          </p:nvPr>
        </p:nvSpPr>
        <p:spPr/>
        <p:txBody>
          <a:bodyPr/>
          <a:lstStyle/>
          <a:p>
            <a:r>
              <a:rPr lang="en-US" i="1" dirty="0"/>
              <a:t>Tinker v. Des Moines </a:t>
            </a:r>
            <a:r>
              <a:rPr lang="en-US" dirty="0"/>
              <a:t>Ruling</a:t>
            </a:r>
          </a:p>
        </p:txBody>
      </p:sp>
      <p:sp>
        <p:nvSpPr>
          <p:cNvPr id="8" name="Content Placeholder 7">
            <a:extLst>
              <a:ext uri="{FF2B5EF4-FFF2-40B4-BE49-F238E27FC236}">
                <a16:creationId xmlns:a16="http://schemas.microsoft.com/office/drawing/2014/main" id="{9EA049F6-C78C-969F-9806-94B5B920890A}"/>
              </a:ext>
            </a:extLst>
          </p:cNvPr>
          <p:cNvSpPr>
            <a:spLocks noGrp="1"/>
          </p:cNvSpPr>
          <p:nvPr>
            <p:ph idx="4294967295"/>
          </p:nvPr>
        </p:nvSpPr>
        <p:spPr>
          <a:xfrm>
            <a:off x="628650" y="1370013"/>
            <a:ext cx="7886700" cy="3262312"/>
          </a:xfrm>
        </p:spPr>
        <p:txBody>
          <a:bodyPr/>
          <a:lstStyle/>
          <a:p>
            <a:pPr>
              <a:spcBef>
                <a:spcPts val="0"/>
              </a:spcBef>
              <a:spcAft>
                <a:spcPts val="1200"/>
              </a:spcAft>
            </a:pPr>
            <a:r>
              <a:rPr lang="en-US" dirty="0"/>
              <a:t>The Supreme Court ruled in favor of the students in a </a:t>
            </a:r>
            <a:br>
              <a:rPr lang="en-US" dirty="0"/>
            </a:br>
            <a:r>
              <a:rPr lang="en-US" dirty="0"/>
              <a:t>7–2 decision. </a:t>
            </a:r>
          </a:p>
          <a:p>
            <a:pPr>
              <a:spcBef>
                <a:spcPts val="0"/>
              </a:spcBef>
              <a:spcAft>
                <a:spcPts val="600"/>
              </a:spcAft>
            </a:pPr>
            <a:r>
              <a:rPr lang="en-US" dirty="0"/>
              <a:t>Per the majority opinion, prohibiting students from wearing armbands to school as a form of protest violates their First Amendment rights to freedom of speech and expression. </a:t>
            </a:r>
          </a:p>
          <a:p>
            <a:endParaRPr lang="en-US" dirty="0"/>
          </a:p>
        </p:txBody>
      </p:sp>
    </p:spTree>
    <p:extLst>
      <p:ext uri="{BB962C8B-B14F-4D97-AF65-F5344CB8AC3E}">
        <p14:creationId xmlns:p14="http://schemas.microsoft.com/office/powerpoint/2010/main" val="2302569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029A9-1B7F-D6FD-D5BE-B94C456C9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F7FA1-A860-B6DF-5FEE-EBC080028B56}"/>
              </a:ext>
            </a:extLst>
          </p:cNvPr>
          <p:cNvSpPr>
            <a:spLocks noGrp="1"/>
          </p:cNvSpPr>
          <p:nvPr>
            <p:ph type="title"/>
          </p:nvPr>
        </p:nvSpPr>
        <p:spPr/>
        <p:txBody>
          <a:bodyPr/>
          <a:lstStyle/>
          <a:p>
            <a:r>
              <a:rPr lang="en-US" dirty="0"/>
              <a:t>Philosophical Chairs</a:t>
            </a:r>
          </a:p>
        </p:txBody>
      </p:sp>
      <p:sp>
        <p:nvSpPr>
          <p:cNvPr id="8" name="Content Placeholder 7">
            <a:extLst>
              <a:ext uri="{FF2B5EF4-FFF2-40B4-BE49-F238E27FC236}">
                <a16:creationId xmlns:a16="http://schemas.microsoft.com/office/drawing/2014/main" id="{D9B57990-6BB6-8D09-ACBF-513694DFBEDD}"/>
              </a:ext>
            </a:extLst>
          </p:cNvPr>
          <p:cNvSpPr>
            <a:spLocks noGrp="1"/>
          </p:cNvSpPr>
          <p:nvPr>
            <p:ph idx="4294967295"/>
          </p:nvPr>
        </p:nvSpPr>
        <p:spPr>
          <a:xfrm>
            <a:off x="628650" y="1394726"/>
            <a:ext cx="7886700" cy="3581229"/>
          </a:xfrm>
        </p:spPr>
        <p:txBody>
          <a:bodyPr>
            <a:normAutofit fontScale="92500" lnSpcReduction="10000"/>
          </a:bodyPr>
          <a:lstStyle/>
          <a:p>
            <a:r>
              <a:rPr lang="en-US" dirty="0"/>
              <a:t>Consider the following statement: </a:t>
            </a:r>
            <a:r>
              <a:rPr lang="en-US" b="1" dirty="0"/>
              <a:t>“Freedom of speech and expression should be absolute/unlimited.”</a:t>
            </a:r>
          </a:p>
          <a:p>
            <a:pPr lvl="1"/>
            <a:r>
              <a:rPr lang="en-US" u="sng" dirty="0"/>
              <a:t>Agree</a:t>
            </a:r>
            <a:r>
              <a:rPr lang="en-US" dirty="0"/>
              <a:t>: Move to one side of the room</a:t>
            </a:r>
          </a:p>
          <a:p>
            <a:pPr lvl="1"/>
            <a:r>
              <a:rPr lang="en-US" u="sng" dirty="0"/>
              <a:t>Disagree</a:t>
            </a:r>
            <a:r>
              <a:rPr lang="en-US" dirty="0"/>
              <a:t>: Move to the opposite side of the room</a:t>
            </a:r>
            <a:br>
              <a:rPr lang="en-US" dirty="0"/>
            </a:br>
            <a:endParaRPr lang="en-US" dirty="0"/>
          </a:p>
          <a:p>
            <a:r>
              <a:rPr lang="en-US" dirty="0"/>
              <a:t>Using </a:t>
            </a:r>
            <a:r>
              <a:rPr lang="en-US" i="1" dirty="0"/>
              <a:t>I agree/disagree because </a:t>
            </a:r>
            <a:r>
              <a:rPr lang="en-US" dirty="0"/>
              <a:t>statements, discuss with your group your reasoning. </a:t>
            </a:r>
            <a:br>
              <a:rPr lang="en-US" dirty="0"/>
            </a:br>
            <a:endParaRPr lang="en-US" dirty="0"/>
          </a:p>
          <a:p>
            <a:r>
              <a:rPr lang="en-US" dirty="0"/>
              <a:t>Select an individual to share for the group.</a:t>
            </a:r>
          </a:p>
          <a:p>
            <a:endParaRPr lang="en-US" dirty="0"/>
          </a:p>
        </p:txBody>
      </p:sp>
      <p:pic>
        <p:nvPicPr>
          <p:cNvPr id="3074" name="Picture 2">
            <a:extLst>
              <a:ext uri="{FF2B5EF4-FFF2-40B4-BE49-F238E27FC236}">
                <a16:creationId xmlns:a16="http://schemas.microsoft.com/office/drawing/2014/main" id="{76245104-8109-B4B9-88D7-6C309C5C7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509" y="184020"/>
            <a:ext cx="1653204" cy="125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1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B279F-A7AD-3A21-E87A-E00E59FAD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94AEB-1CA2-9F08-94C5-4BB7176A0584}"/>
              </a:ext>
            </a:extLst>
          </p:cNvPr>
          <p:cNvSpPr>
            <a:spLocks noGrp="1"/>
          </p:cNvSpPr>
          <p:nvPr>
            <p:ph type="title"/>
          </p:nvPr>
        </p:nvSpPr>
        <p:spPr/>
        <p:txBody>
          <a:bodyPr/>
          <a:lstStyle/>
          <a:p>
            <a:r>
              <a:rPr lang="en-US" dirty="0"/>
              <a:t>Freedom of Speech T-Chart</a:t>
            </a:r>
          </a:p>
        </p:txBody>
      </p:sp>
      <p:sp>
        <p:nvSpPr>
          <p:cNvPr id="8" name="Content Placeholder 7">
            <a:extLst>
              <a:ext uri="{FF2B5EF4-FFF2-40B4-BE49-F238E27FC236}">
                <a16:creationId xmlns:a16="http://schemas.microsoft.com/office/drawing/2014/main" id="{30D587E1-524B-214E-255E-2F49E54CAAF1}"/>
              </a:ext>
            </a:extLst>
          </p:cNvPr>
          <p:cNvSpPr>
            <a:spLocks noGrp="1"/>
          </p:cNvSpPr>
          <p:nvPr>
            <p:ph idx="4294967295"/>
          </p:nvPr>
        </p:nvSpPr>
        <p:spPr>
          <a:xfrm>
            <a:off x="628650" y="1370013"/>
            <a:ext cx="7886700" cy="3262312"/>
          </a:xfrm>
        </p:spPr>
        <p:txBody>
          <a:bodyPr>
            <a:normAutofit/>
          </a:bodyPr>
          <a:lstStyle/>
          <a:p>
            <a:r>
              <a:rPr lang="en-US" dirty="0"/>
              <a:t>In groups, read the </a:t>
            </a:r>
            <a:r>
              <a:rPr lang="en-US" b="1" dirty="0"/>
              <a:t>Is Freedom of Speech Absolute </a:t>
            </a:r>
            <a:r>
              <a:rPr lang="en-US" dirty="0"/>
              <a:t>handout. </a:t>
            </a:r>
          </a:p>
          <a:p>
            <a:r>
              <a:rPr lang="en-US" dirty="0"/>
              <a:t>Using the information from both readings, develop a list of pros and cons regarding freedom of speech. </a:t>
            </a:r>
          </a:p>
          <a:p>
            <a:r>
              <a:rPr lang="en-US" dirty="0"/>
              <a:t>Use the provided </a:t>
            </a:r>
            <a:r>
              <a:rPr lang="en-US" b="1" dirty="0"/>
              <a:t>T-Chart</a:t>
            </a:r>
            <a:r>
              <a:rPr lang="en-US" dirty="0"/>
              <a:t> handout to jot that list down.</a:t>
            </a:r>
          </a:p>
          <a:p>
            <a:r>
              <a:rPr lang="en-US" dirty="0"/>
              <a:t>Once your group has a list, answer the last question on the handout independently. </a:t>
            </a:r>
          </a:p>
        </p:txBody>
      </p:sp>
      <p:pic>
        <p:nvPicPr>
          <p:cNvPr id="4098" name="Picture 2">
            <a:extLst>
              <a:ext uri="{FF2B5EF4-FFF2-40B4-BE49-F238E27FC236}">
                <a16:creationId xmlns:a16="http://schemas.microsoft.com/office/drawing/2014/main" id="{F0437AED-A76B-5410-6F2D-62E275AA0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8678" y="274638"/>
            <a:ext cx="1231900" cy="115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21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3BD52-F92A-3566-D1B0-A7BAC0D60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FD1C6-50A5-29E4-58FF-D7ADB835B739}"/>
              </a:ext>
            </a:extLst>
          </p:cNvPr>
          <p:cNvSpPr>
            <a:spLocks noGrp="1"/>
          </p:cNvSpPr>
          <p:nvPr>
            <p:ph type="title"/>
          </p:nvPr>
        </p:nvSpPr>
        <p:spPr/>
        <p:txBody>
          <a:bodyPr/>
          <a:lstStyle/>
          <a:p>
            <a:r>
              <a:rPr lang="en-US" dirty="0"/>
              <a:t>Philosophical Chairs</a:t>
            </a:r>
          </a:p>
        </p:txBody>
      </p:sp>
      <p:sp>
        <p:nvSpPr>
          <p:cNvPr id="8" name="Content Placeholder 7">
            <a:extLst>
              <a:ext uri="{FF2B5EF4-FFF2-40B4-BE49-F238E27FC236}">
                <a16:creationId xmlns:a16="http://schemas.microsoft.com/office/drawing/2014/main" id="{D2655F1F-CF36-1A53-3AF8-BD8109909859}"/>
              </a:ext>
            </a:extLst>
          </p:cNvPr>
          <p:cNvSpPr>
            <a:spLocks noGrp="1"/>
          </p:cNvSpPr>
          <p:nvPr>
            <p:ph idx="4294967295"/>
          </p:nvPr>
        </p:nvSpPr>
        <p:spPr>
          <a:xfrm>
            <a:off x="628650" y="1394726"/>
            <a:ext cx="7886700" cy="3581229"/>
          </a:xfrm>
        </p:spPr>
        <p:txBody>
          <a:bodyPr>
            <a:normAutofit/>
          </a:bodyPr>
          <a:lstStyle/>
          <a:p>
            <a:pPr marL="0" indent="0">
              <a:buNone/>
            </a:pPr>
            <a:r>
              <a:rPr lang="en-US" b="1" dirty="0"/>
              <a:t>“Freedom of speech and expression should be absolute/unlimited.”</a:t>
            </a:r>
          </a:p>
          <a:p>
            <a:pPr lvl="1"/>
            <a:r>
              <a:rPr lang="en-US" u="sng" dirty="0"/>
              <a:t>Agree</a:t>
            </a:r>
            <a:r>
              <a:rPr lang="en-US" dirty="0"/>
              <a:t>: Move to one side of the room</a:t>
            </a:r>
          </a:p>
          <a:p>
            <a:pPr lvl="1"/>
            <a:r>
              <a:rPr lang="en-US" u="sng" dirty="0"/>
              <a:t>Disagree</a:t>
            </a:r>
            <a:r>
              <a:rPr lang="en-US" dirty="0"/>
              <a:t>: Move to the opposite side of the room</a:t>
            </a:r>
          </a:p>
          <a:p>
            <a:pPr lvl="1"/>
            <a:r>
              <a:rPr lang="en-US" dirty="0"/>
              <a:t>Having more information, has your opinion changed? If so, why or why not?</a:t>
            </a:r>
          </a:p>
        </p:txBody>
      </p:sp>
      <p:pic>
        <p:nvPicPr>
          <p:cNvPr id="3074" name="Picture 2">
            <a:extLst>
              <a:ext uri="{FF2B5EF4-FFF2-40B4-BE49-F238E27FC236}">
                <a16:creationId xmlns:a16="http://schemas.microsoft.com/office/drawing/2014/main" id="{58514849-F9D8-0941-3B38-90534BFA6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509" y="184020"/>
            <a:ext cx="1653204" cy="125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784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CE14D-0537-9D13-B466-CDBE010AAED3}"/>
              </a:ext>
            </a:extLst>
          </p:cNvPr>
          <p:cNvSpPr>
            <a:spLocks noGrp="1"/>
          </p:cNvSpPr>
          <p:nvPr>
            <p:ph type="title"/>
          </p:nvPr>
        </p:nvSpPr>
        <p:spPr/>
        <p:txBody>
          <a:bodyPr/>
          <a:lstStyle/>
          <a:p>
            <a:r>
              <a:rPr lang="en-US" dirty="0"/>
              <a:t>Discussion Prompts</a:t>
            </a:r>
          </a:p>
        </p:txBody>
      </p:sp>
      <p:sp>
        <p:nvSpPr>
          <p:cNvPr id="3" name="Text Placeholder 2">
            <a:extLst>
              <a:ext uri="{FF2B5EF4-FFF2-40B4-BE49-F238E27FC236}">
                <a16:creationId xmlns:a16="http://schemas.microsoft.com/office/drawing/2014/main" id="{CA3DD882-376F-0427-9AE1-3EEEBE60719D}"/>
              </a:ext>
            </a:extLst>
          </p:cNvPr>
          <p:cNvSpPr>
            <a:spLocks noGrp="1"/>
          </p:cNvSpPr>
          <p:nvPr>
            <p:ph type="body" idx="1"/>
          </p:nvPr>
        </p:nvSpPr>
        <p:spPr/>
        <p:txBody>
          <a:bodyPr/>
          <a:lstStyle/>
          <a:p>
            <a:r>
              <a:rPr lang="en-US" dirty="0"/>
              <a:t>If I agree…</a:t>
            </a:r>
          </a:p>
        </p:txBody>
      </p:sp>
      <p:sp>
        <p:nvSpPr>
          <p:cNvPr id="4" name="Content Placeholder 3">
            <a:extLst>
              <a:ext uri="{FF2B5EF4-FFF2-40B4-BE49-F238E27FC236}">
                <a16:creationId xmlns:a16="http://schemas.microsoft.com/office/drawing/2014/main" id="{B9E4677C-496B-81F9-D209-FAE59259DE45}"/>
              </a:ext>
            </a:extLst>
          </p:cNvPr>
          <p:cNvSpPr>
            <a:spLocks noGrp="1"/>
          </p:cNvSpPr>
          <p:nvPr>
            <p:ph sz="half" idx="2"/>
          </p:nvPr>
        </p:nvSpPr>
        <p:spPr/>
        <p:txBody>
          <a:bodyPr>
            <a:normAutofit fontScale="85000" lnSpcReduction="10000"/>
          </a:bodyPr>
          <a:lstStyle/>
          <a:p>
            <a:pPr fontAlgn="base"/>
            <a:r>
              <a:rPr lang="en-US" dirty="0"/>
              <a:t>Why do you believe freedom of speech and expression should be absolute?</a:t>
            </a:r>
          </a:p>
          <a:p>
            <a:pPr fontAlgn="base"/>
            <a:r>
              <a:rPr lang="en-US" dirty="0"/>
              <a:t>Why is freedom of speech important to you?</a:t>
            </a:r>
          </a:p>
          <a:p>
            <a:pPr fontAlgn="base"/>
            <a:r>
              <a:rPr lang="en-US" dirty="0"/>
              <a:t>What might be some consequences of allowing absolute freedom of speech?</a:t>
            </a:r>
          </a:p>
          <a:p>
            <a:endParaRPr lang="en-US" dirty="0"/>
          </a:p>
        </p:txBody>
      </p:sp>
      <p:sp>
        <p:nvSpPr>
          <p:cNvPr id="5" name="Text Placeholder 4">
            <a:extLst>
              <a:ext uri="{FF2B5EF4-FFF2-40B4-BE49-F238E27FC236}">
                <a16:creationId xmlns:a16="http://schemas.microsoft.com/office/drawing/2014/main" id="{30A6D799-C55F-CCE9-AD02-CC16CEF67D91}"/>
              </a:ext>
            </a:extLst>
          </p:cNvPr>
          <p:cNvSpPr>
            <a:spLocks noGrp="1"/>
          </p:cNvSpPr>
          <p:nvPr>
            <p:ph type="body" sz="quarter" idx="3"/>
          </p:nvPr>
        </p:nvSpPr>
        <p:spPr/>
        <p:txBody>
          <a:bodyPr/>
          <a:lstStyle/>
          <a:p>
            <a:r>
              <a:rPr lang="en-US" dirty="0"/>
              <a:t>If I disagree…</a:t>
            </a:r>
          </a:p>
        </p:txBody>
      </p:sp>
      <p:sp>
        <p:nvSpPr>
          <p:cNvPr id="6" name="Content Placeholder 5">
            <a:extLst>
              <a:ext uri="{FF2B5EF4-FFF2-40B4-BE49-F238E27FC236}">
                <a16:creationId xmlns:a16="http://schemas.microsoft.com/office/drawing/2014/main" id="{015A1805-9C27-5DA5-A0DF-10E158D71E76}"/>
              </a:ext>
            </a:extLst>
          </p:cNvPr>
          <p:cNvSpPr>
            <a:spLocks noGrp="1"/>
          </p:cNvSpPr>
          <p:nvPr>
            <p:ph sz="quarter" idx="4"/>
          </p:nvPr>
        </p:nvSpPr>
        <p:spPr/>
        <p:txBody>
          <a:bodyPr>
            <a:normAutofit fontScale="85000" lnSpcReduction="10000"/>
          </a:bodyPr>
          <a:lstStyle/>
          <a:p>
            <a:pPr fontAlgn="base"/>
            <a:r>
              <a:rPr lang="en-US" dirty="0"/>
              <a:t>Why do you believe freedom of speech and expression should come with some restrictions?</a:t>
            </a:r>
          </a:p>
          <a:p>
            <a:pPr fontAlgn="base"/>
            <a:r>
              <a:rPr lang="en-US" dirty="0"/>
              <a:t>What might be some consequences of making freedom of speech conditional?</a:t>
            </a:r>
          </a:p>
          <a:p>
            <a:endParaRPr lang="en-US" dirty="0"/>
          </a:p>
        </p:txBody>
      </p:sp>
    </p:spTree>
    <p:extLst>
      <p:ext uri="{BB962C8B-B14F-4D97-AF65-F5344CB8AC3E}">
        <p14:creationId xmlns:p14="http://schemas.microsoft.com/office/powerpoint/2010/main" val="13199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60CF8E-A812-B725-3E6E-9D803FF0C62E}"/>
              </a:ext>
            </a:extLst>
          </p:cNvPr>
          <p:cNvSpPr>
            <a:spLocks noGrp="1"/>
          </p:cNvSpPr>
          <p:nvPr>
            <p:ph type="title"/>
          </p:nvPr>
        </p:nvSpPr>
        <p:spPr/>
        <p:txBody>
          <a:bodyPr/>
          <a:lstStyle/>
          <a:p>
            <a:r>
              <a:rPr lang="en-US" i="1" dirty="0"/>
              <a:t>Tinker v. Des Moines </a:t>
            </a:r>
            <a:r>
              <a:rPr lang="en-US" dirty="0"/>
              <a:t>and the First Amendment</a:t>
            </a:r>
          </a:p>
        </p:txBody>
      </p:sp>
      <p:sp>
        <p:nvSpPr>
          <p:cNvPr id="5" name="Text Placeholder 4">
            <a:extLst>
              <a:ext uri="{FF2B5EF4-FFF2-40B4-BE49-F238E27FC236}">
                <a16:creationId xmlns:a16="http://schemas.microsoft.com/office/drawing/2014/main" id="{067C0643-E94A-39F6-F803-E89A6E3B8ACE}"/>
              </a:ext>
            </a:extLst>
          </p:cNvPr>
          <p:cNvSpPr>
            <a:spLocks noGrp="1"/>
          </p:cNvSpPr>
          <p:nvPr>
            <p:ph type="body" sz="quarter" idx="10"/>
          </p:nvPr>
        </p:nvSpPr>
        <p:spPr/>
        <p:txBody>
          <a:bodyPr>
            <a:normAutofit/>
          </a:bodyPr>
          <a:lstStyle/>
          <a:p>
            <a:r>
              <a:rPr lang="en-US" dirty="0"/>
              <a:t>Individual Rights and Freedoms</a:t>
            </a:r>
          </a:p>
        </p:txBody>
      </p:sp>
    </p:spTree>
    <p:extLst>
      <p:ext uri="{BB962C8B-B14F-4D97-AF65-F5344CB8AC3E}">
        <p14:creationId xmlns:p14="http://schemas.microsoft.com/office/powerpoint/2010/main" val="298976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89AF7-79B6-834D-BDE9-453F3117A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9CEC12-1639-187D-7637-363C4FD81556}"/>
              </a:ext>
            </a:extLst>
          </p:cNvPr>
          <p:cNvSpPr>
            <a:spLocks noGrp="1"/>
          </p:cNvSpPr>
          <p:nvPr>
            <p:ph type="title"/>
          </p:nvPr>
        </p:nvSpPr>
        <p:spPr>
          <a:xfrm>
            <a:off x="628650" y="274638"/>
            <a:ext cx="7886700" cy="993775"/>
          </a:xfrm>
        </p:spPr>
        <p:txBody>
          <a:bodyPr anchor="b">
            <a:normAutofit/>
          </a:bodyPr>
          <a:lstStyle/>
          <a:p>
            <a:r>
              <a:rPr lang="en-US" dirty="0"/>
              <a:t>Two-Minute Paper</a:t>
            </a:r>
          </a:p>
        </p:txBody>
      </p:sp>
      <p:sp>
        <p:nvSpPr>
          <p:cNvPr id="3" name="Content Placeholder 2">
            <a:extLst>
              <a:ext uri="{FF2B5EF4-FFF2-40B4-BE49-F238E27FC236}">
                <a16:creationId xmlns:a16="http://schemas.microsoft.com/office/drawing/2014/main" id="{716EA62C-ECF5-23A8-0100-F423CC83F56A}"/>
              </a:ext>
            </a:extLst>
          </p:cNvPr>
          <p:cNvSpPr>
            <a:spLocks noGrp="1"/>
          </p:cNvSpPr>
          <p:nvPr>
            <p:ph sz="half" idx="1"/>
          </p:nvPr>
        </p:nvSpPr>
        <p:spPr>
          <a:xfrm>
            <a:off x="628650" y="1370013"/>
            <a:ext cx="3867150" cy="3262312"/>
          </a:xfrm>
        </p:spPr>
        <p:txBody>
          <a:bodyPr>
            <a:normAutofit/>
          </a:bodyPr>
          <a:lstStyle/>
          <a:p>
            <a:pPr>
              <a:lnSpc>
                <a:spcPct val="90000"/>
              </a:lnSpc>
            </a:pPr>
            <a:r>
              <a:rPr lang="en-US" sz="2400"/>
              <a:t>You will have two minutes to answer the following questions: </a:t>
            </a:r>
          </a:p>
          <a:p>
            <a:pPr lvl="1">
              <a:lnSpc>
                <a:spcPct val="90000"/>
              </a:lnSpc>
            </a:pPr>
            <a:r>
              <a:rPr lang="en-US" sz="2400"/>
              <a:t>To what extent are students' First Amendment rights protected in school, and are those freedoms ever limited?</a:t>
            </a:r>
          </a:p>
        </p:txBody>
      </p:sp>
      <p:pic>
        <p:nvPicPr>
          <p:cNvPr id="4" name="Online Media 3" descr="K20 Center 2 minute timer">
            <a:hlinkClick r:id="" action="ppaction://media"/>
            <a:extLst>
              <a:ext uri="{FF2B5EF4-FFF2-40B4-BE49-F238E27FC236}">
                <a16:creationId xmlns:a16="http://schemas.microsoft.com/office/drawing/2014/main" id="{EDB67590-F2C0-4295-0D0B-8E04550BEC94}"/>
              </a:ext>
            </a:extLst>
          </p:cNvPr>
          <p:cNvPicPr>
            <a:picLocks noRot="1" noChangeAspect="1"/>
          </p:cNvPicPr>
          <p:nvPr>
            <a:videoFile r:link="rId1"/>
          </p:nvPr>
        </p:nvPicPr>
        <p:blipFill>
          <a:blip r:embed="rId4"/>
          <a:stretch>
            <a:fillRect/>
          </a:stretch>
        </p:blipFill>
        <p:spPr>
          <a:xfrm>
            <a:off x="4804722" y="1496802"/>
            <a:ext cx="3867150" cy="2184939"/>
          </a:xfrm>
          <a:prstGeom prst="rect">
            <a:avLst/>
          </a:prstGeom>
          <a:noFill/>
        </p:spPr>
      </p:pic>
    </p:spTree>
    <p:extLst>
      <p:ext uri="{BB962C8B-B14F-4D97-AF65-F5344CB8AC3E}">
        <p14:creationId xmlns:p14="http://schemas.microsoft.com/office/powerpoint/2010/main" val="65738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C5D74-041C-902C-8528-4D357AF2F3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29DDA6-6215-1483-15E2-0276369962D5}"/>
              </a:ext>
            </a:extLst>
          </p:cNvPr>
          <p:cNvSpPr>
            <a:spLocks noGrp="1"/>
          </p:cNvSpPr>
          <p:nvPr>
            <p:ph type="title"/>
          </p:nvPr>
        </p:nvSpPr>
        <p:spPr>
          <a:xfrm>
            <a:off x="623888" y="559689"/>
            <a:ext cx="7886700" cy="1526806"/>
          </a:xfrm>
        </p:spPr>
        <p:txBody>
          <a:bodyPr/>
          <a:lstStyle/>
          <a:p>
            <a:r>
              <a:rPr lang="en-US" dirty="0"/>
              <a:t>Learning Objective(s)</a:t>
            </a:r>
          </a:p>
        </p:txBody>
      </p:sp>
      <p:sp>
        <p:nvSpPr>
          <p:cNvPr id="5" name="Text Placeholder 4">
            <a:extLst>
              <a:ext uri="{FF2B5EF4-FFF2-40B4-BE49-F238E27FC236}">
                <a16:creationId xmlns:a16="http://schemas.microsoft.com/office/drawing/2014/main" id="{EBA76A1A-82BE-7C98-A1CE-F4F8EDA76BF0}"/>
              </a:ext>
            </a:extLst>
          </p:cNvPr>
          <p:cNvSpPr>
            <a:spLocks noGrp="1"/>
          </p:cNvSpPr>
          <p:nvPr>
            <p:ph type="body" sz="quarter" idx="10"/>
          </p:nvPr>
        </p:nvSpPr>
        <p:spPr>
          <a:xfrm>
            <a:off x="629443" y="2159339"/>
            <a:ext cx="7885113" cy="1397000"/>
          </a:xfrm>
        </p:spPr>
        <p:txBody>
          <a:bodyPr>
            <a:normAutofit fontScale="92500" lnSpcReduction="20000"/>
          </a:bodyPr>
          <a:lstStyle/>
          <a:p>
            <a:pPr marL="457200" indent="-457200"/>
            <a:r>
              <a:rPr lang="en-US" dirty="0"/>
              <a:t>Analyze the Supreme Court case </a:t>
            </a:r>
            <a:r>
              <a:rPr lang="en-US" i="1" dirty="0"/>
              <a:t>Tinker v. Des Moines </a:t>
            </a:r>
            <a:r>
              <a:rPr lang="en-US" dirty="0"/>
              <a:t>to understand its impact on students’ First Amendment rights. </a:t>
            </a:r>
          </a:p>
          <a:p>
            <a:pPr marL="457200" indent="-457200"/>
            <a:r>
              <a:rPr lang="en-US" dirty="0"/>
              <a:t>Identify limitations that come with rights and freedoms.</a:t>
            </a:r>
          </a:p>
        </p:txBody>
      </p:sp>
    </p:spTree>
    <p:extLst>
      <p:ext uri="{BB962C8B-B14F-4D97-AF65-F5344CB8AC3E}">
        <p14:creationId xmlns:p14="http://schemas.microsoft.com/office/powerpoint/2010/main" val="251602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69BCB-6F05-144D-6BE3-11B3273D5FFF}"/>
              </a:ext>
            </a:extLst>
          </p:cNvPr>
          <p:cNvSpPr>
            <a:spLocks noGrp="1"/>
          </p:cNvSpPr>
          <p:nvPr>
            <p:ph type="title"/>
          </p:nvPr>
        </p:nvSpPr>
        <p:spPr>
          <a:xfrm>
            <a:off x="628650" y="274638"/>
            <a:ext cx="7886700" cy="993775"/>
          </a:xfrm>
        </p:spPr>
        <p:txBody>
          <a:bodyPr anchor="b">
            <a:normAutofit/>
          </a:bodyPr>
          <a:lstStyle/>
          <a:p>
            <a:r>
              <a:rPr lang="en-US" dirty="0"/>
              <a:t>Fiction in the Facts</a:t>
            </a:r>
          </a:p>
        </p:txBody>
      </p:sp>
      <p:sp>
        <p:nvSpPr>
          <p:cNvPr id="3" name="Content Placeholder 2">
            <a:extLst>
              <a:ext uri="{FF2B5EF4-FFF2-40B4-BE49-F238E27FC236}">
                <a16:creationId xmlns:a16="http://schemas.microsoft.com/office/drawing/2014/main" id="{A88CA7F4-2A71-7D82-277E-A204FD7565CC}"/>
              </a:ext>
            </a:extLst>
          </p:cNvPr>
          <p:cNvSpPr>
            <a:spLocks noGrp="1"/>
          </p:cNvSpPr>
          <p:nvPr>
            <p:ph sz="half" idx="1"/>
          </p:nvPr>
        </p:nvSpPr>
        <p:spPr>
          <a:xfrm>
            <a:off x="628650" y="1370013"/>
            <a:ext cx="3867150" cy="3262312"/>
          </a:xfrm>
        </p:spPr>
        <p:txBody>
          <a:bodyPr>
            <a:normAutofit/>
          </a:bodyPr>
          <a:lstStyle/>
          <a:p>
            <a:r>
              <a:rPr lang="en-US" dirty="0"/>
              <a:t>Read each of the news headlines.</a:t>
            </a:r>
          </a:p>
          <a:p>
            <a:r>
              <a:rPr lang="en-US" dirty="0"/>
              <a:t>As you read each headline decide whether the headline is…</a:t>
            </a:r>
          </a:p>
          <a:p>
            <a:pPr lvl="1"/>
            <a:r>
              <a:rPr lang="en-US" dirty="0"/>
              <a:t>Fictional (False)</a:t>
            </a:r>
          </a:p>
          <a:p>
            <a:pPr lvl="1"/>
            <a:r>
              <a:rPr lang="en-US" dirty="0"/>
              <a:t>Factual (True)</a:t>
            </a:r>
          </a:p>
        </p:txBody>
      </p:sp>
      <p:pic>
        <p:nvPicPr>
          <p:cNvPr id="1030" name="Picture 6" descr="A blue hand with a peace sign&#10;&#10;AI-generated content may be incorrect.">
            <a:extLst>
              <a:ext uri="{FF2B5EF4-FFF2-40B4-BE49-F238E27FC236}">
                <a16:creationId xmlns:a16="http://schemas.microsoft.com/office/drawing/2014/main" id="{3ACC8F24-A7A2-A960-2B8A-557DDFD117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0619" y="1370013"/>
            <a:ext cx="3262312" cy="3262312"/>
          </a:xfrm>
          <a:prstGeom prst="rect">
            <a:avLst/>
          </a:prstGeom>
          <a:solidFill>
            <a:srgbClr val="FFFFFF"/>
          </a:solidFill>
        </p:spPr>
      </p:pic>
      <p:sp>
        <p:nvSpPr>
          <p:cNvPr id="4" name="AutoShape 8" descr="Cover Image">
            <a:extLst>
              <a:ext uri="{FF2B5EF4-FFF2-40B4-BE49-F238E27FC236}">
                <a16:creationId xmlns:a16="http://schemas.microsoft.com/office/drawing/2014/main" id="{E546DF5C-697B-BF4C-4B48-C34DACBE7026}"/>
              </a:ext>
            </a:extLst>
          </p:cNvPr>
          <p:cNvSpPr>
            <a:spLocks noChangeAspect="1" noChangeArrowheads="1"/>
          </p:cNvSpPr>
          <p:nvPr/>
        </p:nvSpPr>
        <p:spPr bwMode="auto">
          <a:xfrm>
            <a:off x="3068515" y="1068265"/>
            <a:ext cx="1655885" cy="16558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4474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B9A2-45AD-9ACC-36DB-7268F8DD17EE}"/>
              </a:ext>
            </a:extLst>
          </p:cNvPr>
          <p:cNvSpPr>
            <a:spLocks noGrp="1"/>
          </p:cNvSpPr>
          <p:nvPr>
            <p:ph type="title"/>
          </p:nvPr>
        </p:nvSpPr>
        <p:spPr/>
        <p:txBody>
          <a:bodyPr/>
          <a:lstStyle/>
          <a:p>
            <a:r>
              <a:rPr lang="en-US" dirty="0"/>
              <a:t>Headline 1</a:t>
            </a:r>
          </a:p>
        </p:txBody>
      </p:sp>
      <p:sp>
        <p:nvSpPr>
          <p:cNvPr id="3" name="Content Placeholder 2">
            <a:extLst>
              <a:ext uri="{FF2B5EF4-FFF2-40B4-BE49-F238E27FC236}">
                <a16:creationId xmlns:a16="http://schemas.microsoft.com/office/drawing/2014/main" id="{0D08A357-04AB-466E-1E6B-161AA4CD70AD}"/>
              </a:ext>
            </a:extLst>
          </p:cNvPr>
          <p:cNvSpPr>
            <a:spLocks noGrp="1"/>
          </p:cNvSpPr>
          <p:nvPr>
            <p:ph idx="4294967295"/>
          </p:nvPr>
        </p:nvSpPr>
        <p:spPr>
          <a:xfrm>
            <a:off x="628650" y="1370013"/>
            <a:ext cx="7886700" cy="3262312"/>
          </a:xfrm>
        </p:spPr>
        <p:txBody>
          <a:bodyPr>
            <a:normAutofit/>
          </a:bodyPr>
          <a:lstStyle/>
          <a:p>
            <a:pPr marL="0" lvl="0" indent="0">
              <a:spcBef>
                <a:spcPts val="0"/>
              </a:spcBef>
              <a:buSzPts val="2600"/>
              <a:buNone/>
            </a:pPr>
            <a:r>
              <a:rPr lang="en-US" i="1" dirty="0"/>
              <a:t>Male student given in-school suspension for wearing nail polish to Texas high school </a:t>
            </a:r>
          </a:p>
          <a:p>
            <a:pPr marL="0" lvl="0" indent="0">
              <a:spcBef>
                <a:spcPts val="0"/>
              </a:spcBef>
              <a:buSzPts val="2600"/>
              <a:buNone/>
            </a:pPr>
            <a:endParaRPr lang="en-US" dirty="0"/>
          </a:p>
          <a:p>
            <a:pPr marL="0" lvl="0" indent="0">
              <a:spcBef>
                <a:spcPts val="0"/>
              </a:spcBef>
              <a:buSzPts val="2600"/>
              <a:buNone/>
            </a:pPr>
            <a:r>
              <a:rPr lang="en-US" dirty="0"/>
              <a:t>Fact or fiction? </a:t>
            </a:r>
          </a:p>
        </p:txBody>
      </p:sp>
    </p:spTree>
    <p:extLst>
      <p:ext uri="{BB962C8B-B14F-4D97-AF65-F5344CB8AC3E}">
        <p14:creationId xmlns:p14="http://schemas.microsoft.com/office/powerpoint/2010/main" val="3848168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683A4-7F05-CBB3-0FE9-F0566AED6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F7CFF-3D01-5B89-95FF-4981D5EF1173}"/>
              </a:ext>
            </a:extLst>
          </p:cNvPr>
          <p:cNvSpPr>
            <a:spLocks noGrp="1"/>
          </p:cNvSpPr>
          <p:nvPr>
            <p:ph type="title"/>
          </p:nvPr>
        </p:nvSpPr>
        <p:spPr/>
        <p:txBody>
          <a:bodyPr/>
          <a:lstStyle/>
          <a:p>
            <a:r>
              <a:rPr lang="en-US" dirty="0"/>
              <a:t>Headline 2</a:t>
            </a:r>
          </a:p>
        </p:txBody>
      </p:sp>
      <p:sp>
        <p:nvSpPr>
          <p:cNvPr id="3" name="Content Placeholder 2">
            <a:extLst>
              <a:ext uri="{FF2B5EF4-FFF2-40B4-BE49-F238E27FC236}">
                <a16:creationId xmlns:a16="http://schemas.microsoft.com/office/drawing/2014/main" id="{C810AB21-4CA6-AD91-81A2-4B2998130C39}"/>
              </a:ext>
            </a:extLst>
          </p:cNvPr>
          <p:cNvSpPr>
            <a:spLocks noGrp="1"/>
          </p:cNvSpPr>
          <p:nvPr>
            <p:ph idx="4294967295"/>
          </p:nvPr>
        </p:nvSpPr>
        <p:spPr>
          <a:xfrm>
            <a:off x="628650" y="1370013"/>
            <a:ext cx="7886700" cy="3262312"/>
          </a:xfrm>
        </p:spPr>
        <p:txBody>
          <a:bodyPr>
            <a:normAutofit/>
          </a:bodyPr>
          <a:lstStyle/>
          <a:p>
            <a:pPr marL="0" lvl="0" indent="0">
              <a:spcBef>
                <a:spcPts val="0"/>
              </a:spcBef>
              <a:buSzPts val="2600"/>
              <a:buNone/>
            </a:pPr>
            <a:r>
              <a:rPr lang="en-US" i="1" dirty="0"/>
              <a:t>Georgia teens shared photos of maskless students in crowded hallways. Now they’re suspended. </a:t>
            </a:r>
            <a:endParaRPr lang="en-US" dirty="0"/>
          </a:p>
          <a:p>
            <a:pPr marL="0" lvl="0" indent="0">
              <a:spcBef>
                <a:spcPts val="0"/>
              </a:spcBef>
              <a:buSzPts val="2600"/>
              <a:buNone/>
            </a:pPr>
            <a:endParaRPr lang="en-US" dirty="0"/>
          </a:p>
          <a:p>
            <a:pPr marL="0" lvl="0" indent="0">
              <a:spcBef>
                <a:spcPts val="0"/>
              </a:spcBef>
              <a:buSzPts val="2600"/>
              <a:buNone/>
            </a:pPr>
            <a:r>
              <a:rPr lang="en-US" dirty="0"/>
              <a:t>Fact or fiction? </a:t>
            </a:r>
          </a:p>
          <a:p>
            <a:pPr marL="0" lvl="0" indent="0">
              <a:spcBef>
                <a:spcPts val="0"/>
              </a:spcBef>
              <a:buSzPts val="2600"/>
              <a:buNone/>
            </a:pPr>
            <a:endParaRPr lang="en-US" dirty="0"/>
          </a:p>
        </p:txBody>
      </p:sp>
      <p:sp>
        <p:nvSpPr>
          <p:cNvPr id="4" name="AutoShape 2" descr="Cover Image">
            <a:extLst>
              <a:ext uri="{FF2B5EF4-FFF2-40B4-BE49-F238E27FC236}">
                <a16:creationId xmlns:a16="http://schemas.microsoft.com/office/drawing/2014/main" id="{54677106-9A50-1B70-887F-45DF7F4382D7}"/>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23578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61198-7D65-7AAD-FEF2-B9A88F3562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73224-E069-5BAE-28FA-75F18B56B3B1}"/>
              </a:ext>
            </a:extLst>
          </p:cNvPr>
          <p:cNvSpPr>
            <a:spLocks noGrp="1"/>
          </p:cNvSpPr>
          <p:nvPr>
            <p:ph type="title"/>
          </p:nvPr>
        </p:nvSpPr>
        <p:spPr/>
        <p:txBody>
          <a:bodyPr/>
          <a:lstStyle/>
          <a:p>
            <a:r>
              <a:rPr lang="en-US" dirty="0"/>
              <a:t>Headline 3</a:t>
            </a:r>
          </a:p>
        </p:txBody>
      </p:sp>
      <p:sp>
        <p:nvSpPr>
          <p:cNvPr id="3" name="Content Placeholder 2">
            <a:extLst>
              <a:ext uri="{FF2B5EF4-FFF2-40B4-BE49-F238E27FC236}">
                <a16:creationId xmlns:a16="http://schemas.microsoft.com/office/drawing/2014/main" id="{E09AE03E-B87E-68B7-7299-5279A6A401F8}"/>
              </a:ext>
            </a:extLst>
          </p:cNvPr>
          <p:cNvSpPr>
            <a:spLocks noGrp="1"/>
          </p:cNvSpPr>
          <p:nvPr>
            <p:ph idx="4294967295"/>
          </p:nvPr>
        </p:nvSpPr>
        <p:spPr>
          <a:xfrm>
            <a:off x="628650" y="1370013"/>
            <a:ext cx="7886700" cy="3262312"/>
          </a:xfrm>
        </p:spPr>
        <p:txBody>
          <a:bodyPr/>
          <a:lstStyle/>
          <a:p>
            <a:pPr marL="0" lvl="0" indent="0">
              <a:spcBef>
                <a:spcPts val="0"/>
              </a:spcBef>
              <a:buSzPts val="2600"/>
              <a:buNone/>
            </a:pPr>
            <a:r>
              <a:rPr lang="en-US" i="1" dirty="0"/>
              <a:t>Student will be barred from graduation unless he cuts his dreadlocks, school says </a:t>
            </a:r>
            <a:endParaRPr lang="en-US" dirty="0"/>
          </a:p>
          <a:p>
            <a:pPr marL="0" lvl="0" indent="0">
              <a:spcBef>
                <a:spcPts val="0"/>
              </a:spcBef>
              <a:buSzPts val="2600"/>
              <a:buNone/>
            </a:pPr>
            <a:endParaRPr lang="en-US" dirty="0"/>
          </a:p>
          <a:p>
            <a:pPr marL="0" lvl="0" indent="0">
              <a:spcBef>
                <a:spcPts val="0"/>
              </a:spcBef>
              <a:buSzPts val="2600"/>
              <a:buNone/>
            </a:pPr>
            <a:r>
              <a:rPr lang="en-US" dirty="0"/>
              <a:t>Fact or fiction? </a:t>
            </a:r>
          </a:p>
          <a:p>
            <a:pPr marL="0" indent="0">
              <a:buNone/>
            </a:pPr>
            <a:endParaRPr lang="en-US" dirty="0"/>
          </a:p>
        </p:txBody>
      </p:sp>
    </p:spTree>
    <p:extLst>
      <p:ext uri="{BB962C8B-B14F-4D97-AF65-F5344CB8AC3E}">
        <p14:creationId xmlns:p14="http://schemas.microsoft.com/office/powerpoint/2010/main" val="299315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E43BC-3C3B-6F97-04A8-FDBAA43122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B3450-0D8C-F993-D8DD-8F8F10233652}"/>
              </a:ext>
            </a:extLst>
          </p:cNvPr>
          <p:cNvSpPr>
            <a:spLocks noGrp="1"/>
          </p:cNvSpPr>
          <p:nvPr>
            <p:ph type="title"/>
          </p:nvPr>
        </p:nvSpPr>
        <p:spPr/>
        <p:txBody>
          <a:bodyPr/>
          <a:lstStyle/>
          <a:p>
            <a:r>
              <a:rPr lang="en-US" dirty="0"/>
              <a:t>Headline 4</a:t>
            </a:r>
          </a:p>
        </p:txBody>
      </p:sp>
      <p:sp>
        <p:nvSpPr>
          <p:cNvPr id="3" name="Content Placeholder 2">
            <a:extLst>
              <a:ext uri="{FF2B5EF4-FFF2-40B4-BE49-F238E27FC236}">
                <a16:creationId xmlns:a16="http://schemas.microsoft.com/office/drawing/2014/main" id="{403AF2AC-DB52-4179-0909-A938EE36D5BF}"/>
              </a:ext>
            </a:extLst>
          </p:cNvPr>
          <p:cNvSpPr>
            <a:spLocks noGrp="1"/>
          </p:cNvSpPr>
          <p:nvPr>
            <p:ph idx="4294967295"/>
          </p:nvPr>
        </p:nvSpPr>
        <p:spPr>
          <a:xfrm>
            <a:off x="628650" y="1370013"/>
            <a:ext cx="7886700" cy="3262312"/>
          </a:xfrm>
        </p:spPr>
        <p:txBody>
          <a:bodyPr/>
          <a:lstStyle/>
          <a:p>
            <a:pPr marL="0" lvl="0" indent="0">
              <a:spcBef>
                <a:spcPts val="0"/>
              </a:spcBef>
              <a:buSzPts val="2600"/>
              <a:buNone/>
            </a:pPr>
            <a:r>
              <a:rPr lang="en-US" i="1" dirty="0"/>
              <a:t>Des Moines schools ban wearing of Vietnam truce armbands; 5 students suspended </a:t>
            </a:r>
            <a:endParaRPr lang="en-US" dirty="0"/>
          </a:p>
          <a:p>
            <a:pPr marL="0" lvl="0" indent="0">
              <a:spcBef>
                <a:spcPts val="0"/>
              </a:spcBef>
              <a:buSzPts val="2600"/>
              <a:buNone/>
            </a:pPr>
            <a:endParaRPr lang="en-US" dirty="0"/>
          </a:p>
          <a:p>
            <a:pPr marL="0" lvl="0" indent="0">
              <a:spcBef>
                <a:spcPts val="0"/>
              </a:spcBef>
              <a:buSzPts val="2600"/>
              <a:buNone/>
            </a:pPr>
            <a:r>
              <a:rPr lang="en-US" dirty="0"/>
              <a:t>Fact or fiction? </a:t>
            </a:r>
          </a:p>
          <a:p>
            <a:pPr marL="0" indent="0">
              <a:buNone/>
            </a:pPr>
            <a:endParaRPr lang="en-US" dirty="0"/>
          </a:p>
        </p:txBody>
      </p:sp>
    </p:spTree>
    <p:extLst>
      <p:ext uri="{BB962C8B-B14F-4D97-AF65-F5344CB8AC3E}">
        <p14:creationId xmlns:p14="http://schemas.microsoft.com/office/powerpoint/2010/main" val="346756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B5F5D-BDA4-4666-3EBB-DA2B0AF4B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C3CB1C-9990-EC98-5531-1BAF32D3F3DA}"/>
              </a:ext>
            </a:extLst>
          </p:cNvPr>
          <p:cNvSpPr>
            <a:spLocks noGrp="1"/>
          </p:cNvSpPr>
          <p:nvPr>
            <p:ph type="title"/>
          </p:nvPr>
        </p:nvSpPr>
        <p:spPr/>
        <p:txBody>
          <a:bodyPr/>
          <a:lstStyle/>
          <a:p>
            <a:r>
              <a:rPr lang="en-US" dirty="0"/>
              <a:t>Fiction and the Facts Debrief</a:t>
            </a:r>
          </a:p>
        </p:txBody>
      </p:sp>
      <p:sp>
        <p:nvSpPr>
          <p:cNvPr id="3" name="Content Placeholder 2">
            <a:extLst>
              <a:ext uri="{FF2B5EF4-FFF2-40B4-BE49-F238E27FC236}">
                <a16:creationId xmlns:a16="http://schemas.microsoft.com/office/drawing/2014/main" id="{5816F075-E68C-8E9B-76FD-5A0C2960860E}"/>
              </a:ext>
            </a:extLst>
          </p:cNvPr>
          <p:cNvSpPr>
            <a:spLocks noGrp="1"/>
          </p:cNvSpPr>
          <p:nvPr>
            <p:ph idx="4294967295"/>
          </p:nvPr>
        </p:nvSpPr>
        <p:spPr>
          <a:xfrm>
            <a:off x="628650" y="1475113"/>
            <a:ext cx="7886700" cy="3262312"/>
          </a:xfrm>
        </p:spPr>
        <p:txBody>
          <a:bodyPr/>
          <a:lstStyle/>
          <a:p>
            <a:r>
              <a:rPr lang="en-US" dirty="0"/>
              <a:t>All the headlines presented are </a:t>
            </a:r>
            <a:r>
              <a:rPr lang="en-US" i="1" u="sng" dirty="0"/>
              <a:t>factual</a:t>
            </a:r>
            <a:r>
              <a:rPr lang="en-US" dirty="0"/>
              <a:t>.</a:t>
            </a:r>
          </a:p>
          <a:p>
            <a:pPr lvl="1" fontAlgn="base"/>
            <a:r>
              <a:rPr lang="en-US" i="1" dirty="0"/>
              <a:t>Are you surprised these are all factual? If so, why? </a:t>
            </a:r>
          </a:p>
          <a:p>
            <a:pPr lvl="1" fontAlgn="base"/>
            <a:r>
              <a:rPr lang="en-US" i="1" dirty="0"/>
              <a:t>Which one are you most surprised by that is factual?</a:t>
            </a:r>
          </a:p>
          <a:p>
            <a:pPr marL="0" indent="0">
              <a:buNone/>
            </a:pPr>
            <a:endParaRPr lang="en-US" i="1" u="sng" dirty="0"/>
          </a:p>
        </p:txBody>
      </p:sp>
      <p:pic>
        <p:nvPicPr>
          <p:cNvPr id="3074" name="Picture 2">
            <a:extLst>
              <a:ext uri="{FF2B5EF4-FFF2-40B4-BE49-F238E27FC236}">
                <a16:creationId xmlns:a16="http://schemas.microsoft.com/office/drawing/2014/main" id="{D5FF6D9A-CFD7-938E-A474-FE578284F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74638"/>
            <a:ext cx="1422400" cy="142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683654"/>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4246</TotalTime>
  <Words>1290</Words>
  <Application>Microsoft Macintosh PowerPoint</Application>
  <PresentationFormat>On-screen Show (16:9)</PresentationFormat>
  <Paragraphs>95</Paragraphs>
  <Slides>20</Slides>
  <Notes>15</Notes>
  <HiddenSlides>1</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Courier New</vt:lpstr>
      <vt:lpstr>Open Sans</vt:lpstr>
      <vt:lpstr>System Font Regular</vt:lpstr>
      <vt:lpstr>Times New Roman</vt:lpstr>
      <vt:lpstr>Wingdings</vt:lpstr>
      <vt:lpstr>Custom Design</vt:lpstr>
      <vt:lpstr>1_Custom Design</vt:lpstr>
      <vt:lpstr>PowerPoint Presentation</vt:lpstr>
      <vt:lpstr>Tinker v. Des Moines and the First Amendment</vt:lpstr>
      <vt:lpstr>Learning Objective(s)</vt:lpstr>
      <vt:lpstr>Fiction in the Facts</vt:lpstr>
      <vt:lpstr>Headline 1</vt:lpstr>
      <vt:lpstr>Headline 2</vt:lpstr>
      <vt:lpstr>Headline 3</vt:lpstr>
      <vt:lpstr>Headline 4</vt:lpstr>
      <vt:lpstr>Fiction and the Facts Debrief</vt:lpstr>
      <vt:lpstr>Essential Question(s)</vt:lpstr>
      <vt:lpstr>Tinker v. Des Moines Independent Community School District </vt:lpstr>
      <vt:lpstr>Why-Lighting</vt:lpstr>
      <vt:lpstr>PowerPoint Presentation</vt:lpstr>
      <vt:lpstr>Claim, Evidence, Reasoning (CER)</vt:lpstr>
      <vt:lpstr>Tinker v. Des Moines Ruling</vt:lpstr>
      <vt:lpstr>Philosophical Chairs</vt:lpstr>
      <vt:lpstr>Freedom of Speech T-Chart</vt:lpstr>
      <vt:lpstr>Philosophical Chairs</vt:lpstr>
      <vt:lpstr>Discussion Prompts</vt:lpstr>
      <vt:lpstr>Two-Minute Paper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Slides 25</dc:title>
  <dc:subject/>
  <dc:creator>K20 Center</dc:creator>
  <cp:keywords/>
  <dc:description/>
  <cp:lastModifiedBy>Kraus, Michael J.</cp:lastModifiedBy>
  <cp:revision>53</cp:revision>
  <dcterms:modified xsi:type="dcterms:W3CDTF">2025-08-21T01:25:56Z</dcterms:modified>
  <cp:category/>
</cp:coreProperties>
</file>