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Harr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849DA-C734-524C-A19E-F20CCAA6D9E8}" v="1" dt="2026-01-13T20:31:44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721"/>
  </p:normalViewPr>
  <p:slideViewPr>
    <p:cSldViewPr snapToGrid="0">
      <p:cViewPr varScale="1">
        <p:scale>
          <a:sx n="126" d="100"/>
          <a:sy n="126" d="100"/>
        </p:scale>
        <p:origin x="12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hareoklahoma.org/educator-resources-lesson-plan-1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yEcQgT9Oy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7a6d646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https://www.lifeshareuniversity.org/lesson-plan-1.html</a:t>
            </a:r>
            <a:endParaRPr dirty="0"/>
          </a:p>
        </p:txBody>
      </p:sp>
      <p:sp>
        <p:nvSpPr>
          <p:cNvPr id="97" name="Google Shape;97;g387a6d646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7a6d6468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https://www.lifeshareuniversity.org/lesson-plan-1.html</a:t>
            </a:r>
            <a:endParaRPr dirty="0"/>
          </a:p>
        </p:txBody>
      </p:sp>
      <p:sp>
        <p:nvSpPr>
          <p:cNvPr id="104" name="Google Shape;104;g387a6d6468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7a6d6468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 https://www.lifeshareuniversity.org/lesson-plan-1.html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11" name="Google Shape;111;g387a6d6468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7d665c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https://www.lifeshareuniversity.org/lesson-plan-1.html</a:t>
            </a:r>
            <a:endParaRPr dirty="0"/>
          </a:p>
        </p:txBody>
      </p:sp>
      <p:sp>
        <p:nvSpPr>
          <p:cNvPr id="118" name="Google Shape;118;g387d665c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7d665c5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https://www.lifeshareuniversity.org/lesson-plan-1.html</a:t>
            </a:r>
            <a:endParaRPr dirty="0"/>
          </a:p>
        </p:txBody>
      </p:sp>
      <p:sp>
        <p:nvSpPr>
          <p:cNvPr id="125" name="Google Shape;125;g387d665c5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7d665c59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https://www.lifeshareuniversity.org/lesson-plan-1.html</a:t>
            </a:r>
            <a:endParaRPr dirty="0"/>
          </a:p>
        </p:txBody>
      </p:sp>
      <p:sp>
        <p:nvSpPr>
          <p:cNvPr id="132" name="Google Shape;132;g387d665c59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7d665c59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 https://www.lifeshareuniversity.org/lesson-plan-1.html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dirty="0"/>
          </a:p>
        </p:txBody>
      </p:sp>
      <p:sp>
        <p:nvSpPr>
          <p:cNvPr id="139" name="Google Shape;139;g387d665c59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7d665c59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https://www.lifeshareuniversity.org/lesson-plan-1.html</a:t>
            </a:r>
            <a:endParaRPr dirty="0"/>
          </a:p>
        </p:txBody>
      </p:sp>
      <p:sp>
        <p:nvSpPr>
          <p:cNvPr id="146" name="Google Shape;146;g387d665c59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7d665c59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87d665c59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7d665c59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87d665c59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7d665c59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87d665c59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7d665c59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87d665c59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ad25b21b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ad25b21b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d25b21bd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ad25b21b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d25b21bd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ad25b21bd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7d665c59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87d665c59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ef5521fa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aef5521fa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7d665c59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87d665c59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ef5521fa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aef5521fa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hlinkClick r:id="rId3"/>
              </a:rPr>
              <a:t>K20 ICAP - The Gift of Life - My Little Kidney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7a6d646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https://www.lifeshareuniversity.org/lesson-plan-1.html</a:t>
            </a:r>
            <a:endParaRPr dirty="0"/>
          </a:p>
        </p:txBody>
      </p:sp>
      <p:sp>
        <p:nvSpPr>
          <p:cNvPr id="83" name="Google Shape;83;g387a6d646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7a6d646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Adapted from: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. (n.d.). Student Quiz. </a:t>
            </a:r>
            <a:r>
              <a:rPr lang="en-US" i="1" dirty="0" err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LifeShare</a:t>
            </a:r>
            <a:r>
              <a:rPr lang="en-US" i="1" dirty="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Transplant Donor Services of Oklahoma. </a:t>
            </a:r>
            <a:r>
              <a:rPr lang="en-US" i="1" dirty="0">
                <a:solidFill>
                  <a:srgbClr val="62626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https://www.lifeshareuniversity.org/lesson-plan-1.html</a:t>
            </a:r>
            <a:endParaRPr dirty="0"/>
          </a:p>
        </p:txBody>
      </p:sp>
      <p:sp>
        <p:nvSpPr>
          <p:cNvPr id="90" name="Google Shape;90;g387a6d646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uUsowsM188?feature=oembed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vuUsowsM18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20.ou.edu/8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StoG7a2024?feature=oembed" TargetMode="Externa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IqncE_1I-Y?feature=oembed" TargetMode="Externa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5C6fJXAZog?feature=oembed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tZw79O4d14?feature=oembed" TargetMode="Externa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yEcQgT9Oy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Anyone can register to be an organ, eye, and tissue donor, regardless of their medical history or age. </a:t>
            </a:r>
            <a:endParaRPr sz="3200" dirty="0"/>
          </a:p>
          <a:p>
            <a:pPr marL="13716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1" name="Google Shape;101;p20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One organ donor can save up to eight lives and one tissue donor can enhance the lives of up to 75 people. </a:t>
            </a:r>
            <a:endParaRPr sz="3200" dirty="0"/>
          </a:p>
          <a:p>
            <a:pPr marL="13716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8" name="Google Shape;108;p21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Most major religions do not permit organ, eye, and tissue donation. </a:t>
            </a:r>
            <a:endParaRPr sz="3200" dirty="0"/>
          </a:p>
        </p:txBody>
      </p:sp>
      <p:pic>
        <p:nvPicPr>
          <p:cNvPr id="115" name="Google Shape;115;p22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When you are admitted to the hospital, the number one priority is to save your life. </a:t>
            </a:r>
            <a:endParaRPr sz="3200" dirty="0"/>
          </a:p>
        </p:txBody>
      </p:sp>
      <p:pic>
        <p:nvPicPr>
          <p:cNvPr id="122" name="Google Shape;122;p23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Celebrities and wealthy people on the waitlist receive priority for receiving an organ. </a:t>
            </a:r>
            <a:endParaRPr sz="3200" dirty="0"/>
          </a:p>
        </p:txBody>
      </p:sp>
      <p:pic>
        <p:nvPicPr>
          <p:cNvPr id="129" name="Google Shape;129;p24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It is against federal law to sell organs, eyes, and tissues. </a:t>
            </a:r>
            <a:endParaRPr sz="3200" dirty="0"/>
          </a:p>
        </p:txBody>
      </p:sp>
      <p:pic>
        <p:nvPicPr>
          <p:cNvPr id="136" name="Google Shape;136;p25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The donor family must pay for organ, eye, and tissue donation.</a:t>
            </a:r>
            <a:endParaRPr sz="3200" dirty="0"/>
          </a:p>
        </p:txBody>
      </p:sp>
      <p:pic>
        <p:nvPicPr>
          <p:cNvPr id="143" name="Google Shape;143;p26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An open casket funeral is possible for organ, eye, and tissue donors. </a:t>
            </a:r>
            <a:endParaRPr sz="3200" dirty="0"/>
          </a:p>
        </p:txBody>
      </p:sp>
      <p:pic>
        <p:nvPicPr>
          <p:cNvPr id="150" name="Google Shape;150;p27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456300" y="3307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Say Something</a:t>
            </a:r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455400" y="1164039"/>
            <a:ext cx="5099100" cy="343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Today we are going to watch a video on blood typing. </a:t>
            </a:r>
            <a:endParaRPr sz="2400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The video will be paused at certain points. At these points, you will be able to</a:t>
            </a:r>
            <a:r>
              <a:rPr lang="en-US" sz="2400" b="1" dirty="0"/>
              <a:t> say something</a:t>
            </a:r>
            <a:r>
              <a:rPr lang="en-US" sz="2400" dirty="0"/>
              <a:t> about what you just learned.</a:t>
            </a:r>
            <a:endParaRPr sz="2400" dirty="0"/>
          </a:p>
        </p:txBody>
      </p:sp>
      <p:pic>
        <p:nvPicPr>
          <p:cNvPr id="157" name="Google Shape;157;p28" title="Say Someth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000" y="1499201"/>
            <a:ext cx="3325925" cy="21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A Match Made in DNA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2" name="Online Media 1" descr="A Match Made in DNA">
            <a:hlinkClick r:id="" action="ppaction://media"/>
            <a:extLst>
              <a:ext uri="{FF2B5EF4-FFF2-40B4-BE49-F238E27FC236}">
                <a16:creationId xmlns:a16="http://schemas.microsoft.com/office/drawing/2014/main" id="{893B68C6-2AB2-300E-0EA2-5819C668EA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03175" y="1176864"/>
            <a:ext cx="4937649" cy="278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Gift of Life</a:t>
            </a:r>
            <a:endParaRPr dirty="0"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Biology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386664-9483-6BA4-E89A-4B3F42E3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" y="1279113"/>
            <a:ext cx="3795642" cy="3044649"/>
          </a:xfrm>
          <a:prstGeom prst="hexagon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The Blood Connection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456175" y="1452190"/>
            <a:ext cx="5220014" cy="283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Access the game using the following link: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https://k20.ou.edu/8o</a:t>
            </a:r>
            <a:r>
              <a:rPr lang="en-US" dirty="0"/>
              <a:t>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Answer the questions on your handout as you complete the game. 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22D0BB-AF79-4FBE-FAD2-82AE57AF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14" y="1452190"/>
            <a:ext cx="2672862" cy="16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LifeShare: Community Outreach</a:t>
            </a:r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72744" y="1447075"/>
            <a:ext cx="51591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While watching the video, complete your </a:t>
            </a:r>
            <a:r>
              <a:rPr lang="en-US" dirty="0" err="1"/>
              <a:t>LifeShare</a:t>
            </a:r>
            <a:r>
              <a:rPr lang="en-US" dirty="0"/>
              <a:t> handout. 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surprising </a:t>
            </a:r>
            <a:r>
              <a:rPr lang="en-US" dirty="0"/>
              <a:t>fact or idea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interesting </a:t>
            </a:r>
            <a:r>
              <a:rPr lang="en-US" dirty="0"/>
              <a:t>fact or idea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troubling</a:t>
            </a:r>
            <a:r>
              <a:rPr lang="en-US" dirty="0"/>
              <a:t> fact or idea</a:t>
            </a:r>
            <a:endParaRPr dirty="0"/>
          </a:p>
        </p:txBody>
      </p:sp>
      <p:pic>
        <p:nvPicPr>
          <p:cNvPr id="2" name="Online Media 1" descr="K20 ICAP - Community Outreach - LifeShare of Oklahoma">
            <a:hlinkClick r:id="" action="ppaction://media"/>
            <a:extLst>
              <a:ext uri="{FF2B5EF4-FFF2-40B4-BE49-F238E27FC236}">
                <a16:creationId xmlns:a16="http://schemas.microsoft.com/office/drawing/2014/main" id="{3C1B1738-4411-34BA-BECF-CAA727A551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02389" y="1673630"/>
            <a:ext cx="3179186" cy="179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 err="1"/>
              <a:t>LifeShare</a:t>
            </a:r>
            <a:r>
              <a:rPr lang="en-US" dirty="0"/>
              <a:t>: Organ Recovery</a:t>
            </a:r>
            <a:endParaRPr dirty="0"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456175" y="1536665"/>
            <a:ext cx="51591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While watching the video, complete your </a:t>
            </a:r>
            <a:r>
              <a:rPr lang="en-US" dirty="0" err="1"/>
              <a:t>LifeShare</a:t>
            </a:r>
            <a:r>
              <a:rPr lang="en-US" dirty="0"/>
              <a:t> handout. 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surprising </a:t>
            </a:r>
            <a:r>
              <a:rPr lang="en-US" dirty="0"/>
              <a:t>fact or idea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interesting </a:t>
            </a:r>
            <a:r>
              <a:rPr lang="en-US" dirty="0"/>
              <a:t>fact or idea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troubling</a:t>
            </a:r>
            <a:r>
              <a:rPr lang="en-US" dirty="0"/>
              <a:t> fact or idea</a:t>
            </a:r>
            <a:endParaRPr dirty="0"/>
          </a:p>
        </p:txBody>
      </p:sp>
      <p:pic>
        <p:nvPicPr>
          <p:cNvPr id="2" name="Online Media 1" descr="K20 ICAP - Organ Recovery - LifeShare of Oklahoma">
            <a:hlinkClick r:id="" action="ppaction://media"/>
            <a:extLst>
              <a:ext uri="{FF2B5EF4-FFF2-40B4-BE49-F238E27FC236}">
                <a16:creationId xmlns:a16="http://schemas.microsoft.com/office/drawing/2014/main" id="{0E6667D8-D1D4-DC13-87EF-2EAA5CC008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63373" y="1890270"/>
            <a:ext cx="3370105" cy="190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LifeShare: Surgery Coordinator</a:t>
            </a:r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59906" y="1338545"/>
            <a:ext cx="51591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While watching the video, complete your </a:t>
            </a:r>
            <a:r>
              <a:rPr lang="en-US" dirty="0" err="1"/>
              <a:t>LifeShare</a:t>
            </a:r>
            <a:r>
              <a:rPr lang="en-US" dirty="0"/>
              <a:t> handout. 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surprising </a:t>
            </a:r>
            <a:r>
              <a:rPr lang="en-US" dirty="0"/>
              <a:t>fact or idea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interesting </a:t>
            </a:r>
            <a:r>
              <a:rPr lang="en-US" dirty="0"/>
              <a:t>fact or idea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troubling</a:t>
            </a:r>
            <a:r>
              <a:rPr lang="en-US" dirty="0"/>
              <a:t> fact or idea</a:t>
            </a:r>
            <a:endParaRPr dirty="0"/>
          </a:p>
        </p:txBody>
      </p:sp>
      <p:pic>
        <p:nvPicPr>
          <p:cNvPr id="2" name="Online Media 1" descr="K20 ICAP - Surgery Coordinator - LifeShare of Oklahoma">
            <a:hlinkClick r:id="" action="ppaction://media"/>
            <a:extLst>
              <a:ext uri="{FF2B5EF4-FFF2-40B4-BE49-F238E27FC236}">
                <a16:creationId xmlns:a16="http://schemas.microsoft.com/office/drawing/2014/main" id="{48E85FFC-E465-2B0B-2780-F98D7E4341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55288" y="1560083"/>
            <a:ext cx="3581121" cy="202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456175" y="182881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 err="1"/>
              <a:t>LifeShare</a:t>
            </a:r>
            <a:r>
              <a:rPr lang="en-US" dirty="0"/>
              <a:t>: Tissue Recovery</a:t>
            </a:r>
            <a:endParaRPr dirty="0"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349495" y="1216624"/>
            <a:ext cx="5159100" cy="374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While watching the video, complete your </a:t>
            </a:r>
            <a:r>
              <a:rPr lang="en-US" dirty="0" err="1"/>
              <a:t>LifeShare</a:t>
            </a:r>
            <a:r>
              <a:rPr lang="en-US" dirty="0"/>
              <a:t> handout. 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surprising </a:t>
            </a:r>
            <a:r>
              <a:rPr lang="en-US" dirty="0"/>
              <a:t>fact or idea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interesting </a:t>
            </a:r>
            <a:r>
              <a:rPr lang="en-US" dirty="0"/>
              <a:t>fact or idea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One </a:t>
            </a:r>
            <a:r>
              <a:rPr lang="en-US" b="1" dirty="0"/>
              <a:t>troubling</a:t>
            </a:r>
            <a:r>
              <a:rPr lang="en-US" dirty="0"/>
              <a:t> fact or idea</a:t>
            </a:r>
            <a:endParaRPr dirty="0"/>
          </a:p>
        </p:txBody>
      </p:sp>
      <p:pic>
        <p:nvPicPr>
          <p:cNvPr id="2" name="Online Media 1" descr="K20 ICAP - Tissue Recovery - LifeShare of Oklahoma">
            <a:hlinkClick r:id="" action="ppaction://media"/>
            <a:extLst>
              <a:ext uri="{FF2B5EF4-FFF2-40B4-BE49-F238E27FC236}">
                <a16:creationId xmlns:a16="http://schemas.microsoft.com/office/drawing/2014/main" id="{901AA89F-0FDF-4E2E-38D0-C610855809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71476" y="1537374"/>
            <a:ext cx="3661508" cy="2068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305900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Chain Notes </a:t>
            </a:r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456175" y="1216625"/>
            <a:ext cx="81720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Rotate your papers within your group and </a:t>
            </a:r>
            <a:r>
              <a:rPr lang="en-US" dirty="0">
                <a:solidFill>
                  <a:srgbClr val="292929"/>
                </a:solidFill>
                <a:highlight>
                  <a:srgbClr val="FFFFFF"/>
                </a:highlight>
              </a:rPr>
              <a:t>add any of the following to your peer’s list: </a:t>
            </a:r>
            <a:endParaRPr dirty="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>
                <a:solidFill>
                  <a:srgbClr val="292929"/>
                </a:solidFill>
                <a:highlight>
                  <a:srgbClr val="FFFFFF"/>
                </a:highlight>
              </a:rPr>
              <a:t>one additional fact</a:t>
            </a:r>
            <a:endParaRPr dirty="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>
                <a:solidFill>
                  <a:srgbClr val="292929"/>
                </a:solidFill>
                <a:highlight>
                  <a:srgbClr val="FFFFFF"/>
                </a:highlight>
              </a:rPr>
              <a:t>one comment </a:t>
            </a:r>
            <a:endParaRPr dirty="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>
                <a:solidFill>
                  <a:srgbClr val="292929"/>
                </a:solidFill>
                <a:highlight>
                  <a:srgbClr val="FFFFFF"/>
                </a:highlight>
              </a:rPr>
              <a:t>one correction</a:t>
            </a:r>
            <a:endParaRPr dirty="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>
                <a:solidFill>
                  <a:srgbClr val="292929"/>
                </a:solidFill>
                <a:highlight>
                  <a:srgbClr val="FFFFFF"/>
                </a:highlight>
              </a:rPr>
              <a:t>an image to extend the ideas present.</a:t>
            </a:r>
            <a:endParaRPr dirty="0"/>
          </a:p>
        </p:txBody>
      </p:sp>
      <p:pic>
        <p:nvPicPr>
          <p:cNvPr id="204" name="Google Shape;204;p35" title="Chain 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925" y="148300"/>
            <a:ext cx="1095251" cy="106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305900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Chain Notes </a:t>
            </a:r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456175" y="1216625"/>
            <a:ext cx="81720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Once your original paper has been returned to you, read through the added comments. 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 startAt="2"/>
            </a:pPr>
            <a:r>
              <a:rPr lang="en-US" dirty="0"/>
              <a:t>Work with your group to create a summary reflecting the main points regarding organ donation that you learned from the video. </a:t>
            </a:r>
            <a:endParaRPr dirty="0"/>
          </a:p>
        </p:txBody>
      </p:sp>
      <p:pic>
        <p:nvPicPr>
          <p:cNvPr id="211" name="Google Shape;211;p36" title="Chain 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925" y="148300"/>
            <a:ext cx="1095251" cy="106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283040" y="308000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PSA Poster</a:t>
            </a:r>
            <a:endParaRPr dirty="0"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336440" y="1300580"/>
            <a:ext cx="81720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Create a Public Service Announcement (PSA) Flyer to encourage others to learn more about organ donation and how to register to be an organ donor. Include the following in your flyer: 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dirty="0"/>
              <a:t>Research information about organ donation.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dirty="0"/>
              <a:t>Include your knowledge of how matchings are determined. </a:t>
            </a:r>
            <a:endParaRPr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305900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486000" y="1309975"/>
            <a:ext cx="81720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With your group, walk around the room and observe your classmates’ work. Use your sticky notes to leave at least one comment and one question for each poster. 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455850" y="726950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What are the benefits and risks of organ donation? 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does one determine if two people are match?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456175" y="1741775"/>
            <a:ext cx="8232300" cy="3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Identify contributing factors and solutions for organ donations. 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Determine that parents contribute to their offspring’s makeup by predicting the probability of inherited traits using simple Punnett Squares. 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Explore real-world issues and problems.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Preflection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251900" cy="3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a piece of paper, write for two minutes everything you know about organ donations. 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C4DA3365-7967-85E0-41D6-CB50111D28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54320" y="1611179"/>
            <a:ext cx="3400251" cy="1921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My Little Kidney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F4967A38-62D7-C57E-3BCF-7FC0F099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1" y="462987"/>
            <a:ext cx="3727938" cy="37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True or False Statement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56299" y="1263100"/>
            <a:ext cx="4203987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Indicate if the following statements are true or false. Explain your reasoning. </a:t>
            </a:r>
            <a:endParaRPr sz="3200" dirty="0"/>
          </a:p>
          <a:p>
            <a:pPr marL="13716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80" name="Google Shape;80;p17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200" y="1341974"/>
            <a:ext cx="2787500" cy="24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Organs, eyes, and tissues cannot be given to different ethnic groups or the opposite sex. </a:t>
            </a:r>
            <a:endParaRPr sz="3200" dirty="0"/>
          </a:p>
          <a:p>
            <a:pPr marL="13716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87" name="Google Shape;87;p18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True or False? 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618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When you get your driver’s license, you are automatically registered as an organ, eye, and tissue donor. </a:t>
            </a:r>
            <a:endParaRPr sz="3200" dirty="0"/>
          </a:p>
          <a:p>
            <a:pPr marL="13716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94" name="Google Shape;94;p19" title="Justified True or Fas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339" y="385825"/>
            <a:ext cx="1008686" cy="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991</Words>
  <Application>Microsoft Office PowerPoint</Application>
  <PresentationFormat>On-screen Show (16:9)</PresentationFormat>
  <Paragraphs>88</Paragraphs>
  <Slides>28</Slides>
  <Notes>28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NTR</vt:lpstr>
      <vt:lpstr>Noto Sans Symbols</vt:lpstr>
      <vt:lpstr>Roboto</vt:lpstr>
      <vt:lpstr>Calibri</vt:lpstr>
      <vt:lpstr>Courier New</vt:lpstr>
      <vt:lpstr>K20 LEARN</vt:lpstr>
      <vt:lpstr>PowerPoint Presentation</vt:lpstr>
      <vt:lpstr>The Gift of Life</vt:lpstr>
      <vt:lpstr>Essential Questions</vt:lpstr>
      <vt:lpstr>Learning Objectives</vt:lpstr>
      <vt:lpstr>Preflection</vt:lpstr>
      <vt:lpstr>My Little Kidney</vt:lpstr>
      <vt:lpstr>True or False Statement</vt:lpstr>
      <vt:lpstr>True or False? </vt:lpstr>
      <vt:lpstr>True or False? </vt:lpstr>
      <vt:lpstr>True or False? </vt:lpstr>
      <vt:lpstr>True or False? </vt:lpstr>
      <vt:lpstr>True or False? </vt:lpstr>
      <vt:lpstr>True or False? </vt:lpstr>
      <vt:lpstr>True or False? </vt:lpstr>
      <vt:lpstr>True or False? </vt:lpstr>
      <vt:lpstr>True or False? </vt:lpstr>
      <vt:lpstr>True or False? </vt:lpstr>
      <vt:lpstr>Say Something</vt:lpstr>
      <vt:lpstr>A Match Made in DNA</vt:lpstr>
      <vt:lpstr>The Blood Connection</vt:lpstr>
      <vt:lpstr>LifeShare: Community Outreach</vt:lpstr>
      <vt:lpstr>LifeShare: Organ Recovery</vt:lpstr>
      <vt:lpstr>LifeShare: Surgery Coordinator</vt:lpstr>
      <vt:lpstr>LifeShare: Tissue Recovery</vt:lpstr>
      <vt:lpstr>Chain Notes </vt:lpstr>
      <vt:lpstr>Chain Notes </vt:lpstr>
      <vt:lpstr>PSA Poster</vt:lpstr>
      <vt:lpstr>Gallery Walk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2</cp:revision>
  <dcterms:modified xsi:type="dcterms:W3CDTF">2026-01-27T21:03:55Z</dcterms:modified>
</cp:coreProperties>
</file>