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EBA0B2-9794-483F-A024-0FAB5D9F17CC}">
  <a:tblStyle styleId="{AFEBA0B2-9794-483F-A024-0FAB5D9F17C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35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7836a1c37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7836a1c37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ba62ac2d63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3ba62ac2d63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ba62ac2d6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3ba62ac2d6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a62ac2d6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ba62ac2d6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1">
  <p:cSld name="SECTION_HEADER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3"/>
          <p:cNvSpPr txBox="1">
            <a:spLocks noGrp="1"/>
          </p:cNvSpPr>
          <p:nvPr>
            <p:ph type="subTitle" idx="1"/>
          </p:nvPr>
        </p:nvSpPr>
        <p:spPr>
          <a:xfrm>
            <a:off x="3843644" y="3220225"/>
            <a:ext cx="4902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3843451" y="1130675"/>
            <a:ext cx="49020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Objectiv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6" title="k20center-logo-variations_K20 - Bug 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483050" y="1515775"/>
            <a:ext cx="6177900" cy="90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title" idx="2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>
  <p:cSld name="Content - 1 Column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Layout">
  <p:cSld name="Content - 2 column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4687932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Calibri"/>
              <a:buAutoNum type="arabi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alibri"/>
              <a:buAutoNum type="alpha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roman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Option 1">
  <p:cSld name="Video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ctrTitle"/>
          </p:nvPr>
        </p:nvSpPr>
        <p:spPr>
          <a:xfrm>
            <a:off x="3843451" y="1130675"/>
            <a:ext cx="4902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Blood Connection Game</a:t>
            </a:r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ubTitle" idx="1"/>
          </p:nvPr>
        </p:nvSpPr>
        <p:spPr>
          <a:xfrm>
            <a:off x="3843644" y="3220225"/>
            <a:ext cx="4902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Gift of Life</a:t>
            </a:r>
            <a:endParaRPr/>
          </a:p>
        </p:txBody>
      </p:sp>
      <p:pic>
        <p:nvPicPr>
          <p:cNvPr id="48" name="Google Shape;48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75" y="1044625"/>
            <a:ext cx="3471200" cy="3054250"/>
          </a:xfrm>
          <a:prstGeom prst="flowChartPreparation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ctrTitle"/>
          </p:nvPr>
        </p:nvSpPr>
        <p:spPr>
          <a:xfrm>
            <a:off x="455850" y="726950"/>
            <a:ext cx="8232300" cy="33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4500"/>
              <a:t>Follow the instructions for each slide. Save and submit once completed. </a:t>
            </a:r>
            <a:endParaRPr sz="4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ctrTitle"/>
          </p:nvPr>
        </p:nvSpPr>
        <p:spPr>
          <a:xfrm>
            <a:off x="455850" y="2073150"/>
            <a:ext cx="8232300" cy="9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4500"/>
              <a:t>Patient-Donor Blood Connection</a:t>
            </a:r>
            <a:endParaRPr sz="4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Patient-Donor Blood Connection</a:t>
            </a:r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456300" y="1174750"/>
            <a:ext cx="8225400" cy="37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the table below, fill in each patient’s phenotype, possible genotype, and potential blood donations they can receive based on their blood type. 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635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graphicFrame>
        <p:nvGraphicFramePr>
          <p:cNvPr id="65" name="Google Shape;65;p15"/>
          <p:cNvGraphicFramePr/>
          <p:nvPr/>
        </p:nvGraphicFramePr>
        <p:xfrm>
          <a:off x="952500" y="3127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lt1"/>
                          </a:solidFill>
                        </a:rPr>
                        <a:t>Patient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lt1"/>
                          </a:solidFill>
                        </a:rPr>
                        <a:t>Phenotype 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lt1"/>
                          </a:solidFill>
                        </a:rPr>
                        <a:t>Genotype 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lt1"/>
                          </a:solidFill>
                        </a:rPr>
                        <a:t>Possible Blood Matches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accent3"/>
                          </a:solidFill>
                        </a:rPr>
                        <a:t>Olive Mango</a:t>
                      </a:r>
                      <a:endParaRPr b="1">
                        <a:solidFill>
                          <a:schemeClr val="accent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accent3"/>
                          </a:solidFill>
                        </a:rPr>
                        <a:t>Domino Pickleman </a:t>
                      </a:r>
                      <a:endParaRPr b="1">
                        <a:solidFill>
                          <a:schemeClr val="accent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accent3"/>
                          </a:solidFill>
                        </a:rPr>
                        <a:t>Hamile Beets</a:t>
                      </a:r>
                      <a:endParaRPr b="1">
                        <a:solidFill>
                          <a:schemeClr val="accent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ctrTitle"/>
          </p:nvPr>
        </p:nvSpPr>
        <p:spPr>
          <a:xfrm>
            <a:off x="455850" y="1431675"/>
            <a:ext cx="8232300" cy="9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4500"/>
              <a:t>Punnett Square Parental Matching</a:t>
            </a:r>
            <a:endParaRPr sz="4500"/>
          </a:p>
        </p:txBody>
      </p:sp>
      <p:sp>
        <p:nvSpPr>
          <p:cNvPr id="71" name="Google Shape;71;p16"/>
          <p:cNvSpPr txBox="1"/>
          <p:nvPr/>
        </p:nvSpPr>
        <p:spPr>
          <a:xfrm>
            <a:off x="455850" y="2500325"/>
            <a:ext cx="76449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</a:rPr>
              <a:t>For the following questions, give at least 3 possible genotype combinations the parents can be for each child and show your work by completing the Punnett squares. </a:t>
            </a:r>
            <a:endParaRPr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456175" y="445025"/>
            <a:ext cx="8225400" cy="771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Punnett Square Parental Matching </a:t>
            </a: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8225400" cy="3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200"/>
              <a:t>If Zarria is homozygous for type B, using the Punnett square below, show at least three combinations of genotypes her parents could be. </a:t>
            </a:r>
            <a:endParaRPr sz="22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C091D"/>
              </a:buClr>
              <a:buSzPts val="1400"/>
              <a:buFont typeface="Calibri"/>
              <a:buNone/>
            </a:pPr>
            <a:r>
              <a:rPr lang="en-US" sz="1400">
                <a:solidFill>
                  <a:schemeClr val="accent3"/>
                </a:solidFill>
              </a:rPr>
              <a:t> Parents Genotypes:                                 Parents Genotypes:                                Parents Genotypes: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br>
              <a:rPr lang="en-US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chemeClr val="accent3"/>
                </a:solidFill>
              </a:rPr>
              <a:t>     __________X___________                 __________X___________                    __________X___________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</a:rPr>
              <a:t> </a:t>
            </a:r>
            <a:endParaRPr/>
          </a:p>
          <a:p>
            <a:pPr marL="1371600" lvl="2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graphicFrame>
        <p:nvGraphicFramePr>
          <p:cNvPr id="78" name="Google Shape;78;p17"/>
          <p:cNvGraphicFramePr/>
          <p:nvPr/>
        </p:nvGraphicFramePr>
        <p:xfrm>
          <a:off x="11474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9" name="Google Shape;79;p17"/>
          <p:cNvGraphicFramePr/>
          <p:nvPr/>
        </p:nvGraphicFramePr>
        <p:xfrm>
          <a:off x="379102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0" name="Google Shape;80;p17"/>
          <p:cNvGraphicFramePr/>
          <p:nvPr/>
        </p:nvGraphicFramePr>
        <p:xfrm>
          <a:off x="65862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456175" y="445025"/>
            <a:ext cx="8225400" cy="7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Punnett Square Parental Matching </a:t>
            </a:r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8225400" cy="3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200"/>
              <a:t>If Elise is heterozygous for type A, using the Punnett square below, show at least three combinations of genotypes her parents could be. </a:t>
            </a:r>
            <a:endParaRPr sz="22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chemeClr val="accent3"/>
                </a:solidFill>
              </a:rPr>
              <a:t> Parents Genotypes:                                 Parents Genotypes:                                Parents Genotypes: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</a:pPr>
            <a:br>
              <a:rPr lang="en-US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chemeClr val="accent3"/>
                </a:solidFill>
              </a:rPr>
              <a:t>     __________X___________                 __________X___________                    __________X___________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</a:rPr>
              <a:t> </a:t>
            </a:r>
            <a:endParaRPr/>
          </a:p>
          <a:p>
            <a:pPr marL="1371600" lvl="2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graphicFrame>
        <p:nvGraphicFramePr>
          <p:cNvPr id="87" name="Google Shape;87;p18"/>
          <p:cNvGraphicFramePr/>
          <p:nvPr/>
        </p:nvGraphicFramePr>
        <p:xfrm>
          <a:off x="11474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8" name="Google Shape;88;p18"/>
          <p:cNvGraphicFramePr/>
          <p:nvPr/>
        </p:nvGraphicFramePr>
        <p:xfrm>
          <a:off x="379102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9" name="Google Shape;89;p18"/>
          <p:cNvGraphicFramePr/>
          <p:nvPr/>
        </p:nvGraphicFramePr>
        <p:xfrm>
          <a:off x="65862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56175" y="445025"/>
            <a:ext cx="8225400" cy="7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Punnett Square Parental Matching </a:t>
            </a: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8225400" cy="3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200"/>
              <a:t>If Zarria is blood type AB, using the Punnett square below, show at least three combinations of genotypes her parents could be. </a:t>
            </a:r>
            <a:endParaRPr sz="22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chemeClr val="accent3"/>
                </a:solidFill>
              </a:rPr>
              <a:t> Parents Genotypes:                                 Parents Genotypes:                                Parents Genotypes: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</a:pPr>
            <a:br>
              <a:rPr lang="en-US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chemeClr val="accent3"/>
                </a:solidFill>
              </a:rPr>
              <a:t>     __________X___________                 __________X___________                    __________X___________</a:t>
            </a:r>
            <a:endParaRPr sz="1400" b="1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</a:rPr>
              <a:t> </a:t>
            </a:r>
            <a:endParaRPr/>
          </a:p>
          <a:p>
            <a:pPr marL="1371600" lvl="2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graphicFrame>
        <p:nvGraphicFramePr>
          <p:cNvPr id="96" name="Google Shape;96;p19"/>
          <p:cNvGraphicFramePr/>
          <p:nvPr/>
        </p:nvGraphicFramePr>
        <p:xfrm>
          <a:off x="11474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7" name="Google Shape;97;p19"/>
          <p:cNvGraphicFramePr/>
          <p:nvPr/>
        </p:nvGraphicFramePr>
        <p:xfrm>
          <a:off x="379102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8" name="Google Shape;98;p19"/>
          <p:cNvGraphicFramePr/>
          <p:nvPr/>
        </p:nvGraphicFramePr>
        <p:xfrm>
          <a:off x="6586275" y="3244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{AFEBA0B2-9794-483F-A024-0FAB5D9F17CC}</a:tableStyleId>
              </a:tblPr>
              <a:tblGrid>
                <a:gridCol w="78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On-screen Show (16:9)</PresentationFormat>
  <Paragraphs>30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Noto Sans Symbols</vt:lpstr>
      <vt:lpstr>NTR</vt:lpstr>
      <vt:lpstr>K20 LEARN</vt:lpstr>
      <vt:lpstr>PowerPoint Presentation</vt:lpstr>
      <vt:lpstr>Blood Connection Game</vt:lpstr>
      <vt:lpstr>Follow the instructions for each slide. Save and submit once completed. </vt:lpstr>
      <vt:lpstr>Patient-Donor Blood Connection</vt:lpstr>
      <vt:lpstr>Patient-Donor Blood Connection</vt:lpstr>
      <vt:lpstr>Punnett Square Parental Matching</vt:lpstr>
      <vt:lpstr>Punnett Square Parental Matching </vt:lpstr>
      <vt:lpstr>Punnett Square Parental Matching </vt:lpstr>
      <vt:lpstr>Punnett Square Parental Matching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McLeod Porter, Delma</cp:lastModifiedBy>
  <cp:revision>1</cp:revision>
  <dcterms:modified xsi:type="dcterms:W3CDTF">2026-01-30T17:26:34Z</dcterms:modified>
</cp:coreProperties>
</file>