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1"/>
  </p:notesMasterIdLst>
  <p:sldIdLst>
    <p:sldId id="276" r:id="rId2"/>
    <p:sldId id="256" r:id="rId3"/>
    <p:sldId id="274" r:id="rId4"/>
    <p:sldId id="275" r:id="rId5"/>
    <p:sldId id="277" r:id="rId6"/>
    <p:sldId id="280" r:id="rId7"/>
    <p:sldId id="278" r:id="rId8"/>
    <p:sldId id="282" r:id="rId9"/>
    <p:sldId id="28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6" autoAdjust="0"/>
    <p:restoredTop sz="94607"/>
  </p:normalViewPr>
  <p:slideViewPr>
    <p:cSldViewPr snapToGrid="0" snapToObjects="1">
      <p:cViewPr varScale="1">
        <p:scale>
          <a:sx n="101" d="100"/>
          <a:sy n="101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Blood Connection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Gift of Life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357" y="2313614"/>
            <a:ext cx="7772400" cy="1021842"/>
          </a:xfrm>
        </p:spPr>
        <p:txBody>
          <a:bodyPr/>
          <a:lstStyle/>
          <a:p>
            <a:r>
              <a:rPr lang="en-US" dirty="0"/>
              <a:t>Follow the instructions on each slide. Save and submit these slides once completed.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2062237"/>
            <a:ext cx="7772400" cy="1021842"/>
          </a:xfrm>
        </p:spPr>
        <p:txBody>
          <a:bodyPr/>
          <a:lstStyle/>
          <a:p>
            <a:r>
              <a:rPr lang="en-US" dirty="0"/>
              <a:t>Patient-Donor Blood Connection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299"/>
            <a:ext cx="8229600" cy="707886"/>
          </a:xfrm>
        </p:spPr>
        <p:txBody>
          <a:bodyPr>
            <a:normAutofit/>
          </a:bodyPr>
          <a:lstStyle/>
          <a:p>
            <a:r>
              <a:rPr lang="en-US" dirty="0"/>
              <a:t>Patient-Donor Blood Connection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218278"/>
              </p:ext>
            </p:extLst>
          </p:nvPr>
        </p:nvGraphicFramePr>
        <p:xfrm>
          <a:off x="504559" y="1701295"/>
          <a:ext cx="8229599" cy="2393471"/>
        </p:xfrm>
        <a:graphic>
          <a:graphicData uri="http://schemas.openxmlformats.org/drawingml/2006/table">
            <a:tbl>
              <a:tblPr firstRow="1" firstCol="1" bandRow="1"/>
              <a:tblGrid>
                <a:gridCol w="2057897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2057234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2057234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  <a:gridCol w="2057234">
                  <a:extLst>
                    <a:ext uri="{9D8B030D-6E8A-4147-A177-3AD203B41FA5}">
                      <a16:colId xmlns:a16="http://schemas.microsoft.com/office/drawing/2014/main" val="891518964"/>
                    </a:ext>
                  </a:extLst>
                </a:gridCol>
              </a:tblGrid>
              <a:tr h="8501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Phenotype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Genotype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Possible Blood Matches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5144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 Mango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5144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Domino </a:t>
                      </a:r>
                      <a:r>
                        <a:rPr lang="en-US" sz="1800" b="1" dirty="0" err="1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Pickleman</a:t>
                      </a: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830769"/>
                  </a:ext>
                </a:extLst>
              </a:tr>
              <a:tr h="5144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Hamile</a:t>
                      </a:r>
                      <a:r>
                        <a:rPr lang="en-US" sz="18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Beets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07107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BC5B3EB-FE68-499B-9278-183CF377CA0C}"/>
              </a:ext>
            </a:extLst>
          </p:cNvPr>
          <p:cNvSpPr txBox="1"/>
          <p:nvPr/>
        </p:nvSpPr>
        <p:spPr>
          <a:xfrm>
            <a:off x="504560" y="959369"/>
            <a:ext cx="82295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4"/>
              </a:buClr>
              <a:buSzPct val="100000"/>
            </a:pPr>
            <a:r>
              <a:rPr lang="en-US" sz="2000" kern="120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In the table below, fill in each patient’s phenotype, possible genotype, and what potential blood donations they can receive based on their blood type.</a:t>
            </a:r>
          </a:p>
        </p:txBody>
      </p:sp>
    </p:spTree>
    <p:extLst>
      <p:ext uri="{BB962C8B-B14F-4D97-AF65-F5344CB8AC3E}">
        <p14:creationId xmlns:p14="http://schemas.microsoft.com/office/powerpoint/2010/main" val="187517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CCE05B-7BE3-476F-A887-F3346851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Punnett Square Parental Matching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5FA1C-EE69-405B-B65C-8A77573D2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546848" cy="2295852"/>
          </a:xfrm>
        </p:spPr>
        <p:txBody>
          <a:bodyPr>
            <a:normAutofit/>
          </a:bodyPr>
          <a:lstStyle/>
          <a:p>
            <a:pPr marL="55563" indent="0">
              <a:buNone/>
            </a:pPr>
            <a:r>
              <a:rPr lang="en-US" dirty="0"/>
              <a:t>For the following questions, use </a:t>
            </a:r>
            <a:r>
              <a:rPr lang="en-US" dirty="0" err="1"/>
              <a:t>Zarria’s</a:t>
            </a:r>
            <a:r>
              <a:rPr lang="en-US" dirty="0"/>
              <a:t> given blood type in each scenario to figure out three possible genotype combinations for her parents. Show your work by completing the Punnett squares. </a:t>
            </a:r>
          </a:p>
        </p:txBody>
      </p:sp>
    </p:spTree>
    <p:extLst>
      <p:ext uri="{BB962C8B-B14F-4D97-AF65-F5344CB8AC3E}">
        <p14:creationId xmlns:p14="http://schemas.microsoft.com/office/powerpoint/2010/main" val="265500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8229600" cy="621725"/>
          </a:xfrm>
        </p:spPr>
        <p:txBody>
          <a:bodyPr>
            <a:normAutofit/>
          </a:bodyPr>
          <a:lstStyle/>
          <a:p>
            <a:r>
              <a:rPr lang="en-US" dirty="0"/>
              <a:t>Punnett Square Parental Matching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B99A5F-4AE8-49B7-B1B3-5916CD24D90E}"/>
              </a:ext>
            </a:extLst>
          </p:cNvPr>
          <p:cNvSpPr txBox="1"/>
          <p:nvPr/>
        </p:nvSpPr>
        <p:spPr>
          <a:xfrm>
            <a:off x="504560" y="959369"/>
            <a:ext cx="82295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4"/>
              </a:buClr>
              <a:buSzPct val="100000"/>
            </a:pPr>
            <a:r>
              <a:rPr lang="en-US" sz="2000" kern="1200" dirty="0" err="1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Zarria</a:t>
            </a:r>
            <a:r>
              <a:rPr lang="en-US" sz="2000" kern="120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is homozygous for type B. Using the Punnett squares below, show at least three combinations of genotypes her parents could be.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063D84-6764-460F-B53C-8D765AFBF7CF}"/>
              </a:ext>
            </a:extLst>
          </p:cNvPr>
          <p:cNvSpPr txBox="1"/>
          <p:nvPr/>
        </p:nvSpPr>
        <p:spPr>
          <a:xfrm>
            <a:off x="329694" y="1857801"/>
            <a:ext cx="8484612" cy="764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200"/>
              </a:spcBef>
              <a:spcAft>
                <a:spcPts val="0"/>
              </a:spcAft>
            </a:pP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           Parents’ </a:t>
            </a:r>
            <a:r>
              <a:rPr lang="fr-FR" sz="1400" b="0" i="0" u="none" strike="noStrike" dirty="0" err="1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Genotypes</a:t>
            </a: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:                               Parents’ </a:t>
            </a:r>
            <a:r>
              <a:rPr lang="fr-FR" sz="1400" b="0" i="0" u="none" strike="noStrike" dirty="0" err="1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Genotypes</a:t>
            </a: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:                               Parents’ </a:t>
            </a:r>
            <a:r>
              <a:rPr lang="fr-FR" sz="1400" b="0" i="0" u="none" strike="noStrike" dirty="0" err="1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Genotypes</a:t>
            </a: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:</a:t>
            </a:r>
            <a:endParaRPr lang="fr-FR" b="1" dirty="0">
              <a:effectLst/>
            </a:endParaRPr>
          </a:p>
          <a:p>
            <a:pPr rtl="0">
              <a:spcBef>
                <a:spcPts val="200"/>
              </a:spcBef>
              <a:spcAft>
                <a:spcPts val="0"/>
              </a:spcAft>
            </a:pPr>
            <a:br>
              <a:rPr lang="fr-FR" b="0" dirty="0">
                <a:effectLst/>
              </a:rPr>
            </a:b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     __________X___________                 __________X___________                    __________X___________</a:t>
            </a:r>
            <a:endParaRPr lang="fr-FR" b="1" dirty="0">
              <a:effectLst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2FAE26F-D7B0-4C60-B40D-AC3164F16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1914"/>
              </p:ext>
            </p:extLst>
          </p:nvPr>
        </p:nvGraphicFramePr>
        <p:xfrm>
          <a:off x="581063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14A4331-D7B5-4A15-A960-A8C822E15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646912"/>
              </p:ext>
            </p:extLst>
          </p:nvPr>
        </p:nvGraphicFramePr>
        <p:xfrm>
          <a:off x="3258082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2A5DA03-55C4-4A63-8D3F-E0A1CEAEC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410587"/>
              </p:ext>
            </p:extLst>
          </p:nvPr>
        </p:nvGraphicFramePr>
        <p:xfrm>
          <a:off x="5935101" y="2959023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15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8229600" cy="621725"/>
          </a:xfrm>
        </p:spPr>
        <p:txBody>
          <a:bodyPr>
            <a:normAutofit/>
          </a:bodyPr>
          <a:lstStyle/>
          <a:p>
            <a:r>
              <a:rPr lang="en-US" dirty="0"/>
              <a:t>Punnett Square Parental Matching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B99A5F-4AE8-49B7-B1B3-5916CD24D90E}"/>
              </a:ext>
            </a:extLst>
          </p:cNvPr>
          <p:cNvSpPr txBox="1"/>
          <p:nvPr/>
        </p:nvSpPr>
        <p:spPr>
          <a:xfrm>
            <a:off x="504560" y="959369"/>
            <a:ext cx="82295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4"/>
              </a:buClr>
              <a:buSzPct val="100000"/>
            </a:pPr>
            <a:r>
              <a:rPr lang="en-US" sz="2000" kern="1200" dirty="0" err="1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Zarria</a:t>
            </a:r>
            <a:r>
              <a:rPr lang="en-US" sz="2000" kern="120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is heterozygous for type A. Using the Punnett squares below, show at least three combinations of genotypes her parents could be.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2FAE26F-D7B0-4C60-B40D-AC3164F16B79}"/>
              </a:ext>
            </a:extLst>
          </p:cNvPr>
          <p:cNvGraphicFramePr>
            <a:graphicFrameLocks noGrp="1"/>
          </p:cNvGraphicFramePr>
          <p:nvPr/>
        </p:nvGraphicFramePr>
        <p:xfrm>
          <a:off x="581063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14A4331-D7B5-4A15-A960-A8C822E15463}"/>
              </a:ext>
            </a:extLst>
          </p:cNvPr>
          <p:cNvGraphicFramePr>
            <a:graphicFrameLocks noGrp="1"/>
          </p:cNvGraphicFramePr>
          <p:nvPr/>
        </p:nvGraphicFramePr>
        <p:xfrm>
          <a:off x="3258082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2A5DA03-55C4-4A63-8D3F-E0A1CEAEC2AD}"/>
              </a:ext>
            </a:extLst>
          </p:cNvPr>
          <p:cNvGraphicFramePr>
            <a:graphicFrameLocks noGrp="1"/>
          </p:cNvGraphicFramePr>
          <p:nvPr/>
        </p:nvGraphicFramePr>
        <p:xfrm>
          <a:off x="5935101" y="2959023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C409BD6-7478-480A-957A-321A7A8DBDA7}"/>
              </a:ext>
            </a:extLst>
          </p:cNvPr>
          <p:cNvSpPr txBox="1"/>
          <p:nvPr/>
        </p:nvSpPr>
        <p:spPr>
          <a:xfrm>
            <a:off x="329694" y="1857801"/>
            <a:ext cx="8484612" cy="764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200"/>
              </a:spcBef>
              <a:spcAft>
                <a:spcPts val="0"/>
              </a:spcAft>
            </a:pP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           Parents’ </a:t>
            </a:r>
            <a:r>
              <a:rPr lang="fr-FR" sz="1400" b="0" i="0" u="none" strike="noStrike" dirty="0" err="1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Genotypes</a:t>
            </a: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:                               Parents’ </a:t>
            </a:r>
            <a:r>
              <a:rPr lang="fr-FR" sz="1400" b="0" i="0" u="none" strike="noStrike" dirty="0" err="1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Genotypes</a:t>
            </a: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:                               Parents’ </a:t>
            </a:r>
            <a:r>
              <a:rPr lang="fr-FR" sz="1400" b="0" i="0" u="none" strike="noStrike" dirty="0" err="1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Genotypes</a:t>
            </a: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:</a:t>
            </a:r>
            <a:endParaRPr lang="fr-FR" b="1" dirty="0">
              <a:effectLst/>
            </a:endParaRPr>
          </a:p>
          <a:p>
            <a:pPr rtl="0">
              <a:spcBef>
                <a:spcPts val="200"/>
              </a:spcBef>
              <a:spcAft>
                <a:spcPts val="0"/>
              </a:spcAft>
            </a:pPr>
            <a:br>
              <a:rPr lang="fr-FR" b="0" dirty="0">
                <a:effectLst/>
              </a:rPr>
            </a:b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     __________X___________                 __________X___________                    __________X___________</a:t>
            </a:r>
            <a:endParaRPr lang="fr-FR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8229600" cy="621725"/>
          </a:xfrm>
        </p:spPr>
        <p:txBody>
          <a:bodyPr>
            <a:normAutofit/>
          </a:bodyPr>
          <a:lstStyle/>
          <a:p>
            <a:r>
              <a:rPr lang="en-US" dirty="0"/>
              <a:t>Punnett Square Parental Matching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B99A5F-4AE8-49B7-B1B3-5916CD24D90E}"/>
              </a:ext>
            </a:extLst>
          </p:cNvPr>
          <p:cNvSpPr txBox="1"/>
          <p:nvPr/>
        </p:nvSpPr>
        <p:spPr>
          <a:xfrm>
            <a:off x="504560" y="959369"/>
            <a:ext cx="82295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4"/>
              </a:buClr>
              <a:buSzPct val="100000"/>
            </a:pPr>
            <a:r>
              <a:rPr lang="en-US" sz="2000" kern="1200" dirty="0" err="1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Zarria</a:t>
            </a:r>
            <a:r>
              <a:rPr lang="en-US" sz="2000" kern="120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 is blood type AB. Using the Punnett squares below, show at least three combinations of genotypes her parents could be.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2FAE26F-D7B0-4C60-B40D-AC3164F16B79}"/>
              </a:ext>
            </a:extLst>
          </p:cNvPr>
          <p:cNvGraphicFramePr>
            <a:graphicFrameLocks noGrp="1"/>
          </p:cNvGraphicFramePr>
          <p:nvPr/>
        </p:nvGraphicFramePr>
        <p:xfrm>
          <a:off x="581063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14A4331-D7B5-4A15-A960-A8C822E15463}"/>
              </a:ext>
            </a:extLst>
          </p:cNvPr>
          <p:cNvGraphicFramePr>
            <a:graphicFrameLocks noGrp="1"/>
          </p:cNvGraphicFramePr>
          <p:nvPr/>
        </p:nvGraphicFramePr>
        <p:xfrm>
          <a:off x="3258082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2A5DA03-55C4-4A63-8D3F-E0A1CEAEC2AD}"/>
              </a:ext>
            </a:extLst>
          </p:cNvPr>
          <p:cNvGraphicFramePr>
            <a:graphicFrameLocks noGrp="1"/>
          </p:cNvGraphicFramePr>
          <p:nvPr/>
        </p:nvGraphicFramePr>
        <p:xfrm>
          <a:off x="5935101" y="2959023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9B3E535-BD0A-41BE-8F7F-73FB7D597832}"/>
              </a:ext>
            </a:extLst>
          </p:cNvPr>
          <p:cNvSpPr txBox="1"/>
          <p:nvPr/>
        </p:nvSpPr>
        <p:spPr>
          <a:xfrm>
            <a:off x="329694" y="1857801"/>
            <a:ext cx="8484612" cy="764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200"/>
              </a:spcBef>
              <a:spcAft>
                <a:spcPts val="0"/>
              </a:spcAft>
            </a:pP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           Parents’ </a:t>
            </a:r>
            <a:r>
              <a:rPr lang="fr-FR" sz="1400" b="0" i="0" u="none" strike="noStrike" dirty="0" err="1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Genotypes</a:t>
            </a: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:                               Parents’ </a:t>
            </a:r>
            <a:r>
              <a:rPr lang="fr-FR" sz="1400" b="0" i="0" u="none" strike="noStrike" dirty="0" err="1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Genotypes</a:t>
            </a: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:                               Parents’ </a:t>
            </a:r>
            <a:r>
              <a:rPr lang="fr-FR" sz="1400" b="0" i="0" u="none" strike="noStrike" dirty="0" err="1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Genotypes</a:t>
            </a: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:</a:t>
            </a:r>
            <a:endParaRPr lang="fr-FR" b="1" dirty="0">
              <a:effectLst/>
            </a:endParaRPr>
          </a:p>
          <a:p>
            <a:pPr rtl="0">
              <a:spcBef>
                <a:spcPts val="200"/>
              </a:spcBef>
              <a:spcAft>
                <a:spcPts val="0"/>
              </a:spcAft>
            </a:pPr>
            <a:br>
              <a:rPr lang="fr-FR" b="0" dirty="0">
                <a:effectLst/>
              </a:rPr>
            </a:br>
            <a:r>
              <a:rPr lang="fr-FR" sz="1400" b="0" i="0" u="none" strike="noStrike" dirty="0">
                <a:solidFill>
                  <a:srgbClr val="6C091D"/>
                </a:solidFill>
                <a:effectLst/>
                <a:latin typeface="Calibri" panose="020F0502020204030204" pitchFamily="34" charset="0"/>
              </a:rPr>
              <a:t>     __________X___________                 __________X___________                    __________X___________</a:t>
            </a:r>
            <a:endParaRPr lang="fr-FR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499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59C410D1-3538-4B5B-8113-739484D9CDC4}" vid="{9374FCFC-0A02-4155-AEB0-31819D445A9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 (2)</Template>
  <TotalTime>220</TotalTime>
  <Words>285</Words>
  <Application>Microsoft Office PowerPoint</Application>
  <PresentationFormat>On-screen Show (16:9)</PresentationFormat>
  <Paragraphs>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 2</vt:lpstr>
      <vt:lpstr>LEARN theme</vt:lpstr>
      <vt:lpstr>PowerPoint Presentation</vt:lpstr>
      <vt:lpstr>The Blood Connection</vt:lpstr>
      <vt:lpstr>Follow the instructions on each slide. Save and submit these slides once completed.</vt:lpstr>
      <vt:lpstr>Patient-Donor Blood Connection</vt:lpstr>
      <vt:lpstr>Patient-Donor Blood Connection</vt:lpstr>
      <vt:lpstr>Punnett Square Parental Matching</vt:lpstr>
      <vt:lpstr>Punnett Square Parental Matching</vt:lpstr>
      <vt:lpstr>Punnett Square Parental Matching</vt:lpstr>
      <vt:lpstr>Punnett Square Parental Matching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K20 Center</cp:lastModifiedBy>
  <cp:revision>5</cp:revision>
  <dcterms:created xsi:type="dcterms:W3CDTF">2021-06-03T14:25:27Z</dcterms:created>
  <dcterms:modified xsi:type="dcterms:W3CDTF">2022-01-31T21:09:42Z</dcterms:modified>
</cp:coreProperties>
</file>