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4"/>
  </p:sldMasterIdLst>
  <p:notesMasterIdLst>
    <p:notesMasterId r:id="rId21"/>
  </p:notesMasterIdLst>
  <p:sldIdLst>
    <p:sldId id="276" r:id="rId5"/>
    <p:sldId id="256" r:id="rId6"/>
    <p:sldId id="274" r:id="rId7"/>
    <p:sldId id="275" r:id="rId8"/>
    <p:sldId id="292" r:id="rId9"/>
    <p:sldId id="280" r:id="rId10"/>
    <p:sldId id="284" r:id="rId11"/>
    <p:sldId id="283" r:id="rId12"/>
    <p:sldId id="285" r:id="rId13"/>
    <p:sldId id="286" r:id="rId14"/>
    <p:sldId id="287" r:id="rId15"/>
    <p:sldId id="288" r:id="rId16"/>
    <p:sldId id="289" r:id="rId17"/>
    <p:sldId id="278" r:id="rId18"/>
    <p:sldId id="290" r:id="rId19"/>
    <p:sldId id="291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FB70A9-D74A-41DD-A8F7-77172F263796}" v="2" dt="2024-06-06T17:22:18.0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0" autoAdjust="0"/>
    <p:restoredTop sz="94607"/>
  </p:normalViewPr>
  <p:slideViewPr>
    <p:cSldViewPr snapToGrid="0" snapToObjects="1">
      <p:cViewPr varScale="1">
        <p:scale>
          <a:sx n="118" d="100"/>
          <a:sy n="118" d="100"/>
        </p:scale>
        <p:origin x="43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2" d="100"/>
          <a:sy n="132" d="100"/>
        </p:scale>
        <p:origin x="331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cken, Pam" userId="f3aa402d-8a3c-4841-b939-af5e5b41e404" providerId="ADAL" clId="{7DFB70A9-D74A-41DD-A8F7-77172F263796}"/>
    <pc:docChg chg="undo custSel addSld delSld modSld">
      <pc:chgData name="Bracken, Pam" userId="f3aa402d-8a3c-4841-b939-af5e5b41e404" providerId="ADAL" clId="{7DFB70A9-D74A-41DD-A8F7-77172F263796}" dt="2024-06-06T17:25:08.900" v="63" actId="20577"/>
      <pc:docMkLst>
        <pc:docMk/>
      </pc:docMkLst>
      <pc:sldChg chg="addSp delSp modSp del mod addAnim delAnim modAnim modNotesTx">
        <pc:chgData name="Bracken, Pam" userId="f3aa402d-8a3c-4841-b939-af5e5b41e404" providerId="ADAL" clId="{7DFB70A9-D74A-41DD-A8F7-77172F263796}" dt="2024-06-06T17:18:56.798" v="40" actId="2696"/>
        <pc:sldMkLst>
          <pc:docMk/>
          <pc:sldMk cId="1443740932" sldId="273"/>
        </pc:sldMkLst>
        <pc:spChg chg="add del mod">
          <ac:chgData name="Bracken, Pam" userId="f3aa402d-8a3c-4841-b939-af5e5b41e404" providerId="ADAL" clId="{7DFB70A9-D74A-41DD-A8F7-77172F263796}" dt="2024-06-06T17:09:36.347" v="1"/>
          <ac:spMkLst>
            <pc:docMk/>
            <pc:sldMk cId="1443740932" sldId="273"/>
            <ac:spMk id="4" creationId="{8A75763B-89F5-71C1-155D-0DB3BE6D6B18}"/>
          </ac:spMkLst>
        </pc:spChg>
        <pc:spChg chg="add del mod">
          <ac:chgData name="Bracken, Pam" userId="f3aa402d-8a3c-4841-b939-af5e5b41e404" providerId="ADAL" clId="{7DFB70A9-D74A-41DD-A8F7-77172F263796}" dt="2024-06-06T17:11:01.753" v="24" actId="21"/>
          <ac:spMkLst>
            <pc:docMk/>
            <pc:sldMk cId="1443740932" sldId="273"/>
            <ac:spMk id="7" creationId="{D764862E-DA06-1F66-98FD-54B9BD7124C1}"/>
          </ac:spMkLst>
        </pc:spChg>
        <pc:spChg chg="add del mod">
          <ac:chgData name="Bracken, Pam" userId="f3aa402d-8a3c-4841-b939-af5e5b41e404" providerId="ADAL" clId="{7DFB70A9-D74A-41DD-A8F7-77172F263796}" dt="2024-06-06T17:16:11.462" v="34" actId="21"/>
          <ac:spMkLst>
            <pc:docMk/>
            <pc:sldMk cId="1443740932" sldId="273"/>
            <ac:spMk id="9" creationId="{001ABDDC-D305-2796-46AC-B6E4D4BC8430}"/>
          </ac:spMkLst>
        </pc:spChg>
        <pc:spChg chg="add mod">
          <ac:chgData name="Bracken, Pam" userId="f3aa402d-8a3c-4841-b939-af5e5b41e404" providerId="ADAL" clId="{7DFB70A9-D74A-41DD-A8F7-77172F263796}" dt="2024-06-06T17:18:08.928" v="39" actId="5793"/>
          <ac:spMkLst>
            <pc:docMk/>
            <pc:sldMk cId="1443740932" sldId="273"/>
            <ac:spMk id="11" creationId="{4F8E0250-4C69-8895-EF96-7EA8E8FD4D5F}"/>
          </ac:spMkLst>
        </pc:spChg>
        <pc:picChg chg="del">
          <ac:chgData name="Bracken, Pam" userId="f3aa402d-8a3c-4841-b939-af5e5b41e404" providerId="ADAL" clId="{7DFB70A9-D74A-41DD-A8F7-77172F263796}" dt="2024-06-06T17:08:52.738" v="0" actId="478"/>
          <ac:picMkLst>
            <pc:docMk/>
            <pc:sldMk cId="1443740932" sldId="273"/>
            <ac:picMk id="2" creationId="{193500D7-58DD-4FAB-9D15-1E4F2B0F4BAC}"/>
          </ac:picMkLst>
        </pc:picChg>
        <pc:picChg chg="add del mod">
          <ac:chgData name="Bracken, Pam" userId="f3aa402d-8a3c-4841-b939-af5e5b41e404" providerId="ADAL" clId="{7DFB70A9-D74A-41DD-A8F7-77172F263796}" dt="2024-06-06T17:16:22.983" v="35" actId="21"/>
          <ac:picMkLst>
            <pc:docMk/>
            <pc:sldMk cId="1443740932" sldId="273"/>
            <ac:picMk id="5" creationId="{E453E559-6594-7A5D-68F4-3D69B2325A5E}"/>
          </ac:picMkLst>
        </pc:picChg>
      </pc:sldChg>
      <pc:sldChg chg="modSp mod">
        <pc:chgData name="Bracken, Pam" userId="f3aa402d-8a3c-4841-b939-af5e5b41e404" providerId="ADAL" clId="{7DFB70A9-D74A-41DD-A8F7-77172F263796}" dt="2024-06-06T17:24:27.519" v="58" actId="20577"/>
        <pc:sldMkLst>
          <pc:docMk/>
          <pc:sldMk cId="2655007061" sldId="280"/>
        </pc:sldMkLst>
        <pc:spChg chg="mod">
          <ac:chgData name="Bracken, Pam" userId="f3aa402d-8a3c-4841-b939-af5e5b41e404" providerId="ADAL" clId="{7DFB70A9-D74A-41DD-A8F7-77172F263796}" dt="2024-06-06T17:24:27.519" v="58" actId="20577"/>
          <ac:spMkLst>
            <pc:docMk/>
            <pc:sldMk cId="2655007061" sldId="280"/>
            <ac:spMk id="5" creationId="{8AF5FA1C-EE69-405B-B65C-8A77573D245B}"/>
          </ac:spMkLst>
        </pc:spChg>
      </pc:sldChg>
      <pc:sldChg chg="modSp mod">
        <pc:chgData name="Bracken, Pam" userId="f3aa402d-8a3c-4841-b939-af5e5b41e404" providerId="ADAL" clId="{7DFB70A9-D74A-41DD-A8F7-77172F263796}" dt="2024-06-06T17:25:08.900" v="63" actId="20577"/>
        <pc:sldMkLst>
          <pc:docMk/>
          <pc:sldMk cId="4057709911" sldId="284"/>
        </pc:sldMkLst>
        <pc:spChg chg="mod">
          <ac:chgData name="Bracken, Pam" userId="f3aa402d-8a3c-4841-b939-af5e5b41e404" providerId="ADAL" clId="{7DFB70A9-D74A-41DD-A8F7-77172F263796}" dt="2024-06-06T17:25:08.900" v="63" actId="20577"/>
          <ac:spMkLst>
            <pc:docMk/>
            <pc:sldMk cId="4057709911" sldId="284"/>
            <ac:spMk id="2" creationId="{9A31B09D-92D5-4478-B425-95C5512DC1AC}"/>
          </ac:spMkLst>
        </pc:spChg>
      </pc:sldChg>
      <pc:sldChg chg="modSp new mod">
        <pc:chgData name="Bracken, Pam" userId="f3aa402d-8a3c-4841-b939-af5e5b41e404" providerId="ADAL" clId="{7DFB70A9-D74A-41DD-A8F7-77172F263796}" dt="2024-06-06T17:22:53.037" v="57" actId="20577"/>
        <pc:sldMkLst>
          <pc:docMk/>
          <pc:sldMk cId="10891919" sldId="292"/>
        </pc:sldMkLst>
        <pc:spChg chg="mod">
          <ac:chgData name="Bracken, Pam" userId="f3aa402d-8a3c-4841-b939-af5e5b41e404" providerId="ADAL" clId="{7DFB70A9-D74A-41DD-A8F7-77172F263796}" dt="2024-06-06T17:19:28.845" v="55" actId="20577"/>
          <ac:spMkLst>
            <pc:docMk/>
            <pc:sldMk cId="10891919" sldId="292"/>
            <ac:spMk id="2" creationId="{B18EBD21-ED3C-1700-5370-2216307DFEBD}"/>
          </ac:spMkLst>
        </pc:spChg>
        <pc:spChg chg="mod">
          <ac:chgData name="Bracken, Pam" userId="f3aa402d-8a3c-4841-b939-af5e5b41e404" providerId="ADAL" clId="{7DFB70A9-D74A-41DD-A8F7-77172F263796}" dt="2024-06-06T17:22:53.037" v="57" actId="20577"/>
          <ac:spMkLst>
            <pc:docMk/>
            <pc:sldMk cId="10891919" sldId="292"/>
            <ac:spMk id="3" creationId="{3FCF65CC-49A7-BD90-635F-9EB7D19C0F0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701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https://learn.k20center.ou.edu/strategy/101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38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https://learn.k20center.ou.edu/strategy/161</a:t>
            </a:r>
          </a:p>
        </p:txBody>
      </p:sp>
    </p:spTree>
    <p:extLst>
      <p:ext uri="{BB962C8B-B14F-4D97-AF65-F5344CB8AC3E}">
        <p14:creationId xmlns:p14="http://schemas.microsoft.com/office/powerpoint/2010/main" val="821785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00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Dang, A. (2014, January 29). </a:t>
            </a:r>
            <a:r>
              <a:rPr lang="en-US" i="1" dirty="0"/>
              <a:t>What kind of Asian are you? Button Poetry. </a:t>
            </a:r>
            <a:r>
              <a:rPr lang="en-US" dirty="0"/>
              <a:t>[Video]. YouTube. https://www.youtube.com/watch?v=VoP0ox_Jw_w</a:t>
            </a:r>
          </a:p>
        </p:txBody>
      </p:sp>
    </p:spTree>
    <p:extLst>
      <p:ext uri="{BB962C8B-B14F-4D97-AF65-F5344CB8AC3E}">
        <p14:creationId xmlns:p14="http://schemas.microsoft.com/office/powerpoint/2010/main" val="4251684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Washington D.C. Team. (2013, August 9). </a:t>
            </a:r>
            <a:r>
              <a:rPr lang="en-US" i="1" dirty="0"/>
              <a:t>2013 Brave New Voices - A Muslim girl and a Jewish girl .Youth Speaks. </a:t>
            </a:r>
            <a:r>
              <a:rPr lang="en-US" dirty="0"/>
              <a:t>[Video]. YouTube. https://www.youtube.com/watch?v=tv00xjClbx0</a:t>
            </a:r>
          </a:p>
        </p:txBody>
      </p:sp>
    </p:spTree>
    <p:extLst>
      <p:ext uri="{BB962C8B-B14F-4D97-AF65-F5344CB8AC3E}">
        <p14:creationId xmlns:p14="http://schemas.microsoft.com/office/powerpoint/2010/main" val="3881720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Leake</a:t>
            </a:r>
            <a:r>
              <a:rPr lang="en-US" dirty="0"/>
              <a:t>, B. (2020, September 1). Spoken Word to His Mother. America’s Got Talent. [Video]. YouTube. https://www.youtube.com/watch?v=vaM-OrZi6IA</a:t>
            </a:r>
          </a:p>
        </p:txBody>
      </p:sp>
    </p:spTree>
    <p:extLst>
      <p:ext uri="{BB962C8B-B14F-4D97-AF65-F5344CB8AC3E}">
        <p14:creationId xmlns:p14="http://schemas.microsoft.com/office/powerpoint/2010/main" val="3020893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Shebala</a:t>
            </a:r>
            <a:r>
              <a:rPr lang="en-US" dirty="0"/>
              <a:t>, R. (2014, October 27). </a:t>
            </a:r>
            <a:r>
              <a:rPr lang="en-US" i="1" dirty="0"/>
              <a:t>Love you some Indians. All Def Poetry. </a:t>
            </a:r>
            <a:r>
              <a:rPr lang="en-US" dirty="0"/>
              <a:t>[Video]. YouTube. https://www.youtube.com/watch?v=iJQmGBOP6mc</a:t>
            </a:r>
          </a:p>
        </p:txBody>
      </p:sp>
    </p:spTree>
    <p:extLst>
      <p:ext uri="{BB962C8B-B14F-4D97-AF65-F5344CB8AC3E}">
        <p14:creationId xmlns:p14="http://schemas.microsoft.com/office/powerpoint/2010/main" val="16878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Gorman, A. (2020, March 4). </a:t>
            </a:r>
            <a:r>
              <a:rPr lang="en-US" i="1" dirty="0"/>
              <a:t>Rise.  Vital Voices Global Partnership. </a:t>
            </a:r>
            <a:r>
              <a:rPr lang="en-US" dirty="0"/>
              <a:t>[Video]. YouTube. https://www.youtube.com/watch?v=gdBT9JBV09k</a:t>
            </a:r>
          </a:p>
        </p:txBody>
      </p:sp>
    </p:spTree>
    <p:extLst>
      <p:ext uri="{BB962C8B-B14F-4D97-AF65-F5344CB8AC3E}">
        <p14:creationId xmlns:p14="http://schemas.microsoft.com/office/powerpoint/2010/main" val="3451135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Koyczan, S. (2013, February 19). </a:t>
            </a:r>
            <a:r>
              <a:rPr lang="en-US" i="1" dirty="0"/>
              <a:t>To This Day</a:t>
            </a:r>
            <a:r>
              <a:rPr lang="en-US" dirty="0"/>
              <a:t>. [Video]. YouTube. https://www.youtube.com/watch?v=ltun92DfnPY</a:t>
            </a:r>
          </a:p>
        </p:txBody>
      </p:sp>
    </p:spTree>
    <p:extLst>
      <p:ext uri="{BB962C8B-B14F-4D97-AF65-F5344CB8AC3E}">
        <p14:creationId xmlns:p14="http://schemas.microsoft.com/office/powerpoint/2010/main" val="977657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vaM-OrZi6IA?feature=oembed" TargetMode="Externa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iJQmGBOP6mc?feature=oembed" TargetMode="Externa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gdBT9JBV09k?feature=oembed" TargetMode="Externa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ltun92DfnPY?feature=oembed" TargetMode="Externa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inghistory.org/resource-library/jonathan-lykes-performs-perception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VoP0ox_Jw_w?feature=oembed" TargetMode="Externa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tv00xjClbx0?feature=oembed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5403140" cy="857250"/>
          </a:xfrm>
        </p:spPr>
        <p:txBody>
          <a:bodyPr/>
          <a:lstStyle/>
          <a:p>
            <a:r>
              <a:rPr lang="en-US" b="1" dirty="0"/>
              <a:t>Spoken Word to His Mother</a:t>
            </a:r>
          </a:p>
        </p:txBody>
      </p:sp>
      <p:pic>
        <p:nvPicPr>
          <p:cNvPr id="5" name="Online Media 4" title="Brandon Leake Performs Heart-Wrenching Spoken Word to His Mother - America's Got Talent 2020">
            <a:hlinkClick r:id="" action="ppaction://media"/>
            <a:extLst>
              <a:ext uri="{FF2B5EF4-FFF2-40B4-BE49-F238E27FC236}">
                <a16:creationId xmlns:a16="http://schemas.microsoft.com/office/drawing/2014/main" id="{69D4EC34-114A-4BA9-84D2-5DA0EFBC2B55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4474133" cy="857250"/>
          </a:xfrm>
        </p:spPr>
        <p:txBody>
          <a:bodyPr/>
          <a:lstStyle/>
          <a:p>
            <a:r>
              <a:rPr lang="en-US" b="1" dirty="0"/>
              <a:t>Love You Some Indians</a:t>
            </a:r>
          </a:p>
        </p:txBody>
      </p:sp>
      <p:pic>
        <p:nvPicPr>
          <p:cNvPr id="6" name="Online Media 5" title="Rowie Shebala &quot;Love You Some Indians&quot; - ALL DEF POETRY | All Def Poetry">
            <a:hlinkClick r:id="" action="ppaction://media"/>
            <a:extLst>
              <a:ext uri="{FF2B5EF4-FFF2-40B4-BE49-F238E27FC236}">
                <a16:creationId xmlns:a16="http://schemas.microsoft.com/office/drawing/2014/main" id="{313BD3B7-B63A-49D6-A2C6-9074C388AE0F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6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1123281" cy="857250"/>
          </a:xfrm>
        </p:spPr>
        <p:txBody>
          <a:bodyPr/>
          <a:lstStyle/>
          <a:p>
            <a:r>
              <a:rPr lang="en-US" b="1" dirty="0"/>
              <a:t>Rise</a:t>
            </a:r>
          </a:p>
        </p:txBody>
      </p:sp>
      <p:pic>
        <p:nvPicPr>
          <p:cNvPr id="5" name="Online Media 4" title="Youth Poet Laureate and HERlead Fellow Amanda Gorman">
            <a:hlinkClick r:id="" action="ppaction://media"/>
            <a:extLst>
              <a:ext uri="{FF2B5EF4-FFF2-40B4-BE49-F238E27FC236}">
                <a16:creationId xmlns:a16="http://schemas.microsoft.com/office/drawing/2014/main" id="{FA8AA4FD-FE67-472A-A6A8-7E9B1B68BA48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66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2472970" cy="857250"/>
          </a:xfrm>
        </p:spPr>
        <p:txBody>
          <a:bodyPr/>
          <a:lstStyle/>
          <a:p>
            <a:r>
              <a:rPr lang="en-US" b="1" dirty="0"/>
              <a:t>To This Day</a:t>
            </a:r>
          </a:p>
        </p:txBody>
      </p:sp>
      <p:pic>
        <p:nvPicPr>
          <p:cNvPr id="6" name="Online Media 5" title="To This Day Project -  Shane Koyczan">
            <a:hlinkClick r:id="" action="ppaction://media"/>
            <a:extLst>
              <a:ext uri="{FF2B5EF4-FFF2-40B4-BE49-F238E27FC236}">
                <a16:creationId xmlns:a16="http://schemas.microsoft.com/office/drawing/2014/main" id="{4D9F4BDB-2F24-465F-B1E8-7A17C163814A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11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6592152" cy="857250"/>
          </a:xfrm>
        </p:spPr>
        <p:txBody>
          <a:bodyPr/>
          <a:lstStyle/>
          <a:p>
            <a:r>
              <a:rPr lang="en-US" b="1" dirty="0"/>
              <a:t>POMS: Point of Most Significance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Read “The History of Spoken Word Poetry” handout. </a:t>
            </a:r>
          </a:p>
          <a:p>
            <a:r>
              <a:rPr lang="en-US" dirty="0"/>
              <a:t>When you finish reading, decide what is the most significant or most important point in the text.</a:t>
            </a:r>
          </a:p>
          <a:p>
            <a:r>
              <a:rPr lang="en-US" dirty="0"/>
              <a:t>Write that down.</a:t>
            </a:r>
          </a:p>
          <a:p>
            <a:r>
              <a:rPr lang="en-US" dirty="0"/>
              <a:t>Share it with your small group and discuss.</a:t>
            </a:r>
          </a:p>
          <a:p>
            <a:r>
              <a:rPr lang="en-US" dirty="0"/>
              <a:t>Share out with the whole class.</a:t>
            </a:r>
          </a:p>
        </p:txBody>
      </p:sp>
      <p:pic>
        <p:nvPicPr>
          <p:cNvPr id="10" name="Picture Placeholder 9" descr="Background pattern&#10;&#10;Description automatically generated">
            <a:extLst>
              <a:ext uri="{FF2B5EF4-FFF2-40B4-BE49-F238E27FC236}">
                <a16:creationId xmlns:a16="http://schemas.microsoft.com/office/drawing/2014/main" id="{4CC11D2E-BC36-4ADC-8736-9952855154E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6158" r="61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5615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AFDA93-C38F-428F-AD54-A380E8A2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7313"/>
            <a:ext cx="8050192" cy="3434098"/>
          </a:xfrm>
        </p:spPr>
        <p:txBody>
          <a:bodyPr/>
          <a:lstStyle/>
          <a:p>
            <a:r>
              <a:rPr lang="en-US" dirty="0"/>
              <a:t>Choose a spoken word poetry video from earlier in the lesson or, if you have a favorite of your own, you may choose that one.</a:t>
            </a:r>
          </a:p>
          <a:p>
            <a:r>
              <a:rPr lang="en-US" dirty="0"/>
              <a:t>Answer these questions about the poet:</a:t>
            </a:r>
          </a:p>
          <a:p>
            <a:pPr marL="515937" indent="-285750" rtl="0" fontAlgn="base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What clues to the poet’s culture can you identify?</a:t>
            </a:r>
          </a:p>
          <a:p>
            <a:pPr marL="515937" indent="-285750" rtl="0" fontAlgn="base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What historical references does the poet use?</a:t>
            </a:r>
          </a:p>
          <a:p>
            <a:pPr marL="515937" indent="-285750" rtl="0" fontAlgn="base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What social issue is the poet addressing? </a:t>
            </a:r>
          </a:p>
          <a:p>
            <a:pPr marL="515937" indent="-285750" rtl="0" fontAlgn="base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434343"/>
                </a:solidFill>
                <a:latin typeface="Roboto" panose="02000000000000000000" pitchFamily="2" charset="0"/>
              </a:rPr>
              <a:t>What does the poet think </a:t>
            </a: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society expects from them?</a:t>
            </a:r>
          </a:p>
          <a:p>
            <a:pPr marL="515937" indent="-285750" rtl="0" fontAlgn="base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Why </a:t>
            </a:r>
            <a:r>
              <a:rPr lang="en-US" sz="1800" dirty="0">
                <a:solidFill>
                  <a:srgbClr val="434343"/>
                </a:solidFill>
                <a:latin typeface="Roboto" panose="02000000000000000000" pitchFamily="2" charset="0"/>
              </a:rPr>
              <a:t>did </a:t>
            </a: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the poet chose spoken word poetry over other mediums of expression?</a:t>
            </a:r>
          </a:p>
          <a:p>
            <a:pPr lvl="1"/>
            <a:endParaRPr lang="en-US" sz="1800" dirty="0"/>
          </a:p>
          <a:p>
            <a:pPr marL="294879" lvl="1" indent="0">
              <a:buNone/>
            </a:pP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6C2162-9214-49C5-BB59-18602C352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4038843" cy="857250"/>
          </a:xfrm>
        </p:spPr>
        <p:txBody>
          <a:bodyPr/>
          <a:lstStyle/>
          <a:p>
            <a:r>
              <a:rPr lang="en-US" b="1" dirty="0"/>
              <a:t>What do you think?</a:t>
            </a:r>
          </a:p>
        </p:txBody>
      </p:sp>
    </p:spTree>
    <p:extLst>
      <p:ext uri="{BB962C8B-B14F-4D97-AF65-F5344CB8AC3E}">
        <p14:creationId xmlns:p14="http://schemas.microsoft.com/office/powerpoint/2010/main" val="97555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4929872" cy="857250"/>
          </a:xfrm>
        </p:spPr>
        <p:txBody>
          <a:bodyPr/>
          <a:lstStyle/>
          <a:p>
            <a:r>
              <a:rPr lang="en-US" b="1" dirty="0"/>
              <a:t>CSI: Color, Symbol, 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+mn-lt"/>
                <a:cs typeface="Calibri" panose="020F0502020204030204" pitchFamily="34" charset="0"/>
              </a:rPr>
              <a:t>Consider this question:</a:t>
            </a:r>
          </a:p>
          <a:p>
            <a:pPr marL="0" indent="0">
              <a:buNone/>
            </a:pPr>
            <a:r>
              <a:rPr lang="en-US" sz="2000" i="1" dirty="0">
                <a:latin typeface="+mn-lt"/>
              </a:rPr>
              <a:t>How is spoken word poetry influenced by historical, social, and/or cultural perspectives?</a:t>
            </a:r>
          </a:p>
          <a:p>
            <a:r>
              <a:rPr lang="en-US" sz="2400" dirty="0">
                <a:latin typeface="+mn-lt"/>
              </a:rPr>
              <a:t>On your handout, choose a color, a symbol, and an image that represents your understanding of that question. </a:t>
            </a:r>
          </a:p>
          <a:p>
            <a:r>
              <a:rPr lang="en-US" sz="2400" dirty="0">
                <a:latin typeface="+mn-lt"/>
              </a:rPr>
              <a:t>Explain the reasoning for your choices.</a:t>
            </a:r>
          </a:p>
        </p:txBody>
      </p:sp>
      <p:pic>
        <p:nvPicPr>
          <p:cNvPr id="9" name="Picture Placeholder 8" descr="Icon&#10;&#10;Description automatically generated">
            <a:extLst>
              <a:ext uri="{FF2B5EF4-FFF2-40B4-BE49-F238E27FC236}">
                <a16:creationId xmlns:a16="http://schemas.microsoft.com/office/drawing/2014/main" id="{D9C94EF4-EDD1-4A7D-B956-96031DA948D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873" r="8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1799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651" y="1007598"/>
            <a:ext cx="8013211" cy="1371600"/>
          </a:xfrm>
        </p:spPr>
        <p:txBody>
          <a:bodyPr/>
          <a:lstStyle/>
          <a:p>
            <a:r>
              <a:rPr lang="en-US" sz="4000" b="1" dirty="0"/>
              <a:t>The History of Spoken Word Poetry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Historical and Cultural Perspectives in Literature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987552"/>
            <a:ext cx="5417630" cy="1021842"/>
          </a:xfrm>
        </p:spPr>
        <p:txBody>
          <a:bodyPr/>
          <a:lstStyle/>
          <a:p>
            <a:r>
              <a:rPr lang="en-US" b="1" dirty="0"/>
              <a:t>Essential 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impact does history have on literature?</a:t>
            </a:r>
          </a:p>
          <a:p>
            <a:r>
              <a:rPr lang="en-US" dirty="0"/>
              <a:t>How does literature shape or reflect culture?</a:t>
            </a:r>
          </a:p>
          <a:p>
            <a:pPr marL="5556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987552"/>
            <a:ext cx="4745707" cy="1021842"/>
          </a:xfrm>
        </p:spPr>
        <p:txBody>
          <a:bodyPr/>
          <a:lstStyle/>
          <a:p>
            <a:r>
              <a:rPr lang="en-US" b="1" dirty="0"/>
              <a:t>Lesson Objective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Evaluate how spoken word poetry is affected by historical and cultural perspectives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EBD21-ED3C-1700-5370-2216307DF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F65CC-49A7-BD90-635F-9EB7D19C0F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>
                <a:hlinkClick r:id="rId2"/>
              </a:rPr>
              <a:t>Jonathon </a:t>
            </a:r>
            <a:r>
              <a:rPr lang="en-US" dirty="0" err="1">
                <a:hlinkClick r:id="rId2"/>
              </a:rPr>
              <a:t>Lykes</a:t>
            </a:r>
            <a:r>
              <a:rPr lang="en-US" dirty="0">
                <a:hlinkClick r:id="rId2"/>
              </a:rPr>
              <a:t> Performs "Perception"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CCE05B-7BE3-476F-A887-F33468514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611374"/>
            <a:ext cx="2764994" cy="1021842"/>
          </a:xfrm>
        </p:spPr>
        <p:txBody>
          <a:bodyPr/>
          <a:lstStyle/>
          <a:p>
            <a:r>
              <a:rPr lang="en-US" b="1" dirty="0"/>
              <a:t>Discuss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5FA1C-EE69-405B-B65C-8A77573D24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Why do you think Mr. </a:t>
            </a:r>
            <a:r>
              <a:rPr lang="en-US" dirty="0" err="1"/>
              <a:t>Lykes</a:t>
            </a:r>
            <a:r>
              <a:rPr lang="en-US" dirty="0"/>
              <a:t> wrote and performed this poem as spoken word? </a:t>
            </a:r>
          </a:p>
          <a:p>
            <a:r>
              <a:rPr lang="en-US" dirty="0"/>
              <a:t>What in his life might have motivated him to write it? </a:t>
            </a:r>
          </a:p>
        </p:txBody>
      </p:sp>
    </p:spTree>
    <p:extLst>
      <p:ext uri="{BB962C8B-B14F-4D97-AF65-F5344CB8AC3E}">
        <p14:creationId xmlns:p14="http://schemas.microsoft.com/office/powerpoint/2010/main" val="265500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31B09D-92D5-4478-B425-95C5512DC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Keep these questions in mind as you watch the next few videos. Take notes on your Note Catcher handout as you watch each video. </a:t>
            </a:r>
          </a:p>
          <a:p>
            <a:pPr marL="0" indent="0">
              <a:buNone/>
            </a:pPr>
            <a:endParaRPr lang="en-US" sz="1800" b="0" i="1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To </a:t>
            </a:r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whom is the poet speaking (their audience)? </a:t>
            </a:r>
          </a:p>
          <a:p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From whose perspective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is the poet</a:t>
            </a:r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speaking? </a:t>
            </a:r>
          </a:p>
          <a:p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is the subject/topic? </a:t>
            </a:r>
          </a:p>
          <a:p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 the topic culturally relevant? Historically relevant? Socially relevant? </a:t>
            </a:r>
          </a:p>
          <a:p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so?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E6CDC4-45A2-488D-BFA8-042E24461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4199521" cy="857250"/>
          </a:xfrm>
        </p:spPr>
        <p:txBody>
          <a:bodyPr/>
          <a:lstStyle/>
          <a:p>
            <a:r>
              <a:rPr lang="en-US" b="1" dirty="0"/>
              <a:t>Spoken Word Poetry</a:t>
            </a:r>
          </a:p>
        </p:txBody>
      </p:sp>
    </p:spTree>
    <p:extLst>
      <p:ext uri="{BB962C8B-B14F-4D97-AF65-F5344CB8AC3E}">
        <p14:creationId xmlns:p14="http://schemas.microsoft.com/office/powerpoint/2010/main" val="405770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Alex Dang - &quot;What Kind of Asian Are You?&quot;">
            <a:hlinkClick r:id="" action="ppaction://media"/>
            <a:extLst>
              <a:ext uri="{FF2B5EF4-FFF2-40B4-BE49-F238E27FC236}">
                <a16:creationId xmlns:a16="http://schemas.microsoft.com/office/drawing/2014/main" id="{366A58EB-4155-4E6F-AE4B-BFDC78BA2EA3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5882250" cy="857250"/>
          </a:xfrm>
        </p:spPr>
        <p:txBody>
          <a:bodyPr/>
          <a:lstStyle/>
          <a:p>
            <a:r>
              <a:rPr lang="en-US" b="1" dirty="0"/>
              <a:t>What Kind of Asian Are You?</a:t>
            </a:r>
          </a:p>
        </p:txBody>
      </p:sp>
    </p:spTree>
    <p:extLst>
      <p:ext uri="{BB962C8B-B14F-4D97-AF65-F5344CB8AC3E}">
        <p14:creationId xmlns:p14="http://schemas.microsoft.com/office/powerpoint/2010/main" val="136301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6133491" cy="857250"/>
          </a:xfrm>
        </p:spPr>
        <p:txBody>
          <a:bodyPr/>
          <a:lstStyle/>
          <a:p>
            <a:r>
              <a:rPr lang="en-US" b="1" dirty="0"/>
              <a:t>A Muslim Girl and A Jewish Girl</a:t>
            </a:r>
          </a:p>
        </p:txBody>
      </p:sp>
      <p:pic>
        <p:nvPicPr>
          <p:cNvPr id="6" name="Online Media 5" title="2013 - Brave New Voices (Quarter Finals) - Washington DC Team">
            <a:hlinkClick r:id="" action="ppaction://media"/>
            <a:extLst>
              <a:ext uri="{FF2B5EF4-FFF2-40B4-BE49-F238E27FC236}">
                <a16:creationId xmlns:a16="http://schemas.microsoft.com/office/drawing/2014/main" id="{2DE9F1C9-7BCB-4720-8B61-AD266CCD7F1A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02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New.potx  -  AutoRecovered" id="{6B7B1460-4812-4B7B-B9F4-4A876EE21B29}" vid="{0189CBCF-2126-4A83-AE47-AC8A7A8C3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A89584-B599-4BE9-9E7E-D9845B98E2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359C78-B5F0-42E3-A21B-228BE5673676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terms/"/>
    <ds:schemaRef ds:uri="966e68ee-ec3c-4f12-bd4f-fedbbec8de0b"/>
    <ds:schemaRef ds:uri="http://schemas.microsoft.com/office/2006/metadata/properties"/>
    <ds:schemaRef ds:uri="d06b737b-b789-4524-96b5-d3d460658ae2"/>
  </ds:schemaRefs>
</ds:datastoreItem>
</file>

<file path=customXml/itemProps3.xml><?xml version="1.0" encoding="utf-8"?>
<ds:datastoreItem xmlns:ds="http://schemas.openxmlformats.org/officeDocument/2006/customXml" ds:itemID="{AC5DD95C-FB84-40B5-92E7-6277B79BC0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LEARN theme</Template>
  <TotalTime>1106</TotalTime>
  <Words>636</Words>
  <Application>Microsoft Office PowerPoint</Application>
  <PresentationFormat>On-screen Show (16:9)</PresentationFormat>
  <Paragraphs>54</Paragraphs>
  <Slides>16</Slides>
  <Notes>11</Notes>
  <HiddenSlides>0</HiddenSlides>
  <MMClips>6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Roboto</vt:lpstr>
      <vt:lpstr>Wingdings</vt:lpstr>
      <vt:lpstr>Wingdings 2</vt:lpstr>
      <vt:lpstr>LEARN theme</vt:lpstr>
      <vt:lpstr>PowerPoint Presentation</vt:lpstr>
      <vt:lpstr>The History of Spoken Word Poetry</vt:lpstr>
      <vt:lpstr>Essential Questions</vt:lpstr>
      <vt:lpstr>Lesson Objective</vt:lpstr>
      <vt:lpstr>Perception</vt:lpstr>
      <vt:lpstr>Discuss</vt:lpstr>
      <vt:lpstr>Spoken Word Poetry</vt:lpstr>
      <vt:lpstr>What Kind of Asian Are You?</vt:lpstr>
      <vt:lpstr>A Muslim Girl and A Jewish Girl</vt:lpstr>
      <vt:lpstr>Spoken Word to His Mother</vt:lpstr>
      <vt:lpstr>Love You Some Indians</vt:lpstr>
      <vt:lpstr>Rise</vt:lpstr>
      <vt:lpstr>To This Day</vt:lpstr>
      <vt:lpstr>POMS: Point of Most Significance</vt:lpstr>
      <vt:lpstr>What do you think?</vt:lpstr>
      <vt:lpstr>CSI: Color, Symbol, Image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Lunsford, Janaye N.</dc:creator>
  <cp:lastModifiedBy>Bracken, Pam</cp:lastModifiedBy>
  <cp:revision>20</cp:revision>
  <dcterms:created xsi:type="dcterms:W3CDTF">2020-10-14T20:24:40Z</dcterms:created>
  <dcterms:modified xsi:type="dcterms:W3CDTF">2024-06-06T17:26:31Z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