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Lst>
  <p:notesMasterIdLst>
    <p:notesMasterId r:id="rId24"/>
  </p:notesMasterIdLst>
  <p:sldIdLst>
    <p:sldId id="256" r:id="rId6"/>
    <p:sldId id="257" r:id="rId7"/>
    <p:sldId id="274"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Waoie8Hbkx5PCUV/QkhEpBkag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97" autoAdjust="0"/>
  </p:normalViewPr>
  <p:slideViewPr>
    <p:cSldViewPr snapToGrid="0">
      <p:cViewPr varScale="1">
        <p:scale>
          <a:sx n="67" d="100"/>
          <a:sy n="67" d="100"/>
        </p:scale>
        <p:origin x="60" y="8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rchives.gov/research/japanese-americans/wr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oc.gov/item/200467993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Internment_of_Japanese_Americans#/media/File:%22Persons_of_Japanese_ancestry_arrive_at_the_Santa_Anita_Assembly_Center_from_San_Pedro._Evacuees_lived_at_this_center_at_-_NARA_-_539960.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3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d.com/talks/densho_ugly_history_japanese_american_incarceration_camps?language=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5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mericanhistory.si.edu/righting-wrong-japanese-americans-and-world-war-ii/racis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nternment_of_Japanese_Americans#/media/File:JapaneseAmericanGrocer1942.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Internment_of_Japanese_Americans#/media/File:Russell_Lee,_Tagged_for_evacuation,_Salinas,_California,_May_1942.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83c418788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d83c41878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a:ea typeface="Times New Roman"/>
                <a:cs typeface="Times New Roman"/>
                <a:sym typeface="Times New Roman"/>
              </a:rPr>
              <a:t>Albers, C. (1942, April 5). </a:t>
            </a:r>
            <a:r>
              <a:rPr lang="en-US" sz="1200" i="1" dirty="0">
                <a:latin typeface="Times New Roman"/>
                <a:ea typeface="Times New Roman"/>
                <a:cs typeface="Times New Roman"/>
                <a:sym typeface="Times New Roman"/>
              </a:rPr>
              <a:t>Persons of Japanese ancestry arrive at the Santa Anita Assembly Center from San Pedro. Evacuees lived at this center at the former Santa Anita race track before being moved inland to relocation centers, </a:t>
            </a:r>
            <a:r>
              <a:rPr lang="en-US" sz="1200" dirty="0">
                <a:latin typeface="Times New Roman"/>
                <a:ea typeface="Times New Roman"/>
                <a:cs typeface="Times New Roman"/>
                <a:sym typeface="Times New Roman"/>
              </a:rPr>
              <a:t>U.S. National Archives and Records Administration. </a:t>
            </a:r>
            <a:r>
              <a:rPr lang="en-US" sz="1200" dirty="0">
                <a:solidFill>
                  <a:srgbClr val="1155CC"/>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https://www.archives.gov/research/japanese-americans/wra</a:t>
            </a:r>
            <a:r>
              <a:rPr lang="en-US" sz="1200" dirty="0">
                <a:solidFill>
                  <a:srgbClr val="999999"/>
                </a:solidFill>
                <a:latin typeface="Times New Roman"/>
                <a:ea typeface="Times New Roman"/>
                <a:cs typeface="Times New Roman"/>
                <a:sym typeface="Times New Roman"/>
              </a:rPr>
              <a:t> </a:t>
            </a:r>
            <a:r>
              <a:rPr lang="en-US" sz="1200" dirty="0">
                <a:latin typeface="Times New Roman"/>
                <a:ea typeface="Times New Roman"/>
                <a:cs typeface="Times New Roman"/>
                <a:sym typeface="Times New Roman"/>
              </a:rPr>
              <a:t> </a:t>
            </a:r>
            <a:r>
              <a:rPr lang="en-US" sz="1200" i="1" dirty="0">
                <a:latin typeface="Times New Roman"/>
                <a:ea typeface="Times New Roman"/>
                <a:cs typeface="Times New Roman"/>
                <a:sym typeface="Times New Roman"/>
              </a:rPr>
              <a:t> </a:t>
            </a:r>
            <a:endParaRPr sz="1200" i="1" dirty="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83c418788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83c418788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a:ea typeface="Times New Roman"/>
                <a:cs typeface="Times New Roman"/>
                <a:sym typeface="Times New Roman"/>
              </a:rPr>
              <a:t>Fowlkes, J.F. (c. 1942). </a:t>
            </a:r>
            <a:r>
              <a:rPr lang="en-US" sz="1200" i="1" dirty="0">
                <a:latin typeface="Times New Roman"/>
                <a:ea typeface="Times New Roman"/>
                <a:cs typeface="Times New Roman"/>
                <a:sym typeface="Times New Roman"/>
              </a:rPr>
              <a:t>Crowd behind barbed wire fence waving to departing friends on train. </a:t>
            </a:r>
            <a:r>
              <a:rPr lang="en-US" sz="1200" dirty="0">
                <a:latin typeface="Times New Roman"/>
                <a:ea typeface="Times New Roman"/>
                <a:cs typeface="Times New Roman"/>
                <a:sym typeface="Times New Roman"/>
              </a:rPr>
              <a:t>Library of Congress Prints and Photographs Division. </a:t>
            </a:r>
            <a:r>
              <a:rPr lang="en-US" sz="1200" dirty="0">
                <a:solidFill>
                  <a:srgbClr val="1155CC"/>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https://www.loc.gov/item/2004679931/</a:t>
            </a:r>
            <a:r>
              <a:rPr lang="en-US" sz="1200" dirty="0">
                <a:solidFill>
                  <a:srgbClr val="999999"/>
                </a:solidFill>
                <a:latin typeface="Times New Roman"/>
                <a:ea typeface="Times New Roman"/>
                <a:cs typeface="Times New Roman"/>
                <a:sym typeface="Times New Roman"/>
              </a:rPr>
              <a:t> </a:t>
            </a:r>
            <a:endParaRPr sz="1400" dirty="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83c41878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83c41878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Times New Roman"/>
                <a:ea typeface="Times New Roman"/>
                <a:cs typeface="Times New Roman"/>
                <a:sym typeface="Times New Roman"/>
              </a:rPr>
              <a:t>Unknown author. (1942, April 5). </a:t>
            </a:r>
            <a:r>
              <a:rPr lang="en-US" sz="1200" i="1" dirty="0">
                <a:latin typeface="Times New Roman"/>
                <a:ea typeface="Times New Roman"/>
                <a:cs typeface="Times New Roman"/>
                <a:sym typeface="Times New Roman"/>
              </a:rPr>
              <a:t>Dust storm at the </a:t>
            </a:r>
            <a:r>
              <a:rPr lang="en-US" sz="1200" i="1" dirty="0" err="1">
                <a:latin typeface="Times New Roman"/>
                <a:ea typeface="Times New Roman"/>
                <a:cs typeface="Times New Roman"/>
                <a:sym typeface="Times New Roman"/>
              </a:rPr>
              <a:t>Manzanar</a:t>
            </a:r>
            <a:r>
              <a:rPr lang="en-US" sz="1200" i="1" dirty="0">
                <a:latin typeface="Times New Roman"/>
                <a:ea typeface="Times New Roman"/>
                <a:cs typeface="Times New Roman"/>
                <a:sym typeface="Times New Roman"/>
              </a:rPr>
              <a:t> War Relocation Center. </a:t>
            </a:r>
            <a:r>
              <a:rPr lang="en-US" sz="1200" dirty="0">
                <a:latin typeface="Times New Roman"/>
                <a:ea typeface="Times New Roman"/>
                <a:cs typeface="Times New Roman"/>
                <a:sym typeface="Times New Roman"/>
              </a:rPr>
              <a:t>U.S. National Archives and Records Administration. </a:t>
            </a:r>
            <a:r>
              <a:rPr lang="en-US" sz="1200" dirty="0">
                <a:solidFill>
                  <a:srgbClr val="1155CC"/>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https://en.wikipedia.org/wiki/Internment_of_Japanese_Americans#/media/File:%22Persons_of_Japanese_ancestry_arrive_at_the_Santa_Anita_Assembly_Center_from_San_Pedro._Evacuees_lived_at_this_center_at_-_NARA_-_539960.jpg</a:t>
            </a:r>
            <a:r>
              <a:rPr lang="en-US" sz="1200" dirty="0">
                <a:solidFill>
                  <a:srgbClr val="999999"/>
                </a:solidFill>
                <a:latin typeface="Times New Roman"/>
                <a:ea typeface="Times New Roman"/>
                <a:cs typeface="Times New Roman"/>
                <a:sym typeface="Times New Roman"/>
              </a:rPr>
              <a:t> </a:t>
            </a:r>
            <a:endParaRPr sz="1400" dirty="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83c418788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83c418788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(2020, September 16). Paired texts H-chart. Strategies. </a:t>
            </a:r>
            <a:r>
              <a:rPr lang="en-US" dirty="0">
                <a:hlinkClick r:id="rId3"/>
              </a:rPr>
              <a:t>https://learn.k20center.ou.edu/strategy/132</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83c418788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83c41878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Ikeda, T. (2019, October). Ugly history: Japanese American incarceration camps. TED-Ed. </a:t>
            </a:r>
            <a:r>
              <a:rPr lang="en-US" dirty="0">
                <a:hlinkClick r:id="rId3"/>
              </a:rPr>
              <a:t>https://www.ted.com/talks/densho_ugly_history_japanese_american_incarceration_camps?language=en</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83c418788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83c418788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(2020, September 16). Stop and jot. Strategies. https://learn.k20center.ou.edu/strategy/168</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83c418788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83c418788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83c418788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83c418788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(2021, February 12). S-I-T (Surprising, interesting, troubling). Strategies. https://learn.k20center.ou.edu/strategy/926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83c418788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83c418788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(2020, September 16). Two-minute paper. Strategies. </a:t>
            </a:r>
            <a:r>
              <a:rPr lang="en-US" dirty="0">
                <a:hlinkClick r:id="rId3"/>
              </a:rPr>
              <a:t>https://learn.k20center.ou.edu/strategy/152</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Matsuda, J. (1944). The upward trail. Special Collections, University of Arkansas Libraries. https://digitalcollections.uark.edu/digital/collection/Civilrights/id/1549/</a:t>
            </a:r>
          </a:p>
        </p:txBody>
      </p:sp>
    </p:spTree>
    <p:extLst>
      <p:ext uri="{BB962C8B-B14F-4D97-AF65-F5344CB8AC3E}">
        <p14:creationId xmlns:p14="http://schemas.microsoft.com/office/powerpoint/2010/main" val="66044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(2021, May 6). Painting a picture. Strategies. https://learn.k20center.ou.edu/strategy/1331</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433ddde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9433ddde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latin typeface="Times New Roman"/>
                <a:ea typeface="Times New Roman"/>
                <a:cs typeface="Times New Roman"/>
                <a:sym typeface="Times New Roman"/>
              </a:rPr>
              <a:t>Source: National Japanese American Historical Society. (c. 1923). </a:t>
            </a:r>
            <a:r>
              <a:rPr lang="en-US" sz="1200" i="1" dirty="0">
                <a:latin typeface="Times New Roman"/>
                <a:ea typeface="Times New Roman"/>
                <a:cs typeface="Times New Roman"/>
                <a:sym typeface="Times New Roman"/>
              </a:rPr>
              <a:t>A resident of Hollywood, California, makes clear her sentiments to any Japanese looking for housing in her neighborhood, around 1923. </a:t>
            </a:r>
            <a:r>
              <a:rPr lang="en-US" sz="1200" dirty="0">
                <a:latin typeface="Times New Roman"/>
                <a:ea typeface="Times New Roman"/>
                <a:cs typeface="Times New Roman"/>
                <a:sym typeface="Times New Roman"/>
              </a:rPr>
              <a:t>​Smithsonian Institution. </a:t>
            </a:r>
            <a:r>
              <a:rPr lang="en-US" sz="1200" dirty="0">
                <a:solidFill>
                  <a:srgbClr val="1155CC"/>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https://americanhistory.si.edu/righting-wrong-japanese-americans-and-world-war-ii/racism</a:t>
            </a:r>
            <a:r>
              <a:rPr lang="en-US" sz="1200" dirty="0">
                <a:solidFill>
                  <a:srgbClr val="999999"/>
                </a:solidFill>
                <a:latin typeface="Times New Roman"/>
                <a:ea typeface="Times New Roman"/>
                <a:cs typeface="Times New Roman"/>
                <a:sym typeface="Times New Roman"/>
              </a:rPr>
              <a:t> </a:t>
            </a:r>
            <a:endParaRPr sz="14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433ddde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9433dddea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200" dirty="0">
                <a:latin typeface="Times New Roman"/>
                <a:ea typeface="Times New Roman"/>
                <a:cs typeface="Times New Roman"/>
                <a:sym typeface="Times New Roman"/>
              </a:rPr>
              <a:t>Source: </a:t>
            </a:r>
            <a:r>
              <a:rPr lang="en-US" sz="1200" dirty="0">
                <a:solidFill>
                  <a:srgbClr val="333333"/>
                </a:solidFill>
                <a:latin typeface="Times New Roman"/>
                <a:ea typeface="Times New Roman"/>
                <a:cs typeface="Times New Roman"/>
                <a:sym typeface="Times New Roman"/>
              </a:rPr>
              <a:t>Lange, D. (1942, March 1). </a:t>
            </a:r>
            <a:r>
              <a:rPr lang="en-US" sz="1200" i="1" dirty="0">
                <a:solidFill>
                  <a:srgbClr val="333333"/>
                </a:solidFill>
                <a:latin typeface="Times New Roman"/>
                <a:ea typeface="Times New Roman"/>
                <a:cs typeface="Times New Roman"/>
                <a:sym typeface="Times New Roman"/>
              </a:rPr>
              <a:t>A large sign reading “I Am an American” placed in the window of a store, at 13th and Franklin streets, on December 8, the day after Pearl Harbor. The store was closed following orders to persons of Japanese descent to evacuate from certain West Coast areas. The owner, a University of California graduate, will be housed with hundreds of evacuees in War Relocation Authority Centers for the duration of the war. Oakland, California. </a:t>
            </a:r>
            <a:r>
              <a:rPr lang="en-US" sz="1200" dirty="0">
                <a:solidFill>
                  <a:srgbClr val="333333"/>
                </a:solidFill>
                <a:latin typeface="Times New Roman"/>
                <a:ea typeface="Times New Roman"/>
                <a:cs typeface="Times New Roman"/>
                <a:sym typeface="Times New Roman"/>
              </a:rPr>
              <a:t>Library of Congress Prints and Photographs Division. </a:t>
            </a:r>
            <a:r>
              <a:rPr lang="en-US" sz="1200" dirty="0">
                <a:solidFill>
                  <a:srgbClr val="1155CC"/>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https://en.wikipedia.org/wiki/Internment_of_Japanese_Americans#/media/File:JapaneseAmericanGrocer1942.jpg</a:t>
            </a:r>
            <a:endParaRPr sz="1400" dirty="0">
              <a:solidFill>
                <a:srgbClr val="333333"/>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200" dirty="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433dddea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9433dddea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a:latin typeface="Times New Roman"/>
                <a:ea typeface="Times New Roman"/>
                <a:cs typeface="Times New Roman"/>
                <a:sym typeface="Times New Roman"/>
              </a:rPr>
              <a:t>Lee, R. (1942, May 1). </a:t>
            </a:r>
            <a:r>
              <a:rPr lang="en-US" sz="1200" i="1">
                <a:latin typeface="Times New Roman"/>
                <a:ea typeface="Times New Roman"/>
                <a:cs typeface="Times New Roman"/>
                <a:sym typeface="Times New Roman"/>
              </a:rPr>
              <a:t>A child is “Tagged for evacuation,” Salinas, California, May 1942. </a:t>
            </a:r>
            <a:r>
              <a:rPr lang="en-US" sz="1200">
                <a:latin typeface="Times New Roman"/>
                <a:ea typeface="Times New Roman"/>
                <a:cs typeface="Times New Roman"/>
                <a:sym typeface="Times New Roman"/>
              </a:rPr>
              <a:t>Library of Congress Prints and Photographs Division. </a:t>
            </a:r>
            <a:r>
              <a:rPr lang="en-US" sz="1200">
                <a:solidFill>
                  <a:srgbClr val="1155CC"/>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https://en.wikipedia.org/wiki/Internment_of_Japanese_Americans#/media/File:Russell_Lee,_Tagged_for_evacuation,_Salinas,_California,_May_1942.jpg</a:t>
            </a:r>
            <a:endParaRPr sz="140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0"/>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0"/>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pic>
        <p:nvPicPr>
          <p:cNvPr id="24" name="Google Shape;2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5"/>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5"/>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5" name="Google Shape;35;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9"/>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hI4NoVWq87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d83c418788_1_8"/>
          <p:cNvSpPr txBox="1">
            <a:spLocks noGrp="1"/>
          </p:cNvSpPr>
          <p:nvPr>
            <p:ph type="title"/>
          </p:nvPr>
        </p:nvSpPr>
        <p:spPr>
          <a:xfrm>
            <a:off x="659888" y="304800"/>
            <a:ext cx="2161459"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Image 4</a:t>
            </a:r>
            <a:endParaRPr b="1" dirty="0"/>
          </a:p>
        </p:txBody>
      </p:sp>
      <p:pic>
        <p:nvPicPr>
          <p:cNvPr id="129" name="Google Shape;129;gd83c418788_1_8"/>
          <p:cNvPicPr preferRelativeResize="0"/>
          <p:nvPr/>
        </p:nvPicPr>
        <p:blipFill>
          <a:blip r:embed="rId3">
            <a:alphaModFix/>
          </a:blip>
          <a:stretch>
            <a:fillRect/>
          </a:stretch>
        </p:blipFill>
        <p:spPr>
          <a:xfrm>
            <a:off x="2139925" y="1385466"/>
            <a:ext cx="4864149" cy="3453234"/>
          </a:xfrm>
          <a:prstGeom prst="rect">
            <a:avLst/>
          </a:prstGeom>
          <a:noFill/>
          <a:ln w="3810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d83c418788_1_13"/>
          <p:cNvSpPr txBox="1">
            <a:spLocks noGrp="1"/>
          </p:cNvSpPr>
          <p:nvPr>
            <p:ph type="title"/>
          </p:nvPr>
        </p:nvSpPr>
        <p:spPr>
          <a:xfrm>
            <a:off x="483419" y="187215"/>
            <a:ext cx="2358103"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Image 5</a:t>
            </a:r>
            <a:endParaRPr b="1" dirty="0"/>
          </a:p>
        </p:txBody>
      </p:sp>
      <p:pic>
        <p:nvPicPr>
          <p:cNvPr id="135" name="Google Shape;135;gd83c418788_1_13"/>
          <p:cNvPicPr preferRelativeResize="0"/>
          <p:nvPr/>
        </p:nvPicPr>
        <p:blipFill>
          <a:blip r:embed="rId3">
            <a:alphaModFix/>
          </a:blip>
          <a:stretch>
            <a:fillRect/>
          </a:stretch>
        </p:blipFill>
        <p:spPr>
          <a:xfrm>
            <a:off x="2072244" y="1385466"/>
            <a:ext cx="4957948" cy="3453234"/>
          </a:xfrm>
          <a:prstGeom prst="rect">
            <a:avLst/>
          </a:prstGeom>
          <a:noFill/>
          <a:ln w="381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d83c418788_1_18"/>
          <p:cNvSpPr txBox="1">
            <a:spLocks noGrp="1"/>
          </p:cNvSpPr>
          <p:nvPr>
            <p:ph type="title"/>
          </p:nvPr>
        </p:nvSpPr>
        <p:spPr>
          <a:xfrm>
            <a:off x="393478" y="164272"/>
            <a:ext cx="201069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Image 6</a:t>
            </a:r>
            <a:endParaRPr b="1" dirty="0"/>
          </a:p>
        </p:txBody>
      </p:sp>
      <p:pic>
        <p:nvPicPr>
          <p:cNvPr id="141" name="Google Shape;141;gd83c418788_1_18"/>
          <p:cNvPicPr preferRelativeResize="0"/>
          <p:nvPr/>
        </p:nvPicPr>
        <p:blipFill>
          <a:blip r:embed="rId3">
            <a:alphaModFix/>
          </a:blip>
          <a:stretch>
            <a:fillRect/>
          </a:stretch>
        </p:blipFill>
        <p:spPr>
          <a:xfrm>
            <a:off x="2404175" y="1385466"/>
            <a:ext cx="4335650" cy="3453234"/>
          </a:xfrm>
          <a:prstGeom prst="rect">
            <a:avLst/>
          </a:prstGeom>
          <a:noFill/>
          <a:ln w="3810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d83c418788_1_29"/>
          <p:cNvSpPr txBox="1">
            <a:spLocks noGrp="1"/>
          </p:cNvSpPr>
          <p:nvPr>
            <p:ph type="title"/>
          </p:nvPr>
        </p:nvSpPr>
        <p:spPr>
          <a:xfrm>
            <a:off x="457200" y="344531"/>
            <a:ext cx="4380271"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Paired Texts H-Charts</a:t>
            </a:r>
            <a:endParaRPr b="1" dirty="0"/>
          </a:p>
        </p:txBody>
      </p:sp>
      <p:sp>
        <p:nvSpPr>
          <p:cNvPr id="147" name="Google Shape;147;gd83c418788_1_29"/>
          <p:cNvSpPr txBox="1">
            <a:spLocks noGrp="1"/>
          </p:cNvSpPr>
          <p:nvPr>
            <p:ph type="body" idx="1"/>
          </p:nvPr>
        </p:nvSpPr>
        <p:spPr>
          <a:xfrm>
            <a:off x="423455" y="1307394"/>
            <a:ext cx="52998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sz="2400" dirty="0"/>
              <a:t>Watch the short video about Japanese American Incarceration Camps. </a:t>
            </a:r>
            <a:endParaRPr sz="2400" dirty="0"/>
          </a:p>
          <a:p>
            <a:pPr marL="457200" lvl="0" indent="-393700" algn="l" rtl="0">
              <a:spcBef>
                <a:spcPts val="0"/>
              </a:spcBef>
              <a:spcAft>
                <a:spcPts val="0"/>
              </a:spcAft>
              <a:buSzPts val="2600"/>
              <a:buChar char="•"/>
            </a:pPr>
            <a:r>
              <a:rPr lang="en-US" sz="2400" dirty="0"/>
              <a:t>As you watch, make notes in the left column of the H-Chart to answer the following questions: </a:t>
            </a:r>
          </a:p>
          <a:p>
            <a:pPr lvl="1" indent="-393700">
              <a:spcBef>
                <a:spcPts val="0"/>
              </a:spcBef>
              <a:buSzPct val="87000"/>
              <a:buFont typeface="Wingdings" panose="05000000000000000000" pitchFamily="2" charset="2"/>
              <a:buChar char="§"/>
            </a:pPr>
            <a:r>
              <a:rPr lang="en-US" i="1" dirty="0"/>
              <a:t>What were the circumstances faced by Japanese Americans?</a:t>
            </a:r>
          </a:p>
          <a:p>
            <a:pPr lvl="1" indent="-393700">
              <a:spcBef>
                <a:spcPts val="0"/>
              </a:spcBef>
              <a:buSzPct val="87000"/>
              <a:buFont typeface="Wingdings" panose="05000000000000000000" pitchFamily="2" charset="2"/>
              <a:buChar char="§"/>
            </a:pPr>
            <a:r>
              <a:rPr lang="en-US" i="1" dirty="0"/>
              <a:t>How did they react to those circumstances?</a:t>
            </a:r>
            <a:endParaRPr i="1" dirty="0"/>
          </a:p>
        </p:txBody>
      </p:sp>
      <p:pic>
        <p:nvPicPr>
          <p:cNvPr id="148" name="Google Shape;148;gd83c418788_1_29"/>
          <p:cNvPicPr preferRelativeResize="0"/>
          <p:nvPr/>
        </p:nvPicPr>
        <p:blipFill>
          <a:blip r:embed="rId3">
            <a:alphaModFix/>
          </a:blip>
          <a:stretch>
            <a:fillRect/>
          </a:stretch>
        </p:blipFill>
        <p:spPr>
          <a:xfrm rot="360000">
            <a:off x="6269702" y="1004574"/>
            <a:ext cx="1950707" cy="27821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d83c418788_1_35" descr="Dig into the historic injustice of Japanese American incarceration camps, also known as internment camps, during World War II. &#10;&#10;--&#10;&#10;On December 7, 1941, 16 year-old Aki Kurose shared in the horror of millions of Americans when Japanese planes attacked Pearl Harbor. Unbeknownst to her, this shared experience would soon leave her family and over 120,000 Japanese Americans alienated from their country, both socially and physically. Densho explores the racism and paranoia that led to the unjust internment of Japanese Americans.&#10;&#10;Lesson by Densho, directed by Lizete Upīte.&#10;&#10;Sign up for our newsletter: http://bit.ly/TEDEdNewsletter&#10;Support us on Patreon: http://bit.ly/TEDEdPatreon&#10;Follow us on Facebook: http://bit.ly/TEDEdFacebook&#10;Find us on Twitter: http://bit.ly/TEDEdTwitter&#10;Peep us on Instagram: http://bit.ly/TEDEdInstagram&#10;View full lesson: https://ed.ted.com/lessons/ugly-history-japanese-american-internment-camps-densho&#10;&#10;Thank you so much to our patrons for your support! Without you this video would not be possible! Coenraad Keuning, Robert Seik, Heidi Stolt, Alexis Hevia, Todd Gross, Brady Jones, Christina Salvatore, Zhong Ming Zenny Tan, Karisa Caudill, Bruno Pinho, Derek Drescher, Mihail Radu Pantilimon, Amin Shahril, Mohamed Elsayed, Barthélémy Michalon, Chumi Ogbonna, Karlee Finch, Mohammad Said, jj5252, Kelvin Lam, Mauricio Basso, Athena Grace Franco, Tirath Singh Pandher, Melvin Williams, Tsz Hin Edmund Chan, Nicolas Silva, Raymond Lee, Kurt Almendras, Denise A Pitts, Abdallah Absi, Dee Wei, Richard A Berkley, Tim Armstrong, Daniel Nester, Hashem Al, denison martins fernandes, Doug Henry, Arlene Spiegelman, Michał Friedrich, Joshua Wasniewski, Maryam Dadkhah, Kristiyan Bonev, Keven Webb, Mihai Sandu, Deepak Iyer, Javid Gozalov, Emilia Alvarado, Jaime Arriola, Mirzat Tulafu and Lewis Westbury." title="Ugly History: Japanese American incarceration camps - Densho">
            <a:hlinkClick r:id="rId3"/>
          </p:cNvPr>
          <p:cNvPicPr preferRelativeResize="0"/>
          <p:nvPr/>
        </p:nvPicPr>
        <p:blipFill>
          <a:blip r:embed="rId4">
            <a:alphaModFix/>
          </a:blip>
          <a:stretch>
            <a:fillRect/>
          </a:stretch>
        </p:blipFill>
        <p:spPr>
          <a:xfrm>
            <a:off x="2198594" y="1495716"/>
            <a:ext cx="4572000" cy="3429000"/>
          </a:xfrm>
          <a:prstGeom prst="rect">
            <a:avLst/>
          </a:prstGeom>
          <a:noFill/>
          <a:ln w="38100">
            <a:solidFill>
              <a:schemeClr val="tx1"/>
            </a:solidFill>
          </a:ln>
        </p:spPr>
      </p:pic>
      <p:sp>
        <p:nvSpPr>
          <p:cNvPr id="4" name="Title 3">
            <a:extLst>
              <a:ext uri="{FF2B5EF4-FFF2-40B4-BE49-F238E27FC236}">
                <a16:creationId xmlns:a16="http://schemas.microsoft.com/office/drawing/2014/main" id="{66254EAB-ED12-4A81-A4FE-74764B22D5BF}"/>
              </a:ext>
            </a:extLst>
          </p:cNvPr>
          <p:cNvSpPr>
            <a:spLocks noGrp="1"/>
          </p:cNvSpPr>
          <p:nvPr>
            <p:ph type="title"/>
          </p:nvPr>
        </p:nvSpPr>
        <p:spPr>
          <a:xfrm>
            <a:off x="419100" y="218784"/>
            <a:ext cx="8305800" cy="1025338"/>
          </a:xfrm>
        </p:spPr>
        <p:txBody>
          <a:bodyPr/>
          <a:lstStyle/>
          <a:p>
            <a:r>
              <a:rPr lang="en-US" b="1" dirty="0"/>
              <a:t>Ugly History: Japanese American Incarceration Camps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d83c418788_1_40"/>
          <p:cNvSpPr txBox="1">
            <a:spLocks noGrp="1"/>
          </p:cNvSpPr>
          <p:nvPr>
            <p:ph type="title"/>
          </p:nvPr>
        </p:nvSpPr>
        <p:spPr>
          <a:xfrm>
            <a:off x="457200" y="17068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Stop and Jot</a:t>
            </a:r>
            <a:endParaRPr b="1" dirty="0"/>
          </a:p>
        </p:txBody>
      </p:sp>
      <p:sp>
        <p:nvSpPr>
          <p:cNvPr id="159" name="Google Shape;159;gd83c418788_1_40"/>
          <p:cNvSpPr txBox="1">
            <a:spLocks noGrp="1"/>
          </p:cNvSpPr>
          <p:nvPr>
            <p:ph type="body" idx="1"/>
          </p:nvPr>
        </p:nvSpPr>
        <p:spPr>
          <a:xfrm>
            <a:off x="457199" y="1209070"/>
            <a:ext cx="5216013" cy="3395703"/>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sz="2400" dirty="0"/>
              <a:t>Read “The Internment of Japanese Americans during World War II.” </a:t>
            </a:r>
            <a:endParaRPr sz="2400" dirty="0"/>
          </a:p>
          <a:p>
            <a:pPr marL="457200" lvl="0" indent="-393700" algn="l" rtl="0">
              <a:spcBef>
                <a:spcPts val="0"/>
              </a:spcBef>
              <a:spcAft>
                <a:spcPts val="0"/>
              </a:spcAft>
              <a:buSzPts val="2600"/>
              <a:buChar char="•"/>
            </a:pPr>
            <a:r>
              <a:rPr lang="en-US" sz="2400" dirty="0"/>
              <a:t>As you read, stop at the end of each paragraph to jot brief answers to the questions on the right side of the article handout.</a:t>
            </a:r>
            <a:endParaRPr sz="2400" dirty="0"/>
          </a:p>
          <a:p>
            <a:pPr marL="457200" lvl="0" indent="-393700" algn="l" rtl="0">
              <a:spcBef>
                <a:spcPts val="0"/>
              </a:spcBef>
              <a:spcAft>
                <a:spcPts val="0"/>
              </a:spcAft>
              <a:buSzPts val="2600"/>
              <a:buChar char="•"/>
            </a:pPr>
            <a:r>
              <a:rPr lang="en-US" sz="2400" dirty="0"/>
              <a:t>When you’re finished, enter your most important observations into the right column of the H-chart.</a:t>
            </a:r>
            <a:endParaRPr sz="2400" dirty="0"/>
          </a:p>
        </p:txBody>
      </p:sp>
      <p:pic>
        <p:nvPicPr>
          <p:cNvPr id="160" name="Google Shape;160;gd83c418788_1_40"/>
          <p:cNvPicPr preferRelativeResize="0"/>
          <p:nvPr/>
        </p:nvPicPr>
        <p:blipFill>
          <a:blip r:embed="rId3">
            <a:alphaModFix/>
          </a:blip>
          <a:stretch>
            <a:fillRect/>
          </a:stretch>
        </p:blipFill>
        <p:spPr>
          <a:xfrm rot="360000">
            <a:off x="6161547" y="953284"/>
            <a:ext cx="2089806" cy="31008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d83c418788_1_47"/>
          <p:cNvSpPr txBox="1">
            <a:spLocks noGrp="1"/>
          </p:cNvSpPr>
          <p:nvPr>
            <p:ph type="title"/>
          </p:nvPr>
        </p:nvSpPr>
        <p:spPr>
          <a:xfrm>
            <a:off x="399846" y="356001"/>
            <a:ext cx="4375354"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Paired Texts H-Charts</a:t>
            </a:r>
            <a:endParaRPr b="1" dirty="0"/>
          </a:p>
        </p:txBody>
      </p:sp>
      <p:sp>
        <p:nvSpPr>
          <p:cNvPr id="166" name="Google Shape;166;gd83c418788_1_47"/>
          <p:cNvSpPr txBox="1">
            <a:spLocks noGrp="1"/>
          </p:cNvSpPr>
          <p:nvPr>
            <p:ph type="body" idx="1"/>
          </p:nvPr>
        </p:nvSpPr>
        <p:spPr>
          <a:xfrm>
            <a:off x="457200" y="1451600"/>
            <a:ext cx="52998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With your group members, fill in the center of your H-chart. </a:t>
            </a:r>
            <a:endParaRPr dirty="0"/>
          </a:p>
          <a:p>
            <a:pPr marL="457200" lvl="0" indent="-393700" algn="l" rtl="0">
              <a:spcBef>
                <a:spcPts val="0"/>
              </a:spcBef>
              <a:spcAft>
                <a:spcPts val="0"/>
              </a:spcAft>
              <a:buSzPts val="2600"/>
              <a:buChar char="•"/>
            </a:pPr>
            <a:r>
              <a:rPr lang="en-US" dirty="0"/>
              <a:t>Write a “third text” that answers the following question: </a:t>
            </a:r>
            <a:r>
              <a:rPr lang="en-US" i="1" dirty="0"/>
              <a:t>How did Japanese Americans cope with the hardships they faced before, during, and after internment?</a:t>
            </a:r>
            <a:endParaRPr i="1" dirty="0"/>
          </a:p>
        </p:txBody>
      </p:sp>
      <p:pic>
        <p:nvPicPr>
          <p:cNvPr id="167" name="Google Shape;167;gd83c418788_1_47"/>
          <p:cNvPicPr preferRelativeResize="0"/>
          <p:nvPr/>
        </p:nvPicPr>
        <p:blipFill>
          <a:blip r:embed="rId3">
            <a:alphaModFix/>
          </a:blip>
          <a:stretch>
            <a:fillRect/>
          </a:stretch>
        </p:blipFill>
        <p:spPr>
          <a:xfrm rot="480000">
            <a:off x="6082890" y="1010260"/>
            <a:ext cx="1970371" cy="31229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d83c418788_1_59"/>
          <p:cNvSpPr txBox="1">
            <a:spLocks noGrp="1"/>
          </p:cNvSpPr>
          <p:nvPr>
            <p:ph type="title"/>
          </p:nvPr>
        </p:nvSpPr>
        <p:spPr>
          <a:xfrm>
            <a:off x="457200" y="298646"/>
            <a:ext cx="759869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S-I-T (Surprising, Interesting, Troubling)</a:t>
            </a:r>
            <a:endParaRPr b="1" dirty="0"/>
          </a:p>
        </p:txBody>
      </p:sp>
      <p:sp>
        <p:nvSpPr>
          <p:cNvPr id="173" name="Google Shape;173;gd83c418788_1_59"/>
          <p:cNvSpPr txBox="1">
            <a:spLocks noGrp="1"/>
          </p:cNvSpPr>
          <p:nvPr>
            <p:ph type="body" idx="1"/>
          </p:nvPr>
        </p:nvSpPr>
        <p:spPr>
          <a:xfrm>
            <a:off x="457200" y="1156046"/>
            <a:ext cx="4887900" cy="3688808"/>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sz="2400" dirty="0"/>
              <a:t>Take a look at the quotes in the  S-I-T handout.</a:t>
            </a:r>
            <a:endParaRPr sz="2400" dirty="0"/>
          </a:p>
          <a:p>
            <a:pPr marL="457200" lvl="0" indent="-393700" algn="l" rtl="0">
              <a:spcBef>
                <a:spcPts val="0"/>
              </a:spcBef>
              <a:spcAft>
                <a:spcPts val="0"/>
              </a:spcAft>
              <a:buSzPts val="2600"/>
              <a:buChar char="•"/>
            </a:pPr>
            <a:r>
              <a:rPr lang="en-US" sz="2400" dirty="0"/>
              <a:t>As you read each quote, discuss with your group whether you are </a:t>
            </a:r>
            <a:r>
              <a:rPr lang="en-US" sz="2400" i="1" dirty="0"/>
              <a:t>surprised</a:t>
            </a:r>
            <a:r>
              <a:rPr lang="en-US" sz="2400" dirty="0"/>
              <a:t>, </a:t>
            </a:r>
            <a:r>
              <a:rPr lang="en-US" sz="2400" i="1" dirty="0"/>
              <a:t>interested</a:t>
            </a:r>
            <a:r>
              <a:rPr lang="en-US" sz="2400" dirty="0"/>
              <a:t>, or </a:t>
            </a:r>
            <a:r>
              <a:rPr lang="en-US" sz="2400" i="1" dirty="0"/>
              <a:t>troubled</a:t>
            </a:r>
            <a:r>
              <a:rPr lang="en-US" sz="2400" dirty="0"/>
              <a:t> by what you are reading. </a:t>
            </a:r>
          </a:p>
          <a:p>
            <a:pPr marL="457200" lvl="0" indent="-393700" algn="l" rtl="0">
              <a:spcBef>
                <a:spcPts val="0"/>
              </a:spcBef>
              <a:spcAft>
                <a:spcPts val="0"/>
              </a:spcAft>
              <a:buSzPts val="2600"/>
              <a:buChar char="•"/>
            </a:pPr>
            <a:r>
              <a:rPr lang="en-US" sz="2400" dirty="0"/>
              <a:t>Explain why you feel the way you do.</a:t>
            </a:r>
            <a:endParaRPr sz="2400" dirty="0"/>
          </a:p>
        </p:txBody>
      </p:sp>
      <p:pic>
        <p:nvPicPr>
          <p:cNvPr id="174" name="Google Shape;174;gd83c418788_1_59"/>
          <p:cNvPicPr preferRelativeResize="0"/>
          <p:nvPr/>
        </p:nvPicPr>
        <p:blipFill>
          <a:blip r:embed="rId3">
            <a:alphaModFix/>
          </a:blip>
          <a:stretch>
            <a:fillRect/>
          </a:stretch>
        </p:blipFill>
        <p:spPr>
          <a:xfrm rot="540000">
            <a:off x="6276257" y="1612432"/>
            <a:ext cx="1699078" cy="27563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d83c418788_1_65"/>
          <p:cNvSpPr txBox="1">
            <a:spLocks noGrp="1"/>
          </p:cNvSpPr>
          <p:nvPr>
            <p:ph type="title"/>
          </p:nvPr>
        </p:nvSpPr>
        <p:spPr>
          <a:xfrm>
            <a:off x="457200" y="215316"/>
            <a:ext cx="424589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Two-Minute Paper</a:t>
            </a:r>
            <a:endParaRPr b="1" dirty="0"/>
          </a:p>
        </p:txBody>
      </p:sp>
      <p:sp>
        <p:nvSpPr>
          <p:cNvPr id="180" name="Google Shape;180;gd83c418788_1_65"/>
          <p:cNvSpPr txBox="1">
            <a:spLocks noGrp="1"/>
          </p:cNvSpPr>
          <p:nvPr>
            <p:ph type="body" idx="1"/>
          </p:nvPr>
        </p:nvSpPr>
        <p:spPr>
          <a:xfrm>
            <a:off x="457200" y="1250803"/>
            <a:ext cx="5100000" cy="3166738"/>
          </a:xfrm>
          <a:prstGeom prst="rect">
            <a:avLst/>
          </a:prstGeom>
        </p:spPr>
        <p:txBody>
          <a:bodyPr spcFirstLastPara="1" wrap="square" lIns="91425" tIns="45700" rIns="91425" bIns="45700" anchor="t" anchorCtr="0">
            <a:noAutofit/>
          </a:bodyPr>
          <a:lstStyle/>
          <a:p>
            <a:r>
              <a:rPr lang="en-US" dirty="0"/>
              <a:t>On a sheet of paper, answer the following two questions to the best of your ability:</a:t>
            </a:r>
            <a:endParaRPr dirty="0"/>
          </a:p>
          <a:p>
            <a:pPr lvl="1" algn="l" rtl="0">
              <a:spcBef>
                <a:spcPts val="0"/>
              </a:spcBef>
              <a:spcAft>
                <a:spcPts val="0"/>
              </a:spcAft>
              <a:buSzPct val="101000"/>
              <a:buFont typeface="Wingdings" panose="05000000000000000000" pitchFamily="2" charset="2"/>
              <a:buChar char="§"/>
            </a:pPr>
            <a:r>
              <a:rPr lang="en-US" dirty="0"/>
              <a:t>Why were Japanese Americans imprisoned during World War II?</a:t>
            </a:r>
            <a:endParaRPr dirty="0"/>
          </a:p>
          <a:p>
            <a:pPr lvl="1" algn="l" rtl="0">
              <a:spcBef>
                <a:spcPts val="0"/>
              </a:spcBef>
              <a:spcAft>
                <a:spcPts val="0"/>
              </a:spcAft>
              <a:buSzPct val="101000"/>
              <a:buFont typeface="Wingdings" panose="05000000000000000000" pitchFamily="2" charset="2"/>
              <a:buChar char="§"/>
            </a:pPr>
            <a:r>
              <a:rPr lang="en-US" dirty="0"/>
              <a:t>How did internment alter their lives?</a:t>
            </a:r>
          </a:p>
          <a:p>
            <a:pPr>
              <a:spcBef>
                <a:spcPts val="0"/>
              </a:spcBef>
              <a:buSzPct val="101000"/>
              <a:buFont typeface="Arial" panose="020B0604020202020204" pitchFamily="34" charset="0"/>
              <a:buChar char="•"/>
            </a:pPr>
            <a:r>
              <a:rPr lang="en-US" dirty="0"/>
              <a:t>Complete your answer in two minutes. </a:t>
            </a:r>
            <a:endParaRPr dirty="0"/>
          </a:p>
        </p:txBody>
      </p:sp>
      <p:pic>
        <p:nvPicPr>
          <p:cNvPr id="181" name="Google Shape;181;gd83c418788_1_65"/>
          <p:cNvPicPr preferRelativeResize="0"/>
          <p:nvPr/>
        </p:nvPicPr>
        <p:blipFill>
          <a:blip r:embed="rId3">
            <a:alphaModFix/>
          </a:blip>
          <a:stretch>
            <a:fillRect/>
          </a:stretch>
        </p:blipFill>
        <p:spPr>
          <a:xfrm rot="540000">
            <a:off x="6193065" y="1076245"/>
            <a:ext cx="2001993" cy="27812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Mistaken for the Enemy</a:t>
            </a:r>
            <a:endParaRPr dirty="0"/>
          </a:p>
        </p:txBody>
      </p:sp>
      <p:sp>
        <p:nvSpPr>
          <p:cNvPr id="80" name="Google Shape;80;p2"/>
          <p:cNvSpPr txBox="1">
            <a:spLocks noGrp="1"/>
          </p:cNvSpPr>
          <p:nvPr>
            <p:ph type="subTitle" idx="1"/>
          </p:nvPr>
        </p:nvSpPr>
        <p:spPr>
          <a:xfrm>
            <a:off x="584886" y="2400300"/>
            <a:ext cx="7974227"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SzPts val="2600"/>
              <a:buNone/>
            </a:pPr>
            <a:r>
              <a:rPr lang="en-US" sz="2500" dirty="0"/>
              <a:t>The Internment of Japanese Americans During World War II </a:t>
            </a:r>
            <a:endParaRPr sz="25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34B1-CDCB-4071-B762-3A142ECC4F5B}"/>
              </a:ext>
            </a:extLst>
          </p:cNvPr>
          <p:cNvSpPr>
            <a:spLocks noGrp="1"/>
          </p:cNvSpPr>
          <p:nvPr>
            <p:ph type="title"/>
          </p:nvPr>
        </p:nvSpPr>
        <p:spPr>
          <a:xfrm>
            <a:off x="319974" y="130861"/>
            <a:ext cx="8229600" cy="857250"/>
          </a:xfrm>
        </p:spPr>
        <p:txBody>
          <a:bodyPr/>
          <a:lstStyle/>
          <a:p>
            <a:r>
              <a:rPr lang="en-US" b="1" dirty="0"/>
              <a:t>“The Upward Trail”</a:t>
            </a:r>
          </a:p>
        </p:txBody>
      </p:sp>
      <p:sp>
        <p:nvSpPr>
          <p:cNvPr id="3" name="Text Placeholder 2">
            <a:extLst>
              <a:ext uri="{FF2B5EF4-FFF2-40B4-BE49-F238E27FC236}">
                <a16:creationId xmlns:a16="http://schemas.microsoft.com/office/drawing/2014/main" id="{5471305B-1762-4DC2-9E60-926005D33D93}"/>
              </a:ext>
            </a:extLst>
          </p:cNvPr>
          <p:cNvSpPr>
            <a:spLocks noGrp="1"/>
          </p:cNvSpPr>
          <p:nvPr>
            <p:ph type="body" idx="1"/>
          </p:nvPr>
        </p:nvSpPr>
        <p:spPr>
          <a:xfrm>
            <a:off x="391391" y="988111"/>
            <a:ext cx="7050505" cy="3789281"/>
          </a:xfrm>
        </p:spPr>
        <p:txBody>
          <a:bodyPr/>
          <a:lstStyle/>
          <a:p>
            <a:pPr marL="0" lvl="0" indent="0" algn="l" rtl="0">
              <a:spcBef>
                <a:spcPts val="0"/>
              </a:spcBef>
              <a:spcAft>
                <a:spcPts val="0"/>
              </a:spcAft>
              <a:buNone/>
            </a:pPr>
            <a:r>
              <a:rPr lang="en-US" sz="2200" dirty="0">
                <a:latin typeface="Calibri"/>
                <a:ea typeface="Calibri"/>
                <a:cs typeface="Calibri"/>
                <a:sym typeface="Calibri"/>
              </a:rPr>
              <a:t>With your groupmates, consider the following questions as you read the poem:</a:t>
            </a:r>
          </a:p>
          <a:p>
            <a:pPr marL="977900" lvl="3" indent="-457200">
              <a:buClr>
                <a:schemeClr val="accent4"/>
              </a:buClr>
              <a:buSzPts val="2600"/>
              <a:buFont typeface="Arial" panose="020B0604020202020204" pitchFamily="34" charset="0"/>
              <a:buChar char="•"/>
            </a:pPr>
            <a:r>
              <a:rPr lang="en-US" sz="2200" dirty="0">
                <a:latin typeface="Calibri"/>
                <a:ea typeface="Calibri"/>
                <a:cs typeface="Calibri"/>
                <a:sym typeface="Calibri"/>
              </a:rPr>
              <a:t>What do you think the author was feeling as she wrote the poem?</a:t>
            </a:r>
          </a:p>
          <a:p>
            <a:pPr marL="977900" lvl="3" indent="-457200">
              <a:buClr>
                <a:schemeClr val="accent4"/>
              </a:buClr>
              <a:buSzPts val="2600"/>
              <a:buFont typeface="Arial" panose="020B0604020202020204" pitchFamily="34" charset="0"/>
              <a:buChar char="•"/>
            </a:pPr>
            <a:r>
              <a:rPr lang="en-US" sz="2200" dirty="0">
                <a:latin typeface="Calibri"/>
                <a:ea typeface="Calibri"/>
                <a:cs typeface="Calibri"/>
                <a:sym typeface="Calibri"/>
              </a:rPr>
              <a:t>What would you guess was the age of the author?</a:t>
            </a:r>
          </a:p>
          <a:p>
            <a:pPr marL="977900" lvl="3" indent="-457200">
              <a:buClr>
                <a:schemeClr val="accent4"/>
              </a:buClr>
              <a:buSzPts val="2600"/>
              <a:buFont typeface="Arial" panose="020B0604020202020204" pitchFamily="34" charset="0"/>
              <a:buChar char="•"/>
            </a:pPr>
            <a:r>
              <a:rPr lang="en-US" sz="2200" dirty="0">
                <a:latin typeface="Calibri"/>
                <a:ea typeface="Calibri"/>
                <a:cs typeface="Calibri"/>
                <a:sym typeface="Calibri"/>
              </a:rPr>
              <a:t>Where do you think she lived?</a:t>
            </a:r>
          </a:p>
          <a:p>
            <a:pPr marL="977900" lvl="3" indent="-457200">
              <a:buClr>
                <a:schemeClr val="accent4"/>
              </a:buClr>
              <a:buSzPts val="2600"/>
              <a:buFont typeface="Arial" panose="020B0604020202020204" pitchFamily="34" charset="0"/>
              <a:buChar char="•"/>
            </a:pPr>
            <a:r>
              <a:rPr lang="en-US" sz="2200" dirty="0"/>
              <a:t>What are your impressions of the place the author is describing?</a:t>
            </a:r>
            <a:endParaRPr lang="en-US" sz="2200"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2560377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530352" y="494726"/>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Questions</a:t>
            </a:r>
            <a:endParaRPr b="1" dirty="0"/>
          </a:p>
        </p:txBody>
      </p:sp>
      <p:sp>
        <p:nvSpPr>
          <p:cNvPr id="92" name="Google Shape;92;p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R="34287" lvl="0" indent="-457200" algn="l" rtl="0">
              <a:lnSpc>
                <a:spcPct val="100000"/>
              </a:lnSpc>
              <a:spcBef>
                <a:spcPts val="520"/>
              </a:spcBef>
              <a:spcAft>
                <a:spcPts val="0"/>
              </a:spcAft>
              <a:buSzPct val="99000"/>
              <a:buFont typeface="Arial" panose="020B0604020202020204" pitchFamily="34" charset="0"/>
              <a:buChar char="•"/>
            </a:pPr>
            <a:r>
              <a:rPr lang="en-US" dirty="0"/>
              <a:t>Why were Japanese Americans imprisoned during World War II?</a:t>
            </a:r>
          </a:p>
          <a:p>
            <a:pPr marR="34287" lvl="0" indent="-457200" algn="l" rtl="0">
              <a:lnSpc>
                <a:spcPct val="100000"/>
              </a:lnSpc>
              <a:spcBef>
                <a:spcPts val="520"/>
              </a:spcBef>
              <a:spcAft>
                <a:spcPts val="0"/>
              </a:spcAft>
              <a:buSzPct val="99000"/>
              <a:buFont typeface="Arial" panose="020B0604020202020204" pitchFamily="34" charset="0"/>
              <a:buChar char="•"/>
            </a:pPr>
            <a:r>
              <a:rPr lang="en-US" dirty="0"/>
              <a:t>How did internment alter their lives?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530350" y="470975"/>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Lesson Objectives</a:t>
            </a:r>
            <a:endParaRPr b="1" dirty="0"/>
          </a:p>
        </p:txBody>
      </p:sp>
      <p:sp>
        <p:nvSpPr>
          <p:cNvPr id="98" name="Google Shape;98;p5"/>
          <p:cNvSpPr txBox="1">
            <a:spLocks noGrp="1"/>
          </p:cNvSpPr>
          <p:nvPr>
            <p:ph type="body" idx="1"/>
          </p:nvPr>
        </p:nvSpPr>
        <p:spPr>
          <a:xfrm>
            <a:off x="530350" y="2028500"/>
            <a:ext cx="7772400" cy="1413900"/>
          </a:xfrm>
          <a:prstGeom prst="rect">
            <a:avLst/>
          </a:prstGeom>
          <a:noFill/>
          <a:ln>
            <a:noFill/>
          </a:ln>
        </p:spPr>
        <p:txBody>
          <a:bodyPr spcFirstLastPara="1" wrap="square" lIns="45700" tIns="45700" rIns="45700" bIns="45700" anchor="t" anchorCtr="0">
            <a:noAutofit/>
          </a:bodyPr>
          <a:lstStyle/>
          <a:p>
            <a:pPr lvl="0" indent="-457200" algn="l" rtl="0">
              <a:lnSpc>
                <a:spcPct val="100000"/>
              </a:lnSpc>
              <a:spcBef>
                <a:spcPts val="0"/>
              </a:spcBef>
              <a:spcAft>
                <a:spcPts val="0"/>
              </a:spcAft>
              <a:buSzPct val="100000"/>
              <a:buFont typeface="Arial" panose="020B0604020202020204" pitchFamily="34" charset="0"/>
              <a:buChar char="•"/>
            </a:pPr>
            <a:r>
              <a:rPr lang="en-US" dirty="0"/>
              <a:t>Analyze the circumstances that led to the internment of Japanese Americans during World War II. </a:t>
            </a:r>
          </a:p>
          <a:p>
            <a:pPr lvl="0" indent="-457200" algn="l" rtl="0">
              <a:lnSpc>
                <a:spcPct val="100000"/>
              </a:lnSpc>
              <a:spcBef>
                <a:spcPts val="0"/>
              </a:spcBef>
              <a:spcAft>
                <a:spcPts val="0"/>
              </a:spcAft>
              <a:buSzPct val="100000"/>
              <a:buFont typeface="Arial" panose="020B0604020202020204" pitchFamily="34" charset="0"/>
              <a:buChar char="•"/>
            </a:pPr>
            <a:r>
              <a:rPr lang="en-US" dirty="0"/>
              <a:t>Identify ways in which internment affected the lives of Japanese Americans.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457200" y="272427"/>
            <a:ext cx="4799781"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Painting a Picture</a:t>
            </a:r>
            <a:endParaRPr b="1" dirty="0"/>
          </a:p>
        </p:txBody>
      </p:sp>
      <p:sp>
        <p:nvSpPr>
          <p:cNvPr id="104" name="Google Shape;104;p6"/>
          <p:cNvSpPr txBox="1">
            <a:spLocks noGrp="1"/>
          </p:cNvSpPr>
          <p:nvPr>
            <p:ph type="body" idx="1"/>
          </p:nvPr>
        </p:nvSpPr>
        <p:spPr>
          <a:xfrm>
            <a:off x="465394" y="1254955"/>
            <a:ext cx="5134232"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dirty="0"/>
              <a:t>Examine the images relating to Japanese-American internment.</a:t>
            </a:r>
            <a:endParaRPr sz="2400" dirty="0"/>
          </a:p>
          <a:p>
            <a:pPr marL="457200" lvl="0" indent="-393700" algn="l" rtl="0">
              <a:lnSpc>
                <a:spcPct val="100000"/>
              </a:lnSpc>
              <a:spcBef>
                <a:spcPts val="520"/>
              </a:spcBef>
              <a:spcAft>
                <a:spcPts val="0"/>
              </a:spcAft>
              <a:buSzPts val="2600"/>
              <a:buChar char="•"/>
            </a:pPr>
            <a:r>
              <a:rPr lang="en-US" sz="2400" dirty="0"/>
              <a:t>As you look at each photo, record your observations on the left side of the Paint a Picture Chart.</a:t>
            </a:r>
            <a:endParaRPr sz="2400" dirty="0"/>
          </a:p>
          <a:p>
            <a:pPr marL="457200" lvl="0" indent="-393700" algn="l" rtl="0">
              <a:lnSpc>
                <a:spcPct val="100000"/>
              </a:lnSpc>
              <a:spcBef>
                <a:spcPts val="520"/>
              </a:spcBef>
              <a:spcAft>
                <a:spcPts val="0"/>
              </a:spcAft>
              <a:buSzPts val="2600"/>
              <a:buChar char="•"/>
            </a:pPr>
            <a:r>
              <a:rPr lang="en-US" sz="2400" dirty="0"/>
              <a:t>Write your inferences on the right side of the chart about what is happening in the photo.</a:t>
            </a:r>
            <a:endParaRPr sz="2400" dirty="0"/>
          </a:p>
          <a:p>
            <a:pPr marL="457200" lvl="0" indent="0" algn="l" rtl="0">
              <a:lnSpc>
                <a:spcPct val="100000"/>
              </a:lnSpc>
              <a:spcBef>
                <a:spcPts val="0"/>
              </a:spcBef>
              <a:spcAft>
                <a:spcPts val="0"/>
              </a:spcAft>
              <a:buNone/>
            </a:pPr>
            <a:endParaRPr dirty="0"/>
          </a:p>
          <a:p>
            <a:pPr marL="0" lvl="0" indent="0" algn="l" rtl="0">
              <a:lnSpc>
                <a:spcPct val="100000"/>
              </a:lnSpc>
              <a:spcBef>
                <a:spcPts val="520"/>
              </a:spcBef>
              <a:spcAft>
                <a:spcPts val="0"/>
              </a:spcAft>
              <a:buSzPts val="2600"/>
              <a:buNone/>
            </a:pPr>
            <a:endParaRPr dirty="0"/>
          </a:p>
        </p:txBody>
      </p:sp>
      <p:pic>
        <p:nvPicPr>
          <p:cNvPr id="105" name="Google Shape;105;p6"/>
          <p:cNvPicPr preferRelativeResize="0"/>
          <p:nvPr/>
        </p:nvPicPr>
        <p:blipFill>
          <a:blip r:embed="rId3">
            <a:alphaModFix/>
          </a:blip>
          <a:stretch>
            <a:fillRect/>
          </a:stretch>
        </p:blipFill>
        <p:spPr>
          <a:xfrm rot="420000">
            <a:off x="5916374" y="1073261"/>
            <a:ext cx="2214948" cy="29969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9433dddeab_0_0"/>
          <p:cNvSpPr txBox="1">
            <a:spLocks noGrp="1"/>
          </p:cNvSpPr>
          <p:nvPr>
            <p:ph type="title"/>
          </p:nvPr>
        </p:nvSpPr>
        <p:spPr>
          <a:xfrm>
            <a:off x="457200" y="360918"/>
            <a:ext cx="2529444" cy="8574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3600"/>
              <a:buNone/>
            </a:pPr>
            <a:r>
              <a:rPr lang="en-US" b="1" dirty="0"/>
              <a:t>Image 1</a:t>
            </a:r>
            <a:endParaRPr b="1" dirty="0"/>
          </a:p>
        </p:txBody>
      </p:sp>
      <p:pic>
        <p:nvPicPr>
          <p:cNvPr id="111" name="Google Shape;111;g9433dddeab_0_0"/>
          <p:cNvPicPr preferRelativeResize="0"/>
          <p:nvPr/>
        </p:nvPicPr>
        <p:blipFill>
          <a:blip r:embed="rId3">
            <a:alphaModFix/>
          </a:blip>
          <a:stretch>
            <a:fillRect/>
          </a:stretch>
        </p:blipFill>
        <p:spPr>
          <a:xfrm>
            <a:off x="2377688" y="1385466"/>
            <a:ext cx="4388631" cy="3453234"/>
          </a:xfrm>
          <a:prstGeom prst="rect">
            <a:avLst/>
          </a:prstGeom>
          <a:noFill/>
          <a:ln w="28575">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9433dddeab_0_5"/>
          <p:cNvSpPr txBox="1">
            <a:spLocks noGrp="1"/>
          </p:cNvSpPr>
          <p:nvPr>
            <p:ph type="title"/>
          </p:nvPr>
        </p:nvSpPr>
        <p:spPr>
          <a:xfrm>
            <a:off x="641268" y="304800"/>
            <a:ext cx="219751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Image 2</a:t>
            </a:r>
            <a:endParaRPr b="1" dirty="0"/>
          </a:p>
        </p:txBody>
      </p:sp>
      <p:pic>
        <p:nvPicPr>
          <p:cNvPr id="117" name="Google Shape;117;g9433dddeab_0_5"/>
          <p:cNvPicPr preferRelativeResize="0"/>
          <p:nvPr/>
        </p:nvPicPr>
        <p:blipFill>
          <a:blip r:embed="rId3">
            <a:alphaModFix/>
          </a:blip>
          <a:stretch>
            <a:fillRect/>
          </a:stretch>
        </p:blipFill>
        <p:spPr>
          <a:xfrm>
            <a:off x="2377688" y="1385466"/>
            <a:ext cx="4545626" cy="3453234"/>
          </a:xfrm>
          <a:prstGeom prst="rect">
            <a:avLst/>
          </a:prstGeom>
          <a:noFill/>
          <a:ln w="285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9433dddeab_0_15"/>
          <p:cNvSpPr txBox="1">
            <a:spLocks noGrp="1"/>
          </p:cNvSpPr>
          <p:nvPr>
            <p:ph type="title"/>
          </p:nvPr>
        </p:nvSpPr>
        <p:spPr>
          <a:xfrm>
            <a:off x="688768" y="528066"/>
            <a:ext cx="2344995"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Image 3</a:t>
            </a:r>
            <a:endParaRPr b="1" dirty="0"/>
          </a:p>
        </p:txBody>
      </p:sp>
      <p:pic>
        <p:nvPicPr>
          <p:cNvPr id="123" name="Google Shape;123;g9433dddeab_0_15"/>
          <p:cNvPicPr preferRelativeResize="0"/>
          <p:nvPr/>
        </p:nvPicPr>
        <p:blipFill>
          <a:blip r:embed="rId3">
            <a:alphaModFix/>
          </a:blip>
          <a:stretch>
            <a:fillRect/>
          </a:stretch>
        </p:blipFill>
        <p:spPr>
          <a:xfrm>
            <a:off x="3328147" y="1526661"/>
            <a:ext cx="2487706" cy="2863803"/>
          </a:xfrm>
          <a:prstGeom prst="rect">
            <a:avLst/>
          </a:prstGeom>
          <a:noFill/>
          <a:ln w="38100">
            <a:solidFill>
              <a:schemeClr val="tx1"/>
            </a:solid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7F16D7-69C4-4226-9D63-A2506732458E}">
  <ds:schemaRefs>
    <ds:schemaRef ds:uri="http://schemas.microsoft.com/sharepoint/v3/contenttype/forms"/>
  </ds:schemaRefs>
</ds:datastoreItem>
</file>

<file path=customXml/itemProps2.xml><?xml version="1.0" encoding="utf-8"?>
<ds:datastoreItem xmlns:ds="http://schemas.openxmlformats.org/officeDocument/2006/customXml" ds:itemID="{8325BEC2-3506-48D3-9E08-3667DDD23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AAE104-7000-453B-BCD1-3FEDA1E3B823}">
  <ds:schemaRefs>
    <ds:schemaRef ds:uri="http://schemas.openxmlformats.org/package/2006/metadata/core-properties"/>
    <ds:schemaRef ds:uri="966e68ee-ec3c-4f12-bd4f-fedbbec8de0b"/>
    <ds:schemaRef ds:uri="http://www.w3.org/XML/1998/namespace"/>
    <ds:schemaRef ds:uri="http://schemas.microsoft.com/office/infopath/2007/PartnerControls"/>
    <ds:schemaRef ds:uri="http://purl.org/dc/terms/"/>
    <ds:schemaRef ds:uri="http://schemas.microsoft.com/office/2006/documentManagement/types"/>
    <ds:schemaRef ds:uri="http://purl.org/dc/dcmitype/"/>
    <ds:schemaRef ds:uri="d06b737b-b789-4524-96b5-d3d460658ae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1604</TotalTime>
  <Words>1133</Words>
  <Application>Microsoft Office PowerPoint</Application>
  <PresentationFormat>On-screen Show (16:9)</PresentationFormat>
  <Paragraphs>59</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Constantia</vt:lpstr>
      <vt:lpstr>Arial</vt:lpstr>
      <vt:lpstr>Times New Roman</vt:lpstr>
      <vt:lpstr>Noto Sans Symbols</vt:lpstr>
      <vt:lpstr>Wingdings</vt:lpstr>
      <vt:lpstr>Georgia</vt:lpstr>
      <vt:lpstr>LEARN theme</vt:lpstr>
      <vt:lpstr>LEARN theme</vt:lpstr>
      <vt:lpstr>PowerPoint Presentation</vt:lpstr>
      <vt:lpstr>Mistaken for the Enemy</vt:lpstr>
      <vt:lpstr>“The Upward Trail”</vt:lpstr>
      <vt:lpstr>Essential Questions</vt:lpstr>
      <vt:lpstr>Lesson Objectives</vt:lpstr>
      <vt:lpstr>Painting a Picture</vt:lpstr>
      <vt:lpstr>Image 1</vt:lpstr>
      <vt:lpstr>Image 2</vt:lpstr>
      <vt:lpstr>Image 3</vt:lpstr>
      <vt:lpstr>Image 4</vt:lpstr>
      <vt:lpstr>Image 5</vt:lpstr>
      <vt:lpstr>Image 6</vt:lpstr>
      <vt:lpstr>Paired Texts H-Charts</vt:lpstr>
      <vt:lpstr>Ugly History: Japanese American Incarceration Camps</vt:lpstr>
      <vt:lpstr>Stop and Jot</vt:lpstr>
      <vt:lpstr>Paired Texts H-Charts</vt:lpstr>
      <vt:lpstr>S-I-T (Surprising, Interesting, Troubling)</vt:lpstr>
      <vt:lpstr>Two-Minute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VanCleave, Brittany K.</dc:creator>
  <cp:lastModifiedBy>McLeod Porter, Delma</cp:lastModifiedBy>
  <cp:revision>8</cp:revision>
  <dcterms:modified xsi:type="dcterms:W3CDTF">2021-06-25T16:50:32Z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