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nstantia" panose="02030602050306030303" pitchFamily="18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9136C7-4ACA-43FF-8E2D-A713D4444382}" v="14" dt="2021-07-21T18:59:54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ord_of_the_Flies_Island_that_is_Featured_in_the_Story_%22Lord_of_the_Flies%22.jpgon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86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hance.net/gallery/13858009/Lord-of-The-Fliesc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1585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moop.com/study-guides/literature/lord-of-the-flies/analysisoop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8337ba97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c8337ba97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783342a3a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d783342a3a_1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Emperor </a:t>
            </a:r>
            <a:r>
              <a:rPr lang="en-US" dirty="0" err="1"/>
              <a:t>Deathsaur</a:t>
            </a:r>
            <a:r>
              <a:rPr lang="en-US" dirty="0"/>
              <a:t>. (2014) Lord of the Flies island. [Digital image] Wikimedia. . </a:t>
            </a:r>
            <a:r>
              <a:rPr lang="en-US" dirty="0">
                <a:hlinkClick r:id="rId3"/>
              </a:rPr>
              <a:t>https://commons.wikimedia.org/wiki/File:Lord_of_the_Flies_Island_that_is_Featured_in_the_Story_%22Lord_of_the_Flies%22.jpgons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783342a3a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783342a3a_1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Gabriel, S. (n.d.) Lord of the flies. [Digital Image]. </a:t>
            </a:r>
            <a:r>
              <a:rPr lang="en-US" dirty="0" err="1"/>
              <a:t>ArtStation</a:t>
            </a:r>
            <a:r>
              <a:rPr lang="en-US" dirty="0"/>
              <a:t>. https://www.pinterest.com.mx/pin/299278337739256207/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9f03aa9c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d9f03aa9c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Library as Incubator Project. (2015). Banned books trading cards. [Digital image]. Chapel Hill Public Library. http://www.libraryasincubatorproject.org/?p=17307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hlinkClick r:id="rId3"/>
              </a:rPr>
              <a:t>https://learn.k20center.ou.edu/strategy/1586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9f03aa9c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9f03aa9c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9f03aa9c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d9f03aa9c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9f03aa9c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d9f03aa9c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9f03aa9c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d9f03aa9c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9f03aa9c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d9f03aa9c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d9f03aa9c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d9f03aa9c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9f03aa9c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d9f03aa9c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d9f03aa9ca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d9f03aa9ca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9f03aa9ca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d9f03aa9ca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8337ba977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8337ba977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8337ba977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8337ba977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783342a3a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https://learn.k20center.ou.edu/strategy/52</a:t>
            </a:r>
            <a:endParaRPr dirty="0"/>
          </a:p>
        </p:txBody>
      </p:sp>
      <p:sp>
        <p:nvSpPr>
          <p:cNvPr id="105" name="Google Shape;105;gd783342a3a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783342a3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d783342a3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https://learn.k20center.ou.edu/strategy/192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783342a3a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783342a3a_1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https://learn.k20center.ou.edu/strategy/86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783342a3a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783342a3a_1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Cassaro</a:t>
            </a:r>
            <a:r>
              <a:rPr lang="en-US" dirty="0"/>
              <a:t>, A. (2012). Man-made monsters. [Digital image]. </a:t>
            </a:r>
            <a:r>
              <a:rPr lang="en-US" dirty="0" err="1"/>
              <a:t>Behance</a:t>
            </a:r>
            <a:r>
              <a:rPr lang="en-US" dirty="0"/>
              <a:t>. </a:t>
            </a:r>
            <a:r>
              <a:rPr lang="en-US" dirty="0">
                <a:hlinkClick r:id="rId3"/>
              </a:rPr>
              <a:t>https://www.behance.net/gallery/13858009/Lord-of-The-Fliesce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hlinkClick r:id="rId4"/>
              </a:rPr>
              <a:t>https://learn.k20center.ou.edu/strategy/1585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9f03aa9c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9f03aa9c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Shmoop</a:t>
            </a:r>
            <a:r>
              <a:rPr lang="en-US" dirty="0"/>
              <a:t>. </a:t>
            </a:r>
            <a:r>
              <a:rPr lang="en-US" i="1" dirty="0"/>
              <a:t>Piggy’s glasses</a:t>
            </a:r>
            <a:r>
              <a:rPr lang="en-US" dirty="0"/>
              <a:t>. [Digital image]. </a:t>
            </a:r>
            <a:r>
              <a:rPr lang="en-US" dirty="0">
                <a:hlinkClick r:id="rId3"/>
              </a:rPr>
              <a:t>https://www.shmoop.com/study-guides/literature/lord-of-the-flies/analysisoop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8" name="Google Shape;7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hyperlink" Target="http://www.youtube.com/watch?v=AMW_5yR32m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4462206" cy="2326322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What else would you like or need to learn to understand this person’s perspective better?</a:t>
            </a:r>
            <a:endParaRPr dirty="0"/>
          </a:p>
        </p:txBody>
      </p:sp>
      <p:sp>
        <p:nvSpPr>
          <p:cNvPr id="142" name="Google Shape;142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548194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Step Out </a:t>
            </a:r>
            <a:endParaRPr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F7F5CA-6474-483C-8298-6BA629AC6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244" y="1132240"/>
            <a:ext cx="3284120" cy="24630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>
            <a:spLocks noGrp="1"/>
          </p:cNvSpPr>
          <p:nvPr>
            <p:ph type="body" idx="1"/>
          </p:nvPr>
        </p:nvSpPr>
        <p:spPr>
          <a:xfrm>
            <a:off x="272026" y="1314243"/>
            <a:ext cx="4822216" cy="2454885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Given your exploration of this perspective so far, what do you notice about your own perspective and what it takes to take somebody else’s?</a:t>
            </a:r>
            <a:endParaRPr dirty="0"/>
          </a:p>
        </p:txBody>
      </p:sp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68256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Step Back </a:t>
            </a:r>
            <a:endParaRPr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C8402A-2BA9-455E-90A3-9F42D2E3B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234" y="767757"/>
            <a:ext cx="1845855" cy="34896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12317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True for Who?</a:t>
            </a:r>
            <a:endParaRPr b="1" dirty="0"/>
          </a:p>
        </p:txBody>
      </p:sp>
      <p:sp>
        <p:nvSpPr>
          <p:cNvPr id="154" name="Google Shape;154;p3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19100" lvl="0" indent="-285750" algn="l" rtl="0"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Discuss the statement. 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876300" lvl="1" indent="-285750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§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What kind of situation was it made in? 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876300" lvl="1" indent="-285750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§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Who made it or would make it?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876300" lvl="1" indent="-285750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§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What were people’s intentions and goals?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876300" lvl="1" indent="-285750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§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What was at stake?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419100" lvl="0" indent="-285750" algn="l" rtl="0"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Brainstorm a list of all the possible points of view for the claim.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419100" lvl="0" indent="-285750" algn="l" rtl="0"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Reflect on the statement and decide for each viewpoint: 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876300" lvl="1" indent="-285750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§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Would this person think this statement is true?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876300" lvl="1" indent="-285750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§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False?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876300" lvl="1" indent="-285750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§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Uncertain?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876300" lvl="1" indent="-285750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§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Why?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419100" lvl="0" indent="-285750" algn="l" rtl="0"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As a group, determine where each character would fall for the statement.</a:t>
            </a:r>
            <a:endParaRPr sz="2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63C776-667F-4462-9D7D-A4A987441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360" y="983712"/>
            <a:ext cx="1953086" cy="27689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04903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True for Who?</a:t>
            </a:r>
            <a:endParaRPr b="1" dirty="0"/>
          </a:p>
        </p:txBody>
      </p:sp>
      <p:sp>
        <p:nvSpPr>
          <p:cNvPr id="160" name="Google Shape;160;p32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The littluns need a babysitter.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28380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True for Who?</a:t>
            </a:r>
            <a:endParaRPr b="1" dirty="0"/>
          </a:p>
        </p:txBody>
      </p:sp>
      <p:sp>
        <p:nvSpPr>
          <p:cNvPr id="166" name="Google Shape;166;p33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Jack is the best leader.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203489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True for Who?</a:t>
            </a:r>
            <a:endParaRPr b="1" dirty="0"/>
          </a:p>
        </p:txBody>
      </p:sp>
      <p:sp>
        <p:nvSpPr>
          <p:cNvPr id="172" name="Google Shape;172;p34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Piggy is the smartest boy on the island.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129349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True for Who?</a:t>
            </a:r>
            <a:endParaRPr b="1" dirty="0"/>
          </a:p>
        </p:txBody>
      </p:sp>
      <p:sp>
        <p:nvSpPr>
          <p:cNvPr id="178" name="Google Shape;178;p35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Ralph is the most rational boy on the island.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20966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True for Who?</a:t>
            </a:r>
            <a:endParaRPr b="1" dirty="0"/>
          </a:p>
        </p:txBody>
      </p:sp>
      <p:sp>
        <p:nvSpPr>
          <p:cNvPr id="184" name="Google Shape;184;p3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The boys should first concern themselves with building shelter.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09536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True for Who?</a:t>
            </a:r>
            <a:endParaRPr b="1" dirty="0"/>
          </a:p>
        </p:txBody>
      </p:sp>
      <p:sp>
        <p:nvSpPr>
          <p:cNvPr id="190" name="Google Shape;190;p37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The boys should first concern themselves with finding food sources.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15715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True for Who?</a:t>
            </a:r>
            <a:endParaRPr b="1" dirty="0"/>
          </a:p>
        </p:txBody>
      </p:sp>
      <p:sp>
        <p:nvSpPr>
          <p:cNvPr id="196" name="Google Shape;196;p38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The boys should first concern themselves with exploring the island.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 of the Pack </a:t>
            </a:r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Lord of the Flies Unit Lesson 2</a:t>
            </a:r>
            <a:endParaRPr/>
          </a:p>
        </p:txBody>
      </p:sp>
      <p:pic>
        <p:nvPicPr>
          <p:cNvPr id="89" name="Google Shape;8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0691" y="312775"/>
            <a:ext cx="3913052" cy="391305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600000" lon="0" rev="1800000"/>
            </a:camera>
            <a:lightRig rig="threePt" dir="t"/>
          </a:scene3d>
        </p:spPr>
      </p:pic>
      <p:pic>
        <p:nvPicPr>
          <p:cNvPr id="90" name="Google Shape;90;p21"/>
          <p:cNvPicPr preferRelativeResize="0"/>
          <p:nvPr/>
        </p:nvPicPr>
        <p:blipFill rotWithShape="1">
          <a:blip r:embed="rId4">
            <a:alphaModFix/>
          </a:blip>
          <a:srcRect l="17279" t="21853" r="12677" b="30681"/>
          <a:stretch/>
        </p:blipFill>
        <p:spPr>
          <a:xfrm>
            <a:off x="5506064" y="2235200"/>
            <a:ext cx="3365909" cy="1843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076832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True for Who?</a:t>
            </a:r>
            <a:endParaRPr b="1" dirty="0"/>
          </a:p>
        </p:txBody>
      </p:sp>
      <p:sp>
        <p:nvSpPr>
          <p:cNvPr id="202" name="Google Shape;202;p39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Piggy does not really know what he is talking about; no one should listen to him.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330146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True for Who?</a:t>
            </a:r>
            <a:endParaRPr b="1" dirty="0"/>
          </a:p>
        </p:txBody>
      </p:sp>
      <p:sp>
        <p:nvSpPr>
          <p:cNvPr id="208" name="Google Shape;208;p40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Jack is a bully.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Question: </a:t>
            </a:r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How does the author use symbolism to develop characterization and theme?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 </a:t>
            </a:r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r>
              <a:rPr lang="en" dirty="0"/>
              <a:t>Understand the main characters, Jack and Ralph. </a:t>
            </a:r>
            <a:endParaRPr dirty="0"/>
          </a:p>
          <a:p>
            <a:pPr>
              <a:spcBef>
                <a:spcPts val="0"/>
              </a:spcBef>
            </a:pPr>
            <a:r>
              <a:rPr lang="en" dirty="0"/>
              <a:t>Examine the text based on multiple character viewpoints.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429398" y="178900"/>
            <a:ext cx="2486797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Chain Notes</a:t>
            </a:r>
            <a:endParaRPr b="1" dirty="0"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290384" y="1084304"/>
            <a:ext cx="5690905" cy="4021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en-US" sz="1800" dirty="0"/>
          </a:p>
          <a:p>
            <a:r>
              <a:rPr lang="en-US" sz="1600" dirty="0"/>
              <a:t>Review the handout with the question at the top: </a:t>
            </a:r>
            <a:r>
              <a:rPr lang="en-US" sz="1600" b="1" u="sng" dirty="0"/>
              <a:t>What makes a good leader? </a:t>
            </a:r>
            <a:endParaRPr lang="en-US" sz="1600" dirty="0"/>
          </a:p>
          <a:p>
            <a:r>
              <a:rPr lang="en-US" sz="1600" dirty="0"/>
              <a:t>When the timer sounds, write as many qualities on the page as you can in 90-seconds in the first line.</a:t>
            </a:r>
          </a:p>
          <a:p>
            <a:r>
              <a:rPr lang="en-US" sz="1600" dirty="0"/>
              <a:t>When the timer goes off a second time, pass the handout to a different person. </a:t>
            </a:r>
          </a:p>
          <a:p>
            <a:r>
              <a:rPr lang="en-US" sz="1600" dirty="0"/>
              <a:t>Read what has been written on the page you’ve been given and write a different response until the timer goes off.</a:t>
            </a:r>
          </a:p>
          <a:p>
            <a:r>
              <a:rPr lang="en-US" sz="1600" dirty="0"/>
              <a:t>Build on, extend, or disagree with the last note written in response.</a:t>
            </a:r>
          </a:p>
          <a:p>
            <a:r>
              <a:rPr lang="en-US" sz="1600" dirty="0"/>
              <a:t>Continue to pass the page around until everyone has made a contribution.</a:t>
            </a:r>
          </a:p>
          <a:p>
            <a:r>
              <a:rPr lang="en-US" sz="1600" dirty="0"/>
              <a:t>Share out and discuss responses.</a:t>
            </a:r>
          </a:p>
          <a:p>
            <a:pPr marL="6350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endParaRPr sz="1800" dirty="0"/>
          </a:p>
        </p:txBody>
      </p:sp>
      <p:pic>
        <p:nvPicPr>
          <p:cNvPr id="109" name="Google Shape;109;p24"/>
          <p:cNvPicPr preferRelativeResize="0"/>
          <p:nvPr/>
        </p:nvPicPr>
        <p:blipFill rotWithShape="1">
          <a:blip r:embed="rId3">
            <a:alphaModFix/>
          </a:blip>
          <a:srcRect l="29302" r="28663"/>
          <a:stretch/>
        </p:blipFill>
        <p:spPr>
          <a:xfrm rot="2940000">
            <a:off x="6838305" y="279067"/>
            <a:ext cx="1477705" cy="138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4" title="K20 90 second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8538" y="2033765"/>
            <a:ext cx="2328898" cy="1894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>
            <a:spLocks noGrp="1"/>
          </p:cNvSpPr>
          <p:nvPr>
            <p:ph type="body" idx="1"/>
          </p:nvPr>
        </p:nvSpPr>
        <p:spPr>
          <a:xfrm>
            <a:off x="439994" y="1065806"/>
            <a:ext cx="5497871" cy="3810993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r>
              <a:rPr lang="en" sz="1800" dirty="0"/>
              <a:t>Read the handout of excerpts from the novel looking for answers to the following questions.</a:t>
            </a:r>
          </a:p>
          <a:p>
            <a:r>
              <a:rPr lang="en" sz="1800" dirty="0"/>
              <a:t>Focus on Jack and Ralph.</a:t>
            </a:r>
            <a:endParaRPr sz="1800" dirty="0"/>
          </a:p>
          <a:p>
            <a:pPr lvl="1">
              <a:spcBef>
                <a:spcPts val="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" sz="1600" dirty="0"/>
              <a:t>What are the specific leadership characteristics of each chacter?</a:t>
            </a:r>
            <a:endParaRPr sz="1600" dirty="0"/>
          </a:p>
          <a:p>
            <a:pPr lvl="1">
              <a:spcBef>
                <a:spcPts val="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" sz="1600" dirty="0"/>
              <a:t>What are the individual qualities of each character?</a:t>
            </a:r>
            <a:endParaRPr sz="1600" dirty="0"/>
          </a:p>
          <a:p>
            <a:pPr lvl="1">
              <a:spcBef>
                <a:spcPts val="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" sz="1600" dirty="0"/>
              <a:t>What makes each character unique?</a:t>
            </a:r>
            <a:endParaRPr sz="1600" dirty="0"/>
          </a:p>
          <a:p>
            <a:pPr lvl="1">
              <a:spcBef>
                <a:spcPts val="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" sz="1600" dirty="0"/>
              <a:t>What makes each a good leader?</a:t>
            </a:r>
            <a:endParaRPr sz="1600" dirty="0"/>
          </a:p>
          <a:p>
            <a:pPr lvl="1">
              <a:spcBef>
                <a:spcPts val="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" sz="1600" dirty="0"/>
              <a:t>What qualities would not make them good leaders?</a:t>
            </a:r>
          </a:p>
          <a:p>
            <a:pPr>
              <a:spcBef>
                <a:spcPts val="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" sz="1800" dirty="0"/>
              <a:t>Use different color highlighters to identify each character: One color for Jack and a different color for Ralph. </a:t>
            </a:r>
            <a:endParaRPr sz="1800" dirty="0"/>
          </a:p>
        </p:txBody>
      </p:sp>
      <p:sp>
        <p:nvSpPr>
          <p:cNvPr id="116" name="Google Shape;116;p25"/>
          <p:cNvSpPr txBox="1">
            <a:spLocks noGrp="1"/>
          </p:cNvSpPr>
          <p:nvPr>
            <p:ph type="title"/>
          </p:nvPr>
        </p:nvSpPr>
        <p:spPr>
          <a:xfrm>
            <a:off x="471946" y="163103"/>
            <a:ext cx="467196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Categorical Highlighting</a:t>
            </a:r>
            <a:endParaRPr b="1" dirty="0"/>
          </a:p>
        </p:txBody>
      </p:sp>
      <p:pic>
        <p:nvPicPr>
          <p:cNvPr id="117" name="Google Shape;11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613" y="906372"/>
            <a:ext cx="2731729" cy="2846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>
            <a:spLocks noGrp="1"/>
          </p:cNvSpPr>
          <p:nvPr>
            <p:ph type="body" idx="1"/>
          </p:nvPr>
        </p:nvSpPr>
        <p:spPr>
          <a:xfrm>
            <a:off x="427705" y="1278808"/>
            <a:ext cx="5020500" cy="21336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What leadership qualities do Jack and Ralph have?</a:t>
            </a:r>
            <a:endParaRPr dirty="0"/>
          </a:p>
        </p:txBody>
      </p:sp>
      <p:sp>
        <p:nvSpPr>
          <p:cNvPr id="123" name="Google Shape;123;p26"/>
          <p:cNvSpPr txBox="1">
            <a:spLocks noGrp="1"/>
          </p:cNvSpPr>
          <p:nvPr>
            <p:ph type="title"/>
          </p:nvPr>
        </p:nvSpPr>
        <p:spPr>
          <a:xfrm>
            <a:off x="457201" y="307247"/>
            <a:ext cx="3551084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Jack v. Ralph </a:t>
            </a:r>
            <a:endParaRPr b="1" dirty="0"/>
          </a:p>
        </p:txBody>
      </p:sp>
      <p:pic>
        <p:nvPicPr>
          <p:cNvPr id="124" name="Google Shape;12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7661" y="996976"/>
            <a:ext cx="3361501" cy="314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>
            <a:spLocks noGrp="1"/>
          </p:cNvSpPr>
          <p:nvPr>
            <p:ph type="body" idx="1"/>
          </p:nvPr>
        </p:nvSpPr>
        <p:spPr>
          <a:xfrm>
            <a:off x="362155" y="1128078"/>
            <a:ext cx="5137355" cy="36210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Choose one of the following characters: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Jack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Ralph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Piggy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Littluns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Simon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Samneric</a:t>
            </a:r>
            <a:endParaRPr dirty="0"/>
          </a:p>
        </p:txBody>
      </p:sp>
      <p:sp>
        <p:nvSpPr>
          <p:cNvPr id="130" name="Google Shape;130;p27"/>
          <p:cNvSpPr txBox="1">
            <a:spLocks noGrp="1"/>
          </p:cNvSpPr>
          <p:nvPr>
            <p:ph type="title"/>
          </p:nvPr>
        </p:nvSpPr>
        <p:spPr>
          <a:xfrm>
            <a:off x="478503" y="176151"/>
            <a:ext cx="553064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Step In, Step Out, Step Back </a:t>
            </a:r>
            <a:endParaRPr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3CD627-69CB-4270-8A01-83304E9B8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505" y="1494504"/>
            <a:ext cx="2193442" cy="30086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body" idx="1"/>
          </p:nvPr>
        </p:nvSpPr>
        <p:spPr>
          <a:xfrm>
            <a:off x="457200" y="1427930"/>
            <a:ext cx="4455652" cy="2287639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Given what you see and know at this time, what do you think this person might feel, believe, know, or experience?</a:t>
            </a:r>
            <a:endParaRPr dirty="0"/>
          </a:p>
        </p:txBody>
      </p:sp>
      <p:sp>
        <p:nvSpPr>
          <p:cNvPr id="136" name="Google Shape;136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44987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Step In </a:t>
            </a:r>
            <a:endParaRPr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190C3E-805C-4B8B-8D77-F266B611C3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1" b="1522"/>
          <a:stretch/>
        </p:blipFill>
        <p:spPr>
          <a:xfrm flipH="1">
            <a:off x="5312697" y="1733475"/>
            <a:ext cx="3316122" cy="12719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CD3696-36B7-44F9-B445-1558CE37C1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D8764A-9F5E-4713-BCC0-E8476E76AF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FA5ABE-E1CA-4E1C-B0B8-77045FB4E4E6}">
  <ds:schemaRefs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966e68ee-ec3c-4f12-bd4f-fedbbec8de0b"/>
    <ds:schemaRef ds:uri="http://schemas.microsoft.com/office/infopath/2007/PartnerControls"/>
    <ds:schemaRef ds:uri="http://schemas.openxmlformats.org/package/2006/metadata/core-properties"/>
    <ds:schemaRef ds:uri="d06b737b-b789-4524-96b5-d3d460658ae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813</Words>
  <Application>Microsoft Macintosh PowerPoint</Application>
  <PresentationFormat>On-screen Show (16:9)</PresentationFormat>
  <Paragraphs>82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Wingdings</vt:lpstr>
      <vt:lpstr>Arial</vt:lpstr>
      <vt:lpstr>Noto Sans Symbols</vt:lpstr>
      <vt:lpstr>Constantia</vt:lpstr>
      <vt:lpstr>LEARN theme</vt:lpstr>
      <vt:lpstr>PowerPoint Presentation</vt:lpstr>
      <vt:lpstr>Leader of the Pack </vt:lpstr>
      <vt:lpstr>Essential Question: </vt:lpstr>
      <vt:lpstr>Lesson Objectives </vt:lpstr>
      <vt:lpstr>Chain Notes</vt:lpstr>
      <vt:lpstr>Categorical Highlighting</vt:lpstr>
      <vt:lpstr>Jack v. Ralph </vt:lpstr>
      <vt:lpstr>Step In, Step Out, Step Back </vt:lpstr>
      <vt:lpstr>Step In </vt:lpstr>
      <vt:lpstr>Step Out </vt:lpstr>
      <vt:lpstr>Step Back </vt:lpstr>
      <vt:lpstr>True for Who?</vt:lpstr>
      <vt:lpstr>True for Who?</vt:lpstr>
      <vt:lpstr>True for Who?</vt:lpstr>
      <vt:lpstr>True for Who?</vt:lpstr>
      <vt:lpstr>True for Who?</vt:lpstr>
      <vt:lpstr>True for Who?</vt:lpstr>
      <vt:lpstr>True for Who?</vt:lpstr>
      <vt:lpstr>True for Who?</vt:lpstr>
      <vt:lpstr>True for Who?</vt:lpstr>
      <vt:lpstr>True for Who?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Lord of the Flies Unit, Pt 2</dc:title>
  <dc:subject/>
  <dc:creator>K20 Center</dc:creator>
  <cp:keywords/>
  <dc:description/>
  <cp:lastModifiedBy>Walker, Lena M.</cp:lastModifiedBy>
  <cp:revision>7</cp:revision>
  <dcterms:modified xsi:type="dcterms:W3CDTF">2023-06-20T17:12:53Z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