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8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65" r:id="rId13"/>
    <p:sldId id="266" r:id="rId14"/>
    <p:sldId id="267" r:id="rId15"/>
    <p:sldId id="268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j0MzwPf7TF4ARnK35vINY3//t7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bscs.org/icans/Icans_I2_TE.pdf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media.bscs.org/icans/Icans_I2_SE.pdf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2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082301b957_1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Rokach</a:t>
            </a:r>
            <a:r>
              <a:rPr lang="en-US" dirty="0"/>
              <a:t>, W. (1999). Determining the Effectiveness of Handwashing. Summer Research Program for Science Teachers. https://www.scienceteacherprogram.org/biology/Rokach99.html</a:t>
            </a:r>
            <a:endParaRPr dirty="0"/>
          </a:p>
        </p:txBody>
      </p:sp>
      <p:sp>
        <p:nvSpPr>
          <p:cNvPr id="147" name="Google Shape;147;g1082301b957_1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9910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82301b957_1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g1082301b957_1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82301b957_1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Be Smart. (2015). Antibiotic Resistance and the Rise of Superbugs [Video]. YouTube. </a:t>
            </a:r>
            <a:r>
              <a:rPr lang="en-US" dirty="0">
                <a:hlinkClick r:id="rId3"/>
              </a:rPr>
              <a:t>https://www.youtube.com/watch</a:t>
            </a:r>
            <a:r>
              <a:rPr lang="en-US" dirty="0"/>
              <a:t>?v=fyRyZ1zKtyA </a:t>
            </a:r>
          </a:p>
        </p:txBody>
      </p:sp>
      <p:sp>
        <p:nvSpPr>
          <p:cNvPr id="161" name="Google Shape;161;g1082301b957_1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82301b957_1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Beforehand, read the Biological Sciences Curriculum Study’s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teacher instructions for WIS-WIM</a:t>
            </a:r>
            <a:r>
              <a:rPr lang="en-US" dirty="0"/>
              <a:t>. Pass out the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student instructions on WIS-WIM</a:t>
            </a:r>
            <a:r>
              <a:rPr lang="en-US" dirty="0"/>
              <a:t> and walk students through the steps. Next split students off into groups of 3-4 and hand them the graph, butcher paper/4 sheets of copy paper, and tape. Have students tape the graph at the center of the butcher paper or tape the 4 sheets of copy paper together to make a bigger sheet and add the graph to the center. This allows for students to draw arrows out from graph and provide more space to write their WIS-WIM and summary.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9" name="Google Shape;169;g1082301b957_1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82301b957_1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Chain Notes. Strategies.  </a:t>
            </a:r>
            <a:r>
              <a:rPr lang="en-US" dirty="0">
                <a:hlinkClick r:id="rId3"/>
              </a:rPr>
              <a:t>https://learn.k20center.ou.edu/strategy/52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9" name="Google Shape;119;g1082301b957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82301b957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g1082301b957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082301b957_1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g1082301b957_1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82301b957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Pew. (2017). A Superbug Survivor Shares His Struggle with Antibiotic Resistance [Video]. YouTube. </a:t>
            </a:r>
            <a:r>
              <a:rPr lang="en-US" dirty="0">
                <a:hlinkClick r:id="rId3"/>
              </a:rPr>
              <a:t>https://www.youtube.com/watch</a:t>
            </a:r>
            <a:r>
              <a:rPr lang="en-US" dirty="0"/>
              <a:t>?v=2PYY7thzdeM&amp;t=293s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0" name="Google Shape;140;g1082301b957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082301b957_1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g1082301b957_1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0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1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2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1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082301b957_1_15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g1082301b957_1_150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g1082301b957_1_150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9" name="Google Shape;79;g1082301b957_1_1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82301b957_1_48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1082301b957_1_48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3" name="Google Shape;83;g1082301b957_1_4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90" name="Google Shape;9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4" name="Google Shape;9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25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26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7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7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9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9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fyRyZ1zKty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PYY7thzdeM&amp;t=293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082301b957_1_285"/>
          <p:cNvSpPr txBox="1">
            <a:spLocks noGrp="1"/>
          </p:cNvSpPr>
          <p:nvPr>
            <p:ph type="body" idx="1"/>
          </p:nvPr>
        </p:nvSpPr>
        <p:spPr>
          <a:xfrm>
            <a:off x="466659" y="1175235"/>
            <a:ext cx="3994500" cy="2740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800" dirty="0"/>
              <a:t>Complete the lab using the handout </a:t>
            </a:r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800" dirty="0"/>
              <a:t>Collect data.</a:t>
            </a:r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800" dirty="0"/>
              <a:t>Answer the analysis questions from the handout.</a:t>
            </a: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50" name="Google Shape;150;g1082301b957_1_285"/>
          <p:cNvSpPr txBox="1">
            <a:spLocks noGrp="1"/>
          </p:cNvSpPr>
          <p:nvPr>
            <p:ph type="title"/>
          </p:nvPr>
        </p:nvSpPr>
        <p:spPr>
          <a:xfrm>
            <a:off x="457200" y="85134"/>
            <a:ext cx="7684113" cy="925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buSzPts val="3240"/>
            </a:pPr>
            <a:r>
              <a:rPr lang="en-US" sz="2800" dirty="0"/>
              <a:t>Determining the Effectiveness of Handwashing Lab</a:t>
            </a:r>
            <a:endParaRPr sz="2800" dirty="0"/>
          </a:p>
        </p:txBody>
      </p:sp>
      <p:pic>
        <p:nvPicPr>
          <p:cNvPr id="3" name="Picture 2" descr="A picture containing dark&#10;&#10;Description automatically generated">
            <a:extLst>
              <a:ext uri="{FF2B5EF4-FFF2-40B4-BE49-F238E27FC236}">
                <a16:creationId xmlns:a16="http://schemas.microsoft.com/office/drawing/2014/main" id="{C938C93F-AD33-4EA2-BD05-2E4D819BA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802" y="655445"/>
            <a:ext cx="4611756" cy="384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5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82301b957_1_365"/>
          <p:cNvSpPr txBox="1">
            <a:spLocks noGrp="1"/>
          </p:cNvSpPr>
          <p:nvPr>
            <p:ph type="title"/>
          </p:nvPr>
        </p:nvSpPr>
        <p:spPr>
          <a:xfrm>
            <a:off x="457200" y="335203"/>
            <a:ext cx="82296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</a:pPr>
            <a:r>
              <a:rPr lang="en-US"/>
              <a:t>Telephone</a:t>
            </a:r>
            <a:endParaRPr/>
          </a:p>
        </p:txBody>
      </p:sp>
      <p:sp>
        <p:nvSpPr>
          <p:cNvPr id="157" name="Google Shape;157;g1082301b957_1_365"/>
          <p:cNvSpPr txBox="1">
            <a:spLocks noGrp="1"/>
          </p:cNvSpPr>
          <p:nvPr>
            <p:ph type="body" idx="1"/>
          </p:nvPr>
        </p:nvSpPr>
        <p:spPr>
          <a:xfrm>
            <a:off x="457200" y="1147632"/>
            <a:ext cx="48939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000">
                <a:solidFill>
                  <a:srgbClr val="2D3B45"/>
                </a:solidFill>
                <a:latin typeface="Calibri"/>
                <a:ea typeface="Calibri"/>
                <a:cs typeface="Calibri"/>
                <a:sym typeface="Calibri"/>
              </a:rPr>
              <a:t>The instructor will pull a student aside to whisper a phrase.</a:t>
            </a:r>
            <a:endParaRPr sz="2000">
              <a:solidFill>
                <a:srgbClr val="2D3B4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000">
                <a:solidFill>
                  <a:srgbClr val="2D3B45"/>
                </a:solidFill>
                <a:latin typeface="Calibri"/>
                <a:ea typeface="Calibri"/>
                <a:cs typeface="Calibri"/>
                <a:sym typeface="Calibri"/>
              </a:rPr>
              <a:t>That student will be asked to whisper that same phrase only one time to the next student. </a:t>
            </a:r>
            <a:endParaRPr sz="2000">
              <a:solidFill>
                <a:srgbClr val="2D3B4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64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000">
                <a:solidFill>
                  <a:srgbClr val="2D3B45"/>
                </a:solidFill>
                <a:latin typeface="Calibri"/>
                <a:ea typeface="Calibri"/>
                <a:cs typeface="Calibri"/>
                <a:sym typeface="Calibri"/>
              </a:rPr>
              <a:t>Students will continue to pass the message along until it reaches the last student. </a:t>
            </a:r>
            <a:endParaRPr sz="2000">
              <a:solidFill>
                <a:srgbClr val="2D3B4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2545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100"/>
              <a:buChar char="•"/>
            </a:pPr>
            <a:r>
              <a:rPr lang="en-US" sz="2000">
                <a:solidFill>
                  <a:srgbClr val="2D3B45"/>
                </a:solidFill>
                <a:latin typeface="Calibri"/>
                <a:ea typeface="Calibri"/>
                <a:cs typeface="Calibri"/>
                <a:sym typeface="Calibri"/>
              </a:rPr>
              <a:t>The last student will announce to the whole class what the original phrase was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g1082301b957_1_3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66595">
            <a:off x="5920002" y="389444"/>
            <a:ext cx="2592426" cy="3606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082301b957_1_42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S-I-T</a:t>
            </a:r>
            <a:endParaRPr/>
          </a:p>
        </p:txBody>
      </p:sp>
      <p:sp>
        <p:nvSpPr>
          <p:cNvPr id="164" name="Google Shape;164;g1082301b957_1_426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241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000" dirty="0"/>
              <a:t>On a sheet of paper, identify the following: </a:t>
            </a:r>
          </a:p>
          <a:p>
            <a:pPr lvl="1" indent="-3683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Two surprising facts or ideas; </a:t>
            </a:r>
          </a:p>
          <a:p>
            <a:pPr lvl="1" indent="-3683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Two interesting facts or ideas;</a:t>
            </a:r>
          </a:p>
          <a:p>
            <a:pPr marL="889000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Troubling facts or ideas from the video</a:t>
            </a:r>
            <a:r>
              <a:rPr lang="en-US" sz="1400" dirty="0"/>
              <a:t>. </a:t>
            </a:r>
            <a:endParaRPr sz="1400" dirty="0"/>
          </a:p>
        </p:txBody>
      </p:sp>
      <p:pic>
        <p:nvPicPr>
          <p:cNvPr id="165" name="Google Shape;165;g1082301b957_1_4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4236" y="246065"/>
            <a:ext cx="1088764" cy="105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1082301b957_1_42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8200" y="1363875"/>
            <a:ext cx="4038598" cy="2586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82301b957_1_493"/>
          <p:cNvSpPr txBox="1">
            <a:spLocks noGrp="1"/>
          </p:cNvSpPr>
          <p:nvPr>
            <p:ph type="title"/>
          </p:nvPr>
        </p:nvSpPr>
        <p:spPr>
          <a:xfrm>
            <a:off x="457200" y="-533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WIS WIM</a:t>
            </a:r>
            <a:endParaRPr/>
          </a:p>
        </p:txBody>
      </p:sp>
      <p:sp>
        <p:nvSpPr>
          <p:cNvPr id="172" name="Google Shape;172;g1082301b957_1_493"/>
          <p:cNvSpPr txBox="1">
            <a:spLocks noGrp="1"/>
          </p:cNvSpPr>
          <p:nvPr>
            <p:ph type="body" idx="1"/>
          </p:nvPr>
        </p:nvSpPr>
        <p:spPr>
          <a:xfrm>
            <a:off x="457200" y="765800"/>
            <a:ext cx="4817918" cy="4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Today you will be split off into groups to do a WIS-WIM over a graph.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For WIS(What I See)- write three things that you guys' notice.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For WIM(What It Means)- write what those three points mean.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Last create a summary of what is occurring in the graph.</a:t>
            </a:r>
            <a:endParaRPr sz="2400" dirty="0"/>
          </a:p>
        </p:txBody>
      </p:sp>
      <p:pic>
        <p:nvPicPr>
          <p:cNvPr id="173" name="Google Shape;173;g1082301b957_1_4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5227" y="1260764"/>
            <a:ext cx="3536372" cy="2516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 txBox="1">
            <a:spLocks noGrp="1"/>
          </p:cNvSpPr>
          <p:nvPr>
            <p:ph type="body" idx="1"/>
          </p:nvPr>
        </p:nvSpPr>
        <p:spPr>
          <a:xfrm>
            <a:off x="463506" y="1189973"/>
            <a:ext cx="4925148" cy="2555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en-US" sz="2800" dirty="0"/>
              <a:t>Write an Exit Ticket over the following question: </a:t>
            </a:r>
            <a:endParaRPr sz="2800" dirty="0"/>
          </a:p>
          <a:p>
            <a:pPr indent="-406400">
              <a:spcBef>
                <a:spcPts val="240"/>
              </a:spcBef>
              <a:buSzPts val="2800"/>
            </a:pPr>
            <a:r>
              <a:rPr lang="en-US" sz="2800" dirty="0"/>
              <a:t>What impact does a changing environment have on an organism's adaptation? </a:t>
            </a:r>
          </a:p>
        </p:txBody>
      </p:sp>
      <p:sp>
        <p:nvSpPr>
          <p:cNvPr id="179" name="Google Shape;179;p6"/>
          <p:cNvSpPr txBox="1">
            <a:spLocks noGrp="1"/>
          </p:cNvSpPr>
          <p:nvPr>
            <p:ph type="title"/>
          </p:nvPr>
        </p:nvSpPr>
        <p:spPr>
          <a:xfrm>
            <a:off x="457200" y="332573"/>
            <a:ext cx="379949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Exit Ticket</a:t>
            </a:r>
            <a:endParaRPr dirty="0"/>
          </a:p>
        </p:txBody>
      </p:sp>
      <p:pic>
        <p:nvPicPr>
          <p:cNvPr id="180" name="Google Shape;18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3788" y="1263501"/>
            <a:ext cx="3213012" cy="2034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Oh, MRSA Me!</a:t>
            </a:r>
            <a:endParaRPr/>
          </a:p>
        </p:txBody>
      </p:sp>
      <p:sp>
        <p:nvSpPr>
          <p:cNvPr id="104" name="Google Shape;104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Biology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537289" y="555577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10" name="Google Shape;110;p3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195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impact does a changing environment have on an organism’s adaptation?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530352" y="419993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16" name="Google Shape;116;p4"/>
          <p:cNvSpPr txBox="1">
            <a:spLocks noGrp="1"/>
          </p:cNvSpPr>
          <p:nvPr>
            <p:ph type="body" idx="1"/>
          </p:nvPr>
        </p:nvSpPr>
        <p:spPr>
          <a:xfrm>
            <a:off x="580802" y="156183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535" dirty="0"/>
              <a:t>Interpret the correlation between the success of one species having an adverse effect on another species.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535" dirty="0"/>
              <a:t>Carry out an investigation to detect microorganisms.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535" dirty="0"/>
              <a:t>Construct an explanation based on evidence for how natural selection leads to adaptation of populations.</a:t>
            </a:r>
          </a:p>
          <a:p>
            <a:pPr marL="457200" lvl="0" indent="-3895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35"/>
              <a:buChar char="•"/>
            </a:pPr>
            <a:endParaRPr sz="2535" dirty="0"/>
          </a:p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35"/>
              <a:buNone/>
            </a:pPr>
            <a:endParaRPr sz="253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82301b957_1_85"/>
          <p:cNvSpPr txBox="1">
            <a:spLocks noGrp="1"/>
          </p:cNvSpPr>
          <p:nvPr>
            <p:ph type="title"/>
          </p:nvPr>
        </p:nvSpPr>
        <p:spPr>
          <a:xfrm>
            <a:off x="665305" y="540678"/>
            <a:ext cx="407381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</a:pPr>
            <a:r>
              <a:rPr lang="en-US"/>
              <a:t>Chain Notes</a:t>
            </a:r>
            <a:endParaRPr/>
          </a:p>
        </p:txBody>
      </p:sp>
      <p:sp>
        <p:nvSpPr>
          <p:cNvPr id="122" name="Google Shape;122;g1082301b957_1_85"/>
          <p:cNvSpPr txBox="1">
            <a:spLocks noGrp="1"/>
          </p:cNvSpPr>
          <p:nvPr>
            <p:ph type="body" idx="1"/>
          </p:nvPr>
        </p:nvSpPr>
        <p:spPr>
          <a:xfrm>
            <a:off x="682910" y="1452676"/>
            <a:ext cx="4038600" cy="224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9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your </a:t>
            </a:r>
            <a:r>
              <a:rPr lang="en-US" sz="2900" dirty="0">
                <a:solidFill>
                  <a:srgbClr val="000000"/>
                </a:solidFill>
              </a:rPr>
              <a:t>sheet of paper</a:t>
            </a:r>
            <a:r>
              <a:rPr lang="en-US" sz="29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write three </a:t>
            </a:r>
            <a:r>
              <a:rPr lang="en-US" sz="2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things you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know about </a:t>
            </a:r>
            <a:r>
              <a:rPr lang="en-US" sz="2900" dirty="0">
                <a:solidFill>
                  <a:srgbClr val="000000"/>
                </a:solidFill>
              </a:rPr>
              <a:t>bacteria and/or antibiotics</a:t>
            </a:r>
            <a:r>
              <a:rPr lang="en-US" sz="2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500" dirty="0"/>
          </a:p>
          <a:p>
            <a:pPr marL="76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br>
              <a:rPr lang="en-US" sz="3500" dirty="0"/>
            </a:br>
            <a:endParaRPr sz="3500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F41729C-3925-8F4D-8FCE-A04F6214D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789" y="1385466"/>
            <a:ext cx="228600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82301b957_1_15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</a:pPr>
            <a:r>
              <a:rPr lang="en-US"/>
              <a:t>Chain Notes</a:t>
            </a:r>
            <a:endParaRPr/>
          </a:p>
        </p:txBody>
      </p:sp>
      <p:sp>
        <p:nvSpPr>
          <p:cNvPr id="129" name="Google Shape;129;g1082301b957_1_155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Choose one of the three points made by your peer, draw an arrow down and add an additional fact, idea, or correction through words or a drawing.</a:t>
            </a:r>
            <a:endParaRPr sz="1800" b="0" i="0" u="none" strike="noStrike" dirty="0">
              <a:solidFill>
                <a:srgbClr val="991B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Continue to pass and add to each  paper until the paper gets back to the original writer.</a:t>
            </a:r>
            <a:endParaRPr sz="18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D9731C7-A348-5A4D-8FD7-38C45811D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789" y="1385466"/>
            <a:ext cx="228600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082301b957_1_220"/>
          <p:cNvSpPr txBox="1">
            <a:spLocks noGrp="1"/>
          </p:cNvSpPr>
          <p:nvPr>
            <p:ph type="title"/>
          </p:nvPr>
        </p:nvSpPr>
        <p:spPr>
          <a:xfrm>
            <a:off x="472966" y="263206"/>
            <a:ext cx="3654446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</a:pPr>
            <a:r>
              <a:rPr lang="en-US" dirty="0"/>
              <a:t>Chain Notes</a:t>
            </a:r>
            <a:endParaRPr dirty="0"/>
          </a:p>
        </p:txBody>
      </p:sp>
      <p:sp>
        <p:nvSpPr>
          <p:cNvPr id="136" name="Google Shape;136;g1082301b957_1_220"/>
          <p:cNvSpPr txBox="1">
            <a:spLocks noGrp="1"/>
          </p:cNvSpPr>
          <p:nvPr>
            <p:ph type="body" idx="1"/>
          </p:nvPr>
        </p:nvSpPr>
        <p:spPr>
          <a:xfrm>
            <a:off x="472966" y="1219346"/>
            <a:ext cx="4038600" cy="3753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500" dirty="0">
                <a:solidFill>
                  <a:srgbClr val="000000"/>
                </a:solidFill>
              </a:rPr>
              <a:t>Take 5 minutes to review the comments you received on your paper.</a:t>
            </a:r>
            <a:endParaRPr sz="2500"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5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Take another 5 minutes as a group to come up with a summary of wh</a:t>
            </a:r>
            <a:r>
              <a:rPr lang="en-US" sz="2500" dirty="0">
                <a:solidFill>
                  <a:srgbClr val="000000"/>
                </a:solidFill>
              </a:rPr>
              <a:t>at your group knows about bacteria/antibiotics.</a:t>
            </a:r>
            <a:endParaRPr sz="31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500" dirty="0">
                <a:solidFill>
                  <a:srgbClr val="000000"/>
                </a:solidFill>
              </a:rPr>
              <a:t>Be prepare to share out :)</a:t>
            </a:r>
            <a:endParaRPr sz="3100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7D2694B-314B-144A-8A21-B1F5EC0AC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789" y="1385466"/>
            <a:ext cx="228600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082301b957_1_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Calibri"/>
              <a:buNone/>
            </a:pPr>
            <a:r>
              <a:rPr lang="en-US"/>
              <a:t>S-I-T: A Superbug Survivor Shares His Struggle with Antibiotic Resistance</a:t>
            </a:r>
            <a:endParaRPr/>
          </a:p>
        </p:txBody>
      </p:sp>
      <p:pic>
        <p:nvPicPr>
          <p:cNvPr id="143" name="Google Shape;143;g1082301b957_1_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725" y="1347525"/>
            <a:ext cx="5437276" cy="307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1082301b957_1_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23693" y="1719681"/>
            <a:ext cx="1751075" cy="170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082301b957_1_28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4704430" cy="3074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3200" dirty="0"/>
              <a:t>Complete the lab using the handout </a:t>
            </a:r>
            <a:endParaRPr sz="3200" dirty="0"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3200" dirty="0"/>
              <a:t>Collect data.</a:t>
            </a:r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3200" dirty="0"/>
              <a:t>Answer the analysis questions from the handout.</a:t>
            </a:r>
            <a:endParaRPr sz="3200" dirty="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None/>
            </a:pPr>
            <a:endParaRPr sz="3200" dirty="0"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sz="1600" dirty="0"/>
          </a:p>
        </p:txBody>
      </p:sp>
      <p:sp>
        <p:nvSpPr>
          <p:cNvPr id="150" name="Google Shape;150;g1082301b957_1_28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40"/>
              <a:buFont typeface="Calibri"/>
              <a:buNone/>
            </a:pPr>
            <a:r>
              <a:rPr lang="en-US"/>
              <a:t>Genes in Space Lab</a:t>
            </a:r>
            <a:endParaRPr/>
          </a:p>
        </p:txBody>
      </p:sp>
      <p:pic>
        <p:nvPicPr>
          <p:cNvPr id="151" name="Google Shape;151;g1082301b957_1_2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6799" y="1114890"/>
            <a:ext cx="2748591" cy="2112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642</Words>
  <Application>Microsoft Macintosh PowerPoint</Application>
  <PresentationFormat>On-screen Show (16:9)</PresentationFormat>
  <Paragraphs>50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Noto Sans Symbols</vt:lpstr>
      <vt:lpstr>Wingdings</vt:lpstr>
      <vt:lpstr>LEARN theme</vt:lpstr>
      <vt:lpstr>LEARN theme</vt:lpstr>
      <vt:lpstr>PowerPoint Presentation</vt:lpstr>
      <vt:lpstr>Oh, MRSA Me!</vt:lpstr>
      <vt:lpstr>Essential Question</vt:lpstr>
      <vt:lpstr>Lesson Objectives</vt:lpstr>
      <vt:lpstr>Chain Notes</vt:lpstr>
      <vt:lpstr>Chain Notes</vt:lpstr>
      <vt:lpstr>Chain Notes</vt:lpstr>
      <vt:lpstr>S-I-T: A Superbug Survivor Shares His Struggle with Antibiotic Resistance</vt:lpstr>
      <vt:lpstr>Genes in Space Lab</vt:lpstr>
      <vt:lpstr>Determining the Effectiveness of Handwashing Lab</vt:lpstr>
      <vt:lpstr>Telephone</vt:lpstr>
      <vt:lpstr>S-I-T</vt:lpstr>
      <vt:lpstr>WIS WIM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Eike, Michell L.</dc:creator>
  <cp:lastModifiedBy>Shogren, Caitlin E.</cp:lastModifiedBy>
  <cp:revision>6</cp:revision>
  <dcterms:created xsi:type="dcterms:W3CDTF">2021-08-30T12:17:31Z</dcterms:created>
  <dcterms:modified xsi:type="dcterms:W3CDTF">2022-02-07T19:53:08Z</dcterms:modified>
</cp:coreProperties>
</file>