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4"/>
    <p:sldMasterId id="2147483668" r:id="rId5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4" r:id="rId21"/>
    <p:sldId id="271" r:id="rId22"/>
    <p:sldId id="272" r:id="rId23"/>
    <p:sldId id="273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 snapToGrid="0">
      <p:cViewPr varScale="1">
        <p:scale>
          <a:sx n="129" d="100"/>
          <a:sy n="129" d="100"/>
        </p:scale>
        <p:origin x="13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1.1.sqspcdn.com/static/f/387594/3815206/1249893806443/debriefing.jpg?token=vuKIZF9InOhRvpVGMldJww1wn6M%3D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7f6f274c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7f6f274c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7f6f274c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7f6f274c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7f6f274c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7f6f274c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a525d8f5b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da525d8f5b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a525d8f5b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a525d8f5b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https://learn.k20center.ou.edu/strategy/128)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a525d8f5b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debriefing.jpg (151×161) (sqspcdn.com)</a:t>
            </a:r>
            <a:r>
              <a:rPr lang="en-US" dirty="0"/>
              <a:t> http://static1.1.sqspcdn.com/static/f/387594/3815206/1249893806443/debriefing.jpg?token=vuKIZF9InOhRvpVGMldJww1wn6M%3D</a:t>
            </a:r>
            <a:endParaRPr dirty="0"/>
          </a:p>
        </p:txBody>
      </p:sp>
      <p:sp>
        <p:nvSpPr>
          <p:cNvPr id="167" name="Google Shape;167;gda525d8f5b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a525d8f5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da525d8f5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a525d8f5b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a525d8f5b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a525d8f5b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a525d8f5b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b="0" i="0" u="none" strike="noStrike" dirty="0">
                <a:solidFill>
                  <a:srgbClr val="2E2E2E"/>
                </a:solidFill>
                <a:effectLst/>
                <a:latin typeface="Calibri" panose="020F0502020204030204" pitchFamily="34" charset="0"/>
              </a:rPr>
              <a:t>K20 Center. (n.d.) 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Padlet</a:t>
            </a:r>
            <a:r>
              <a:rPr lang="en-US" sz="1800" b="0" i="0" u="none" strike="noStrike" dirty="0">
                <a:solidFill>
                  <a:srgbClr val="2E2E2E"/>
                </a:solidFill>
                <a:effectLst/>
                <a:latin typeface="Calibri" panose="020F0502020204030204" pitchFamily="34" charset="0"/>
              </a:rPr>
              <a:t>. Tech Tools. https://learn.k20center.ou.edu/tech-tool/1077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66f8fcc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66f8fcc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https://learn.k20center.ou.edu/strategy/138</a:t>
            </a:r>
            <a:endParaRPr dirty="0"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7f6f274c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7f6f274c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7f6f274c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7f6f274c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7f6f274c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7f6f274c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7f6f274c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7f6f274c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A61D4-19A3-4432-9DF1-27BBA8D27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621" y="638075"/>
            <a:ext cx="5016758" cy="38673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980B7-1940-4B25-ABC0-C953C71AB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745" y="628550"/>
            <a:ext cx="5048509" cy="38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ACA53-5445-4648-A6E3-287B1164A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621" y="615849"/>
            <a:ext cx="5016758" cy="39118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>
            <a:spLocks noGrp="1"/>
          </p:cNvSpPr>
          <p:nvPr>
            <p:ph type="body" idx="1"/>
          </p:nvPr>
        </p:nvSpPr>
        <p:spPr>
          <a:xfrm>
            <a:off x="457200" y="1320799"/>
            <a:ext cx="5020500" cy="313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Discuss your reasons for choosing your quote with classmates who selected the same quote. 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Be prepared to share out with the whole class.</a:t>
            </a:r>
            <a:endParaRPr dirty="0"/>
          </a:p>
        </p:txBody>
      </p:sp>
      <p:sp>
        <p:nvSpPr>
          <p:cNvPr id="156" name="Google Shape;156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83845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Four Corners</a:t>
            </a:r>
            <a:endParaRPr b="1" dirty="0"/>
          </a:p>
        </p:txBody>
      </p:sp>
      <p:pic>
        <p:nvPicPr>
          <p:cNvPr id="157" name="Google Shape;1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600" y="1419100"/>
            <a:ext cx="2491200" cy="24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 txBox="1">
            <a:spLocks noGrp="1"/>
          </p:cNvSpPr>
          <p:nvPr>
            <p:ph type="body" idx="1"/>
          </p:nvPr>
        </p:nvSpPr>
        <p:spPr>
          <a:xfrm>
            <a:off x="457200" y="1358347"/>
            <a:ext cx="4959626" cy="2984317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342900" indent="-342900"/>
            <a:r>
              <a:rPr lang="en-US" sz="2000" dirty="0"/>
              <a:t>Keeping in mind the Four Corners quotation you selected, read “Behind a Halloween Mask, Even ‘Good Kids’ Can Turn into Candy Thieves.”</a:t>
            </a:r>
          </a:p>
          <a:p>
            <a:pPr indent="-457200"/>
            <a:r>
              <a:rPr lang="en-US" sz="2000" dirty="0"/>
              <a:t>As you read, highlight sentences that support your quotation in one color.</a:t>
            </a:r>
          </a:p>
          <a:p>
            <a:pPr indent="-457200"/>
            <a:r>
              <a:rPr lang="en-US" sz="2000" dirty="0"/>
              <a:t>Highlight sentences that disprove or disagree with your quotation in a different color. </a:t>
            </a:r>
            <a:endParaRPr sz="2000" dirty="0"/>
          </a:p>
        </p:txBody>
      </p:sp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782957" cy="85725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Why-Lighting</a:t>
            </a:r>
            <a:endParaRPr b="1" dirty="0"/>
          </a:p>
        </p:txBody>
      </p:sp>
      <p:pic>
        <p:nvPicPr>
          <p:cNvPr id="164" name="Google Shape;1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5791" y="989735"/>
            <a:ext cx="2748998" cy="273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>
            <a:spLocks noGrp="1"/>
          </p:cNvSpPr>
          <p:nvPr>
            <p:ph type="body" idx="1"/>
          </p:nvPr>
        </p:nvSpPr>
        <p:spPr>
          <a:xfrm>
            <a:off x="496892" y="1264283"/>
            <a:ext cx="5727496" cy="24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With your new partners, discuss the following: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Your point of view about your quotation;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Your reasons for choosing that particular quotation;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Evidence you found to support (or disprove) your quotation.</a:t>
            </a:r>
            <a:endParaRPr sz="2000" dirty="0"/>
          </a:p>
        </p:txBody>
      </p:sp>
      <p:sp>
        <p:nvSpPr>
          <p:cNvPr id="170" name="Google Shape;170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787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200" b="1" dirty="0"/>
              <a:t>Four Corners - Debriefing</a:t>
            </a:r>
            <a:endParaRPr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FBE89-218C-4576-B3C1-7FC93077F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112" y="1573212"/>
            <a:ext cx="1438275" cy="1533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8D286C-0A46-4790-BEDD-0B9862816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9352"/>
            <a:ext cx="5480050" cy="3434098"/>
          </a:xfrm>
        </p:spPr>
        <p:txBody>
          <a:bodyPr/>
          <a:lstStyle/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000" dirty="0"/>
              <a:t>After reading the article, do you want to select a different quotation?</a:t>
            </a: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000" dirty="0"/>
              <a:t>  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If yes, which quote do you want to switch to?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If yes, why did you choose that quotation over the others?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If no, why do you want to remain with your original choice?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A06F73-0F8C-4EEE-B8E7-D32D958C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4978400" cy="857250"/>
          </a:xfrm>
        </p:spPr>
        <p:txBody>
          <a:bodyPr/>
          <a:lstStyle/>
          <a:p>
            <a:r>
              <a:rPr lang="en-US" sz="3600" b="1" dirty="0"/>
              <a:t>Four Corners - Debriefing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38644-E544-4061-BEA2-482B4A7FE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909" y="1803587"/>
            <a:ext cx="1438781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43865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Human Nature Chart</a:t>
            </a:r>
            <a:endParaRPr b="1" dirty="0"/>
          </a:p>
        </p:txBody>
      </p:sp>
      <p:sp>
        <p:nvSpPr>
          <p:cNvPr id="176" name="Google Shape;176;p37"/>
          <p:cNvSpPr txBox="1">
            <a:spLocks noGrp="1"/>
          </p:cNvSpPr>
          <p:nvPr>
            <p:ph type="body" idx="1"/>
          </p:nvPr>
        </p:nvSpPr>
        <p:spPr>
          <a:xfrm>
            <a:off x="617441" y="2416838"/>
            <a:ext cx="6453724" cy="23266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behavior did the character(s) demonstrate?</a:t>
            </a:r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is the context of the behavior? 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Where was the encounter?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Who was around?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What is the situation?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What does this tell us about human nature?</a:t>
            </a:r>
            <a:endParaRPr sz="20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E80E9-8D48-49DA-A966-28BC9EB646BB}"/>
              </a:ext>
            </a:extLst>
          </p:cNvPr>
          <p:cNvSpPr txBox="1"/>
          <p:nvPr/>
        </p:nvSpPr>
        <p:spPr>
          <a:xfrm>
            <a:off x="505712" y="1216509"/>
            <a:ext cx="53393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/>
              <a:t>Analyze the Close Reading excerpts from </a:t>
            </a:r>
            <a:r>
              <a:rPr lang="en-US" sz="2400" i="1" dirty="0"/>
              <a:t>Lord of the Flies</a:t>
            </a:r>
            <a:r>
              <a:rPr lang="en-US" sz="2400" dirty="0"/>
              <a:t> to answer the following questions: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>
            <a:spLocks noGrp="1"/>
          </p:cNvSpPr>
          <p:nvPr>
            <p:ph type="title"/>
          </p:nvPr>
        </p:nvSpPr>
        <p:spPr>
          <a:xfrm>
            <a:off x="493952" y="402807"/>
            <a:ext cx="5607148" cy="688966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1" dirty="0"/>
            </a:br>
            <a:br>
              <a:rPr lang="en-US" b="1" dirty="0"/>
            </a:br>
            <a:r>
              <a:rPr lang="en-US" b="1" dirty="0"/>
              <a:t>SENTENCE—PHRASE—WORD</a:t>
            </a:r>
            <a:endParaRPr b="1" dirty="0"/>
          </a:p>
        </p:txBody>
      </p:sp>
      <p:sp>
        <p:nvSpPr>
          <p:cNvPr id="182" name="Google Shape;182;p38"/>
          <p:cNvSpPr txBox="1">
            <a:spLocks noGrp="1"/>
          </p:cNvSpPr>
          <p:nvPr>
            <p:ph type="body" idx="1"/>
          </p:nvPr>
        </p:nvSpPr>
        <p:spPr>
          <a:xfrm>
            <a:off x="457200" y="1091772"/>
            <a:ext cx="56439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Sentence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:  </a:t>
            </a:r>
            <a:r>
              <a:rPr lang="en-US" sz="2000" dirty="0"/>
              <a:t>Share </a:t>
            </a:r>
            <a:r>
              <a:rPr lang="en-US" sz="2000" b="1" dirty="0"/>
              <a:t>one sentence </a:t>
            </a:r>
            <a:r>
              <a:rPr lang="en-US" sz="2000" dirty="0"/>
              <a:t>that describes how you see the characters and events of the novel applied in the real world or in your life?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Phrase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2000" dirty="0"/>
              <a:t>Share </a:t>
            </a:r>
            <a:r>
              <a:rPr lang="en-US" sz="2000" b="1" dirty="0"/>
              <a:t>one phrase </a:t>
            </a:r>
            <a:r>
              <a:rPr lang="en-US" sz="2000" dirty="0"/>
              <a:t>that sticks out to you from either of the two texts you have read: </a:t>
            </a: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Article </a:t>
            </a: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Book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Word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2000" dirty="0"/>
              <a:t>Share </a:t>
            </a:r>
            <a:r>
              <a:rPr lang="en-US" sz="2000" b="1" dirty="0"/>
              <a:t>one word </a:t>
            </a:r>
            <a:r>
              <a:rPr lang="en-US" sz="2000" dirty="0"/>
              <a:t>that captures your conclusion to the question “</a:t>
            </a:r>
            <a:r>
              <a:rPr lang="en-US" sz="2000" i="1" dirty="0"/>
              <a:t>Are humans inherently good or evil?</a:t>
            </a:r>
            <a:r>
              <a:rPr lang="en-US" sz="2000" dirty="0"/>
              <a:t>”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D8CDD-1851-49BF-8F29-8AB96C95D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>
            <a:off x="6275790" y="1346240"/>
            <a:ext cx="2254804" cy="25289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"/>
          <p:cNvSpPr txBox="1">
            <a:spLocks noGrp="1"/>
          </p:cNvSpPr>
          <p:nvPr>
            <p:ph type="title"/>
          </p:nvPr>
        </p:nvSpPr>
        <p:spPr>
          <a:xfrm>
            <a:off x="530086" y="278296"/>
            <a:ext cx="6238238" cy="1123121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SENTENCE—PHRASE—WORD</a:t>
            </a:r>
            <a:br>
              <a:rPr lang="en-US" b="1" dirty="0"/>
            </a:br>
            <a:endParaRPr b="1" dirty="0"/>
          </a:p>
        </p:txBody>
      </p:sp>
      <p:sp>
        <p:nvSpPr>
          <p:cNvPr id="189" name="Google Shape;189;p39"/>
          <p:cNvSpPr txBox="1">
            <a:spLocks noGrp="1"/>
          </p:cNvSpPr>
          <p:nvPr>
            <p:ph type="body" idx="1"/>
          </p:nvPr>
        </p:nvSpPr>
        <p:spPr>
          <a:xfrm>
            <a:off x="457199" y="1447799"/>
            <a:ext cx="4316897" cy="2139789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indent="-457200"/>
            <a:r>
              <a:rPr lang="en-US" dirty="0"/>
              <a:t>Use the Video or Audio Recording option to create a Padlet post sharing your Sentence—Phrase—Word.</a:t>
            </a:r>
          </a:p>
        </p:txBody>
      </p:sp>
      <p:pic>
        <p:nvPicPr>
          <p:cNvPr id="3" name="Picture 2" descr="A colorful logo with black background&#10;&#10;Description automatically generated">
            <a:extLst>
              <a:ext uri="{FF2B5EF4-FFF2-40B4-BE49-F238E27FC236}">
                <a16:creationId xmlns:a16="http://schemas.microsoft.com/office/drawing/2014/main" id="{147C78E5-624E-F772-41B3-2141DB6B4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695" y="1216549"/>
            <a:ext cx="2828656" cy="22820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574802" y="378948"/>
            <a:ext cx="474649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b="1" dirty="0"/>
              <a:t>Bad to the Bone</a:t>
            </a:r>
            <a:endParaRPr b="1"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574802" y="1914525"/>
            <a:ext cx="4370448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Lord of the Flies Unit Lesson 4</a:t>
            </a:r>
            <a:endParaRPr b="1" dirty="0"/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96" name="Google Shape;9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250" y="503800"/>
            <a:ext cx="4135900" cy="413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title"/>
          </p:nvPr>
        </p:nvSpPr>
        <p:spPr>
          <a:xfrm>
            <a:off x="530352" y="473202"/>
            <a:ext cx="5464048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Essential Question: </a:t>
            </a:r>
            <a:endParaRPr b="1" dirty="0"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6867398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200" dirty="0"/>
              <a:t>How does the author use symbolism to develop characterization and theme?</a:t>
            </a:r>
            <a:endParaRPr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title"/>
          </p:nvPr>
        </p:nvSpPr>
        <p:spPr>
          <a:xfrm>
            <a:off x="530352" y="460502"/>
            <a:ext cx="5076698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b="1" dirty="0"/>
              <a:t>Lesson Objectives</a:t>
            </a:r>
            <a:endParaRPr b="1" dirty="0"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3200" dirty="0"/>
              <a:t>Evaluate character descriptions to answer the question: Are humans inherently good or evil?</a:t>
            </a:r>
            <a:endParaRPr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body" idx="1"/>
          </p:nvPr>
        </p:nvSpPr>
        <p:spPr>
          <a:xfrm>
            <a:off x="457200" y="1305058"/>
            <a:ext cx="4521200" cy="288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indent="-457200">
              <a:spcBef>
                <a:spcPts val="0"/>
              </a:spcBef>
            </a:pPr>
            <a:r>
              <a:rPr lang="en-US" dirty="0"/>
              <a:t>Review the quotes posted in the four corners of the room.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Choose which of the quotes you most identify with.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Stand by the quote that resonates with you.</a:t>
            </a:r>
            <a:endParaRPr dirty="0"/>
          </a:p>
        </p:txBody>
      </p:sp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2956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Four Corners</a:t>
            </a:r>
            <a:endParaRPr b="1" dirty="0"/>
          </a:p>
        </p:txBody>
      </p:sp>
      <p:pic>
        <p:nvPicPr>
          <p:cNvPr id="115" name="Google Shape;1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1250" y="873000"/>
            <a:ext cx="2491200" cy="24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F2DDC-EAE3-4D95-ABE5-9AE471312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321" y="638075"/>
            <a:ext cx="4991357" cy="38673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11F615-5D1D-4184-8E0E-418282FC3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095" y="628550"/>
            <a:ext cx="5035809" cy="38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07C9F1-50E1-42A9-9467-6EBCAD0A7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271" y="625375"/>
            <a:ext cx="5029458" cy="3892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D2D86C-4E28-435E-B7E9-785CA2B27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621" y="628550"/>
            <a:ext cx="5016758" cy="38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D0B4A6-59F1-4FEE-AB44-2AD402C2B0FF}">
  <ds:schemaRefs>
    <ds:schemaRef ds:uri="http://schemas.microsoft.com/office/2006/metadata/properties"/>
    <ds:schemaRef ds:uri="http://schemas.microsoft.com/office/2006/documentManagement/types"/>
    <ds:schemaRef ds:uri="d06b737b-b789-4524-96b5-d3d460658ae2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966e68ee-ec3c-4f12-bd4f-fedbbec8de0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03B795-BA05-4BDA-AF70-87E7B1E954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2B5D78-D710-46B4-8040-977B868D26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508</Words>
  <Application>Microsoft Office PowerPoint</Application>
  <PresentationFormat>On-screen Show (16:9)</PresentationFormat>
  <Paragraphs>50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Bad to the Bone</vt:lpstr>
      <vt:lpstr>Essential Question: </vt:lpstr>
      <vt:lpstr>Lesson Objectives</vt:lpstr>
      <vt:lpstr>Four Corners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Corners</vt:lpstr>
      <vt:lpstr>Why-Lighting</vt:lpstr>
      <vt:lpstr>Four Corners - Debriefing</vt:lpstr>
      <vt:lpstr>Four Corners - Debriefing</vt:lpstr>
      <vt:lpstr>Human Nature Chart</vt:lpstr>
      <vt:lpstr>  SENTENCE—PHRASE—WORD</vt:lpstr>
      <vt:lpstr>SENTENCE—PHRASE—WORD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Lord of the Flies Unit, Lesson 4</dc:title>
  <dc:subject/>
  <dc:creator>K20 Center</dc:creator>
  <cp:keywords/>
  <dc:description/>
  <cp:lastModifiedBy>Bracken, Pam</cp:lastModifiedBy>
  <cp:revision>7</cp:revision>
  <dcterms:modified xsi:type="dcterms:W3CDTF">2024-09-13T18:04:47Z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