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Georgia" panose="02040502050405020303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OsAk6Oh/UUybeNLH4A6ZgpWD5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027" autoAdjust="0"/>
  </p:normalViewPr>
  <p:slideViewPr>
    <p:cSldViewPr snapToGrid="0">
      <p:cViewPr varScale="1">
        <p:scale>
          <a:sx n="149" d="100"/>
          <a:sy n="149" d="100"/>
        </p:scale>
        <p:origin x="1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FwRTLAjTeE0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p0oC-D6rbWs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d21d93a99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8d21d93a99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21d93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g8d21d93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1880f370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1880f370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/>
              <a:t>Image Sources:</a:t>
            </a:r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Nygard, A. (2020, May 22). Parked cars [Image]. Retrieved August 18, 2020, from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https://unsplash.com/photos/FwRTLAjTeE0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355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dirty="0"/>
              <a:t>Paquette, A. (2019, August 13). Walking business man in Belgium [Image]. Retrieved August 18, 2020, from </a:t>
            </a:r>
            <a:r>
              <a:rPr lang="en-US" u="sng" dirty="0">
                <a:solidFill>
                  <a:schemeClr val="hlink"/>
                </a:solidFill>
                <a:hlinkClick r:id="rId4"/>
              </a:rPr>
              <a:t>https://unsplash.com/photos/p0oC-D6rbWs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8d21d93a99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8d21d93a99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d21d93a99_0_2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8d21d93a99_0_2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g8d21d93a99_0_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ilD555O_R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>
            <a:spLocks noGrp="1"/>
          </p:cNvSpPr>
          <p:nvPr>
            <p:ph type="title"/>
          </p:nvPr>
        </p:nvSpPr>
        <p:spPr>
          <a:xfrm>
            <a:off x="457200" y="31524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One-Minute Writing</a:t>
            </a:r>
            <a:endParaRPr dirty="0"/>
          </a:p>
        </p:txBody>
      </p:sp>
      <p:sp>
        <p:nvSpPr>
          <p:cNvPr id="142" name="Google Shape;142;p12"/>
          <p:cNvSpPr txBox="1">
            <a:spLocks noGrp="1"/>
          </p:cNvSpPr>
          <p:nvPr>
            <p:ph type="body" idx="1"/>
          </p:nvPr>
        </p:nvSpPr>
        <p:spPr>
          <a:xfrm>
            <a:off x="457200" y="1391385"/>
            <a:ext cx="4040100" cy="23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What is the purpose of parallel structure in writing? Explain what you have learned.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Write for one minute without stopping.</a:t>
            </a:r>
            <a:endParaRPr b="0" dirty="0"/>
          </a:p>
        </p:txBody>
      </p:sp>
      <p:pic>
        <p:nvPicPr>
          <p:cNvPr id="143" name="Google Shape;143;p12" title="K20 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9050" y="1103752"/>
            <a:ext cx="3677750" cy="275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d21d93a99_0_66"/>
          <p:cNvSpPr txBox="1">
            <a:spLocks noGrp="1"/>
          </p:cNvSpPr>
          <p:nvPr>
            <p:ph type="title"/>
          </p:nvPr>
        </p:nvSpPr>
        <p:spPr>
          <a:xfrm>
            <a:off x="653526" y="337731"/>
            <a:ext cx="7836947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Tweet Up!</a:t>
            </a:r>
            <a:endParaRPr dirty="0"/>
          </a:p>
        </p:txBody>
      </p:sp>
      <p:sp>
        <p:nvSpPr>
          <p:cNvPr id="149" name="Google Shape;149;g8d21d93a99_0_66"/>
          <p:cNvSpPr txBox="1">
            <a:spLocks noGrp="1"/>
          </p:cNvSpPr>
          <p:nvPr>
            <p:ph type="body" idx="1"/>
          </p:nvPr>
        </p:nvSpPr>
        <p:spPr>
          <a:xfrm>
            <a:off x="653526" y="1296297"/>
            <a:ext cx="3832535" cy="2247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Summarize the purpose of parallel structure in writing using 140 characters or less.  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b="0" dirty="0"/>
              <a:t>Try to use parallel structure in your response!</a:t>
            </a:r>
            <a:endParaRPr b="0" dirty="0"/>
          </a:p>
        </p:txBody>
      </p:sp>
      <p:pic>
        <p:nvPicPr>
          <p:cNvPr id="3" name="Picture 2" descr="Tweet Up strategy icon">
            <a:extLst>
              <a:ext uri="{FF2B5EF4-FFF2-40B4-BE49-F238E27FC236}">
                <a16:creationId xmlns:a16="http://schemas.microsoft.com/office/drawing/2014/main" id="{060F6CDE-C440-44ED-9D69-82814543A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388" y="1296297"/>
            <a:ext cx="3476650" cy="203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It’s All About Balance!</a:t>
            </a:r>
            <a:endParaRPr dirty="0"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Parallel Structure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d21d93a99_0_0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90" name="Google Shape;90;g8d21d93a99_0_0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i="1"/>
              <a:t>What is the purpose of parallel structure and why do authors use it?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91880f3705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96" name="Google Shape;96;g91880f3705_0_1"/>
          <p:cNvSpPr txBox="1">
            <a:spLocks noGrp="1"/>
          </p:cNvSpPr>
          <p:nvPr>
            <p:ph type="body" idx="1"/>
          </p:nvPr>
        </p:nvSpPr>
        <p:spPr>
          <a:xfrm>
            <a:off x="530351" y="2028498"/>
            <a:ext cx="8164915" cy="1132284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Understand the purpose of parallel structure in writing.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Create sentences that use parallel structure.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457200" y="372534"/>
            <a:ext cx="8229600" cy="75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Parallel Parking</a:t>
            </a:r>
            <a:endParaRPr dirty="0"/>
          </a:p>
        </p:txBody>
      </p:sp>
      <p:pic>
        <p:nvPicPr>
          <p:cNvPr id="102" name="Google Shape;102;p4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878" y="1501955"/>
            <a:ext cx="2175564" cy="3269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" name="Google Shape;103;p4"/>
          <p:cNvPicPr preferRelativeResize="0"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0515" y="750466"/>
            <a:ext cx="3863301" cy="289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" name="Google Shape;104;p4"/>
          <p:cNvSpPr txBox="1"/>
          <p:nvPr/>
        </p:nvSpPr>
        <p:spPr>
          <a:xfrm>
            <a:off x="76075" y="4808725"/>
            <a:ext cx="928200" cy="2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F56BBA-A042-4300-8409-B4C9A90F536E}"/>
              </a:ext>
            </a:extLst>
          </p:cNvPr>
          <p:cNvSpPr txBox="1"/>
          <p:nvPr/>
        </p:nvSpPr>
        <p:spPr>
          <a:xfrm>
            <a:off x="3815431" y="4141782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Why is it called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PARALLEL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parking?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does that mean?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457200" y="33699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Brainstorm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230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indent="-457200">
              <a:spcBef>
                <a:spcPts val="0"/>
              </a:spcBef>
              <a:buSzPts val="2400"/>
            </a:pPr>
            <a:r>
              <a:rPr lang="en-US" b="0" dirty="0"/>
              <a:t>What other words can you think of that are similar to PARALLEL?</a:t>
            </a:r>
          </a:p>
          <a:p>
            <a:pPr indent="-457200">
              <a:spcBef>
                <a:spcPts val="0"/>
              </a:spcBef>
              <a:buSzPts val="2400"/>
            </a:pPr>
            <a:r>
              <a:rPr lang="en-US" sz="28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 what disciplines do you see these words used? Where have you seen these words applied?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>
            <a:spLocks noGrp="1"/>
          </p:cNvSpPr>
          <p:nvPr>
            <p:ph type="title" idx="4294967295"/>
          </p:nvPr>
        </p:nvSpPr>
        <p:spPr>
          <a:xfrm>
            <a:off x="457200" y="29033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Frayer Model</a:t>
            </a:r>
            <a:endParaRPr dirty="0"/>
          </a:p>
        </p:txBody>
      </p:sp>
      <p:sp>
        <p:nvSpPr>
          <p:cNvPr id="123" name="Google Shape;123;p8"/>
          <p:cNvSpPr/>
          <p:nvPr/>
        </p:nvSpPr>
        <p:spPr>
          <a:xfrm>
            <a:off x="3964500" y="2008700"/>
            <a:ext cx="837000" cy="7761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 txBox="1"/>
          <p:nvPr/>
        </p:nvSpPr>
        <p:spPr>
          <a:xfrm>
            <a:off x="3923400" y="2083125"/>
            <a:ext cx="9192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Parallel Structure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Frayer Model">
            <a:extLst>
              <a:ext uri="{FF2B5EF4-FFF2-40B4-BE49-F238E27FC236}">
                <a16:creationId xmlns:a16="http://schemas.microsoft.com/office/drawing/2014/main" id="{7E2F4B5F-3871-4FD2-A764-A16CA71BF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894" y="212046"/>
            <a:ext cx="3805095" cy="46417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002652-CCED-4D46-BC3B-A25AACB25188}"/>
              </a:ext>
            </a:extLst>
          </p:cNvPr>
          <p:cNvSpPr txBox="1"/>
          <p:nvPr/>
        </p:nvSpPr>
        <p:spPr>
          <a:xfrm>
            <a:off x="4005600" y="576862"/>
            <a:ext cx="12989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When writers use the same pattern of words to show that two or more ideas have the same level of importance. For example, Mary likes hik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swimm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, and bicycl</a:t>
            </a:r>
            <a:r>
              <a:rPr lang="en-US" sz="1000" b="1" dirty="0">
                <a:latin typeface="Calibri" panose="020F0502020204030204" pitchFamily="34" charset="0"/>
                <a:cs typeface="Calibri" panose="020F0502020204030204" pitchFamily="34" charset="0"/>
              </a:rPr>
              <a:t>ing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21d93a99_0_58"/>
          <p:cNvSpPr txBox="1">
            <a:spLocks noGrp="1"/>
          </p:cNvSpPr>
          <p:nvPr>
            <p:ph type="title"/>
          </p:nvPr>
        </p:nvSpPr>
        <p:spPr>
          <a:xfrm>
            <a:off x="599090" y="305397"/>
            <a:ext cx="8008882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Three Speeches</a:t>
            </a:r>
            <a:endParaRPr dirty="0"/>
          </a:p>
        </p:txBody>
      </p:sp>
      <p:sp>
        <p:nvSpPr>
          <p:cNvPr id="130" name="Google Shape;130;g8d21d93a99_0_58"/>
          <p:cNvSpPr txBox="1">
            <a:spLocks noGrp="1"/>
          </p:cNvSpPr>
          <p:nvPr>
            <p:ph type="body" idx="1"/>
          </p:nvPr>
        </p:nvSpPr>
        <p:spPr>
          <a:xfrm>
            <a:off x="599090" y="1230893"/>
            <a:ext cx="79248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1" dirty="0"/>
              <a:t>As you read:</a:t>
            </a:r>
            <a:endParaRPr sz="20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000" b="0" dirty="0"/>
              <a:t>Why-Light your speech.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b="0" dirty="0"/>
              <a:t>Highlight places in the text where you see parallel structure.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Note in the margins why you think </a:t>
            </a:r>
            <a:r>
              <a:rPr lang="en-US" sz="2000" b="0" dirty="0"/>
              <a:t>the author used parallel structure in these places.</a:t>
            </a:r>
            <a:endParaRPr sz="20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b="1" dirty="0">
                <a:solidFill>
                  <a:schemeClr val="dk2"/>
                </a:solidFill>
              </a:rPr>
              <a:t>After you read:</a:t>
            </a:r>
            <a:endParaRPr sz="2000" b="1" dirty="0">
              <a:solidFill>
                <a:schemeClr val="dk2"/>
              </a:solidFill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000" dirty="0"/>
              <a:t>Discuss the questions below with your group.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What did you notice about the ideas that were used in parallel? </a:t>
            </a:r>
          </a:p>
          <a:p>
            <a:pPr marL="342900" indent="-342900">
              <a:spcBef>
                <a:spcPts val="0"/>
              </a:spcBef>
              <a:buSzPct val="100000"/>
            </a:pPr>
            <a:r>
              <a:rPr lang="en-US" sz="2000" dirty="0"/>
              <a:t>Why did the authors choose to use parallel structure for these ideas?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title"/>
          </p:nvPr>
        </p:nvSpPr>
        <p:spPr>
          <a:xfrm>
            <a:off x="533400" y="37192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Claim, Evidence, Reasoning</a:t>
            </a:r>
            <a:endParaRPr dirty="0"/>
          </a:p>
        </p:txBody>
      </p:sp>
      <p:sp>
        <p:nvSpPr>
          <p:cNvPr id="136" name="Google Shape;136;p10"/>
          <p:cNvSpPr txBox="1">
            <a:spLocks noGrp="1"/>
          </p:cNvSpPr>
          <p:nvPr>
            <p:ph type="body" idx="1"/>
          </p:nvPr>
        </p:nvSpPr>
        <p:spPr>
          <a:xfrm>
            <a:off x="533400" y="1869149"/>
            <a:ext cx="4718592" cy="186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dirty="0"/>
              <a:t>Prompt: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0" dirty="0"/>
              <a:t>How did the author use parallel structures in the speech? What was the author’s purpose and intent in using parallel structure with these ideas?</a:t>
            </a:r>
            <a:endParaRPr sz="28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  <p:pic>
        <p:nvPicPr>
          <p:cNvPr id="3" name="Picture 2" descr="Claim, Evidence, Reasoning strategy icon">
            <a:extLst>
              <a:ext uri="{FF2B5EF4-FFF2-40B4-BE49-F238E27FC236}">
                <a16:creationId xmlns:a16="http://schemas.microsoft.com/office/drawing/2014/main" id="{1D03C5BA-0A90-492C-B46C-A464FA6A9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094" y="1658472"/>
            <a:ext cx="2528906" cy="2076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352</Words>
  <Application>Microsoft Macintosh PowerPoint</Application>
  <PresentationFormat>On-screen Show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Georgia</vt:lpstr>
      <vt:lpstr>Arial</vt:lpstr>
      <vt:lpstr>Noto Sans Symbols</vt:lpstr>
      <vt:lpstr>Constantia</vt:lpstr>
      <vt:lpstr>LEARN theme</vt:lpstr>
      <vt:lpstr>LEARN theme</vt:lpstr>
      <vt:lpstr>PowerPoint Presentation</vt:lpstr>
      <vt:lpstr>It’s All About Balance!</vt:lpstr>
      <vt:lpstr>Essential Question</vt:lpstr>
      <vt:lpstr>Lesson Objectives</vt:lpstr>
      <vt:lpstr>Parallel Parking</vt:lpstr>
      <vt:lpstr>Brainstorm</vt:lpstr>
      <vt:lpstr>Frayer Model</vt:lpstr>
      <vt:lpstr>Three Speeches</vt:lpstr>
      <vt:lpstr>Claim, Evidence, Reasoning</vt:lpstr>
      <vt:lpstr>One-Minute Writing</vt:lpstr>
      <vt:lpstr>Tweet Up!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It's All About Balance</dc:title>
  <dc:creator>K20 Center</dc:creator>
  <cp:lastModifiedBy>Walker, Helena M.</cp:lastModifiedBy>
  <cp:revision>4</cp:revision>
  <dcterms:modified xsi:type="dcterms:W3CDTF">2023-06-14T19:48:53Z</dcterms:modified>
</cp:coreProperties>
</file>