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4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embeddedFontLst>
    <p:embeddedFont>
      <p:font typeface="Constantia" panose="02030602050306030303" pitchFamily="18" charset="0"/>
      <p:regular r:id="rId15"/>
      <p:bold r:id="rId16"/>
      <p:italic r:id="rId17"/>
      <p:boldItalic r:id="rId18"/>
    </p:embeddedFont>
    <p:embeddedFont>
      <p:font typeface="Georgia" panose="02040502050405020303" pitchFamily="18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iOsAk6Oh/UUybeNLH4A6ZgpWD5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8027" autoAdjust="0"/>
  </p:normalViewPr>
  <p:slideViewPr>
    <p:cSldViewPr snapToGrid="0">
      <p:cViewPr varScale="1">
        <p:scale>
          <a:sx n="102" d="100"/>
          <a:sy n="102" d="100"/>
        </p:scale>
        <p:origin x="2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FwRTLAjTeE0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p0oC-D6rbWs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8d21d93a9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g8d21d93a9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91880f370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91880f370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b="1" dirty="0"/>
              <a:t>Image Sources:</a:t>
            </a:r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Nygard, A. (2020, May 22). Parked cars [Image]. Retrieved August 18, 2020, from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https://unsplash.com/photos/FwRTLAjTeE0</a:t>
            </a:r>
            <a:r>
              <a:rPr lang="en-US" dirty="0"/>
              <a:t>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Paquette, A. (2019, August 13). Walking business man in Belgium [Image]. Retrieved August 18, 2020, from 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https://unsplash.com/photos/p0oC-D6rbWs</a:t>
            </a:r>
            <a:r>
              <a:rPr lang="en-US" dirty="0"/>
              <a:t>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d21d93a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8d21d93a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" name="Google Shape;13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8d21d93a99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g8d21d93a99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9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9"/>
          <p:cNvSpPr txBox="1">
            <a:spLocks noGrp="1"/>
          </p:cNvSpPr>
          <p:nvPr>
            <p:ph type="body" idx="2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9"/>
          <p:cNvSpPr txBox="1">
            <a:spLocks noGrp="1"/>
          </p:cNvSpPr>
          <p:nvPr>
            <p:ph type="body" idx="3"/>
          </p:nvPr>
        </p:nvSpPr>
        <p:spPr>
          <a:xfrm>
            <a:off x="457200" y="1885950"/>
            <a:ext cx="4040188" cy="288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⚫"/>
              <a:defRPr sz="1500"/>
            </a:lvl2pPr>
            <a:lvl3pPr marL="1371600" lvl="2" indent="-288607" algn="l">
              <a:spcBef>
                <a:spcPts val="270"/>
              </a:spcBef>
              <a:spcAft>
                <a:spcPts val="0"/>
              </a:spcAft>
              <a:buSzPts val="945"/>
              <a:buChar char="⚫"/>
              <a:defRPr sz="1350"/>
            </a:lvl3pPr>
            <a:lvl4pPr marL="1828800" lvl="3" indent="-278130" algn="l"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4pPr>
            <a:lvl5pPr marL="2286000" lvl="4" indent="-278129" algn="l"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body" idx="4"/>
          </p:nvPr>
        </p:nvSpPr>
        <p:spPr>
          <a:xfrm>
            <a:off x="4645027" y="1885950"/>
            <a:ext cx="4041775" cy="288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⚫"/>
              <a:defRPr sz="1500"/>
            </a:lvl2pPr>
            <a:lvl3pPr marL="1371600" lvl="2" indent="-288607" algn="l">
              <a:spcBef>
                <a:spcPts val="270"/>
              </a:spcBef>
              <a:spcAft>
                <a:spcPts val="0"/>
              </a:spcAft>
              <a:buSzPts val="945"/>
              <a:buChar char="⚫"/>
              <a:defRPr sz="1350"/>
            </a:lvl3pPr>
            <a:lvl4pPr marL="1828800" lvl="3" indent="-278130" algn="l"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4pPr>
            <a:lvl5pPr marL="2286000" lvl="4" indent="-278129" algn="l"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2" name="Google Shape;22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6" name="Google Shape;26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0" name="Google Shape;30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2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body" idx="1"/>
          </p:nvPr>
        </p:nvSpPr>
        <p:spPr>
          <a:xfrm>
            <a:off x="457200" y="1440064"/>
            <a:ext cx="4038600" cy="3326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 sz="1800"/>
            </a:lvl2pPr>
            <a:lvl3pPr marL="1371600" lvl="2" indent="-295275" algn="l">
              <a:spcBef>
                <a:spcPts val="300"/>
              </a:spcBef>
              <a:spcAft>
                <a:spcPts val="0"/>
              </a:spcAft>
              <a:buSzPts val="1050"/>
              <a:buChar char="⚫"/>
              <a:defRPr sz="1500"/>
            </a:lvl3pPr>
            <a:lvl4pPr marL="1828800" lvl="3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2"/>
          <p:cNvSpPr txBox="1">
            <a:spLocks noGrp="1"/>
          </p:cNvSpPr>
          <p:nvPr>
            <p:ph type="body" idx="2"/>
          </p:nvPr>
        </p:nvSpPr>
        <p:spPr>
          <a:xfrm>
            <a:off x="4648200" y="1440064"/>
            <a:ext cx="4038600" cy="3326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 sz="1800"/>
            </a:lvl2pPr>
            <a:lvl3pPr marL="1371600" lvl="2" indent="-295275" algn="l">
              <a:spcBef>
                <a:spcPts val="300"/>
              </a:spcBef>
              <a:spcAft>
                <a:spcPts val="0"/>
              </a:spcAft>
              <a:buSzPts val="1050"/>
              <a:buChar char="⚫"/>
              <a:defRPr sz="1500"/>
            </a:lvl3pPr>
            <a:lvl4pPr marL="1828800" lvl="3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5" name="Google Shape;35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3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8" name="Google Shape;38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bg>
      <p:bgPr>
        <a:solidFill>
          <a:schemeClr val="lt1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5"/>
          <p:cNvSpPr txBox="1">
            <a:spLocks noGrp="1"/>
          </p:cNvSpPr>
          <p:nvPr>
            <p:ph type="body" idx="1"/>
          </p:nvPr>
        </p:nvSpPr>
        <p:spPr>
          <a:xfrm>
            <a:off x="3575050" y="1428750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228600" algn="l"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marL="914400" lvl="1" indent="-333851" algn="l"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body" idx="2"/>
          </p:nvPr>
        </p:nvSpPr>
        <p:spPr>
          <a:xfrm>
            <a:off x="457200" y="1428750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⚫"/>
              <a:defRPr sz="1500"/>
            </a:lvl2pPr>
            <a:lvl3pPr marL="1371600" lvl="2" indent="-288607" algn="l">
              <a:spcBef>
                <a:spcPts val="270"/>
              </a:spcBef>
              <a:spcAft>
                <a:spcPts val="0"/>
              </a:spcAft>
              <a:buSzPts val="945"/>
              <a:buChar char="⚫"/>
              <a:defRPr sz="1350"/>
            </a:lvl3pPr>
            <a:lvl4pPr marL="1828800" lvl="3" indent="-278130" algn="l"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4pPr>
            <a:lvl5pPr marL="2286000" lvl="4" indent="-278129" algn="l"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5" name="Google Shape;45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3600"/>
              <a:buFont typeface="Georgia"/>
              <a:buNone/>
              <a:defRPr sz="3600" b="0">
                <a:solidFill>
                  <a:srgbClr val="991B1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body" idx="2"/>
          </p:nvPr>
        </p:nvSpPr>
        <p:spPr>
          <a:xfrm>
            <a:off x="4692274" y="1200150"/>
            <a:ext cx="3994500" cy="372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9pPr>
          </a:lstStyle>
          <a:p>
            <a:endParaRPr/>
          </a:p>
        </p:txBody>
      </p:sp>
      <p:pic>
        <p:nvPicPr>
          <p:cNvPr id="50" name="Google Shape;50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slide">
  <p:cSld name="Logo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ue">
  <p:cSld name="Title and body blu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A2836"/>
              </a:buClr>
              <a:buSzPts val="36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93700" algn="l"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0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90512" algn="l"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5pPr>
            <a:lvl6pPr marL="2743200" lvl="5" indent="-297179" algn="l">
              <a:spcBef>
                <a:spcPts val="0"/>
              </a:spcBef>
              <a:spcAft>
                <a:spcPts val="0"/>
              </a:spcAft>
              <a:buSzPts val="1080"/>
              <a:buChar char="⚫"/>
              <a:defRPr/>
            </a:lvl6pPr>
            <a:lvl7pPr marL="3200400" lvl="6" indent="-289560" algn="l">
              <a:spcBef>
                <a:spcPts val="0"/>
              </a:spcBef>
              <a:spcAft>
                <a:spcPts val="0"/>
              </a:spcAft>
              <a:buSzPts val="960"/>
              <a:buChar char="⚫"/>
              <a:defRPr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SzPts val="1200"/>
              <a:buFont typeface="Constantia"/>
              <a:buChar char="•"/>
              <a:defRPr/>
            </a:lvl8pPr>
            <a:lvl9pPr marL="4114800" lvl="8" indent="-295275" algn="l">
              <a:spcBef>
                <a:spcPts val="0"/>
              </a:spcBef>
              <a:spcAft>
                <a:spcPts val="0"/>
              </a:spcAft>
              <a:buSzPts val="1050"/>
              <a:buFont typeface="Constantia"/>
              <a:buChar char="•"/>
              <a:defRPr/>
            </a:lvl9pPr>
          </a:lstStyle>
          <a:p>
            <a:endParaRPr/>
          </a:p>
        </p:txBody>
      </p:sp>
      <p:pic>
        <p:nvPicPr>
          <p:cNvPr id="55" name="Google Shape;55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red">
  <p:cSld name="Title and body red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71D20"/>
              </a:buClr>
              <a:buSzPts val="3600"/>
              <a:buFont typeface="Calibri"/>
              <a:buNone/>
              <a:defRPr>
                <a:solidFill>
                  <a:srgbClr val="971D2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93700" algn="l"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0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90512" algn="l"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5pPr>
            <a:lvl6pPr marL="2743200" lvl="5" indent="-297179" algn="l">
              <a:spcBef>
                <a:spcPts val="0"/>
              </a:spcBef>
              <a:spcAft>
                <a:spcPts val="0"/>
              </a:spcAft>
              <a:buSzPts val="1080"/>
              <a:buChar char="⚫"/>
              <a:defRPr/>
            </a:lvl6pPr>
            <a:lvl7pPr marL="3200400" lvl="6" indent="-289560" algn="l">
              <a:spcBef>
                <a:spcPts val="0"/>
              </a:spcBef>
              <a:spcAft>
                <a:spcPts val="0"/>
              </a:spcAft>
              <a:buSzPts val="960"/>
              <a:buChar char="⚫"/>
              <a:defRPr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SzPts val="1200"/>
              <a:buFont typeface="Constantia"/>
              <a:buChar char="•"/>
              <a:defRPr/>
            </a:lvl8pPr>
            <a:lvl9pPr marL="4114800" lvl="8" indent="-295275" algn="l">
              <a:spcBef>
                <a:spcPts val="0"/>
              </a:spcBef>
              <a:spcAft>
                <a:spcPts val="0"/>
              </a:spcAft>
              <a:buSzPts val="1050"/>
              <a:buFont typeface="Constantia"/>
              <a:buChar char="•"/>
              <a:defRPr/>
            </a:lvl9pPr>
          </a:lstStyle>
          <a:p>
            <a:endParaRPr/>
          </a:p>
        </p:txBody>
      </p:sp>
      <p:pic>
        <p:nvPicPr>
          <p:cNvPr id="59" name="Google Shape;59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yellow">
  <p:cSld name="Title and body yellow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A8219"/>
              </a:buClr>
              <a:buSzPts val="36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93700" algn="l"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0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90512" algn="l"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5pPr>
            <a:lvl6pPr marL="2743200" lvl="5" indent="-297179" algn="l">
              <a:spcBef>
                <a:spcPts val="0"/>
              </a:spcBef>
              <a:spcAft>
                <a:spcPts val="0"/>
              </a:spcAft>
              <a:buSzPts val="1080"/>
              <a:buChar char="⚫"/>
              <a:defRPr/>
            </a:lvl6pPr>
            <a:lvl7pPr marL="3200400" lvl="6" indent="-289560" algn="l">
              <a:spcBef>
                <a:spcPts val="0"/>
              </a:spcBef>
              <a:spcAft>
                <a:spcPts val="0"/>
              </a:spcAft>
              <a:buSzPts val="960"/>
              <a:buChar char="⚫"/>
              <a:defRPr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SzPts val="1200"/>
              <a:buFont typeface="Constantia"/>
              <a:buChar char="•"/>
              <a:defRPr/>
            </a:lvl8pPr>
            <a:lvl9pPr marL="4114800" lvl="8" indent="-295275" algn="l">
              <a:spcBef>
                <a:spcPts val="0"/>
              </a:spcBef>
              <a:spcAft>
                <a:spcPts val="0"/>
              </a:spcAft>
              <a:buSzPts val="1050"/>
              <a:buFont typeface="Constantia"/>
              <a:buChar char="•"/>
              <a:defRPr/>
            </a:lvl9pPr>
          </a:lstStyle>
          <a:p>
            <a:endParaRPr/>
          </a:p>
        </p:txBody>
      </p:sp>
      <p:pic>
        <p:nvPicPr>
          <p:cNvPr id="63" name="Google Shape;63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70" name="Google Shape;70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83" scaled="0"/>
        </a:gra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8d21d93a99_0_20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g8d21d93a99_0_20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4" name="Google Shape;74;g8d21d93a99_0_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4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08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289560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onstantia"/>
              <a:buChar char="•"/>
              <a:defRPr sz="1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295275" algn="l" rtl="0"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onstantia"/>
              <a:buChar char="•"/>
              <a:defRPr sz="105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40000" scaled="0"/>
        </a:gra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08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289560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nstantia"/>
              <a:buChar char="•"/>
              <a:defRPr sz="12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295275" algn="l" rtl="0"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onstantia"/>
              <a:buChar char="•"/>
              <a:defRPr sz="105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6ilD555O_R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"/>
          <p:cNvSpPr txBox="1"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 dirty="0"/>
              <a:t>It’s All About Balance!</a:t>
            </a:r>
            <a:endParaRPr dirty="0"/>
          </a:p>
        </p:txBody>
      </p:sp>
      <p:sp>
        <p:nvSpPr>
          <p:cNvPr id="84" name="Google Shape;84;p2"/>
          <p:cNvSpPr txBox="1"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/>
          <a:p>
            <a:pPr marL="0" marR="34288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Parallel Structure</a:t>
            </a:r>
            <a:endParaRPr dirty="0"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d21d93a99_0_0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-US"/>
              <a:t>Essential Question</a:t>
            </a:r>
            <a:endParaRPr/>
          </a:p>
        </p:txBody>
      </p:sp>
      <p:sp>
        <p:nvSpPr>
          <p:cNvPr id="90" name="Google Shape;90;g8d21d93a99_0_0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US" i="1"/>
              <a:t>What is the purpose of parallel structure and why do authors use it?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91880f3705_0_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Lesson Objectives</a:t>
            </a:r>
            <a:endParaRPr/>
          </a:p>
        </p:txBody>
      </p:sp>
      <p:sp>
        <p:nvSpPr>
          <p:cNvPr id="96" name="Google Shape;96;g91880f3705_0_1"/>
          <p:cNvSpPr txBox="1">
            <a:spLocks noGrp="1"/>
          </p:cNvSpPr>
          <p:nvPr>
            <p:ph type="body" idx="1"/>
          </p:nvPr>
        </p:nvSpPr>
        <p:spPr>
          <a:xfrm>
            <a:off x="530351" y="2028498"/>
            <a:ext cx="8164915" cy="1132284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bg1"/>
              </a:buClr>
              <a:buSzPts val="2600"/>
              <a:buChar char="•"/>
            </a:pPr>
            <a:r>
              <a:rPr lang="en-US" dirty="0"/>
              <a:t>Understand the purpose of parallel structure in writing. 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bg1"/>
              </a:buClr>
              <a:buSzPts val="2600"/>
              <a:buChar char="•"/>
            </a:pPr>
            <a:r>
              <a:rPr lang="en-US" dirty="0"/>
              <a:t>Create sentences that use parallel structure.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>
            <a:spLocks noGrp="1"/>
          </p:cNvSpPr>
          <p:nvPr>
            <p:ph type="title"/>
          </p:nvPr>
        </p:nvSpPr>
        <p:spPr>
          <a:xfrm>
            <a:off x="457200" y="372534"/>
            <a:ext cx="8229600" cy="75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Parallel Parking</a:t>
            </a:r>
            <a:endParaRPr dirty="0"/>
          </a:p>
        </p:txBody>
      </p:sp>
      <p:pic>
        <p:nvPicPr>
          <p:cNvPr id="102" name="Google Shape;102;p4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878" y="1501955"/>
            <a:ext cx="2175564" cy="3269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" name="Google Shape;103;p4"/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0515" y="750466"/>
            <a:ext cx="3863301" cy="2897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4" name="Google Shape;104;p4"/>
          <p:cNvSpPr txBox="1"/>
          <p:nvPr/>
        </p:nvSpPr>
        <p:spPr>
          <a:xfrm>
            <a:off x="76075" y="4808725"/>
            <a:ext cx="9282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F56BBA-A042-4300-8409-B4C9A90F536E}"/>
              </a:ext>
            </a:extLst>
          </p:cNvPr>
          <p:cNvSpPr txBox="1"/>
          <p:nvPr/>
        </p:nvSpPr>
        <p:spPr>
          <a:xfrm>
            <a:off x="3815431" y="4141782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Why is it called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PARALLEL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parking?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What does that mean?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>
            <a:spLocks noGrp="1"/>
          </p:cNvSpPr>
          <p:nvPr>
            <p:ph type="title"/>
          </p:nvPr>
        </p:nvSpPr>
        <p:spPr>
          <a:xfrm>
            <a:off x="457200" y="33699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Brainstorm</a:t>
            </a:r>
            <a:endParaRPr dirty="0"/>
          </a:p>
        </p:txBody>
      </p:sp>
      <p:sp>
        <p:nvSpPr>
          <p:cNvPr id="112" name="Google Shape;112;p6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230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indent="-457200">
              <a:spcBef>
                <a:spcPts val="0"/>
              </a:spcBef>
              <a:buSzPts val="2400"/>
            </a:pPr>
            <a:r>
              <a:rPr lang="en-US" b="0" dirty="0"/>
              <a:t>What other words can you think of that are similar to PARALLEL?</a:t>
            </a:r>
          </a:p>
          <a:p>
            <a:pPr indent="-457200">
              <a:spcBef>
                <a:spcPts val="0"/>
              </a:spcBef>
              <a:buSzPts val="2400"/>
            </a:pPr>
            <a:r>
              <a:rPr lang="en-US" sz="2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 what disciplines do you see these words used? Where have you seen these words applied?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"/>
          <p:cNvSpPr txBox="1">
            <a:spLocks noGrp="1"/>
          </p:cNvSpPr>
          <p:nvPr>
            <p:ph type="title" idx="4294967295"/>
          </p:nvPr>
        </p:nvSpPr>
        <p:spPr>
          <a:xfrm>
            <a:off x="457200" y="29033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Frayer Model</a:t>
            </a:r>
            <a:endParaRPr dirty="0"/>
          </a:p>
        </p:txBody>
      </p:sp>
      <p:sp>
        <p:nvSpPr>
          <p:cNvPr id="123" name="Google Shape;123;p8"/>
          <p:cNvSpPr/>
          <p:nvPr/>
        </p:nvSpPr>
        <p:spPr>
          <a:xfrm>
            <a:off x="3964500" y="2008700"/>
            <a:ext cx="837000" cy="7761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"/>
          <p:cNvSpPr txBox="1"/>
          <p:nvPr/>
        </p:nvSpPr>
        <p:spPr>
          <a:xfrm>
            <a:off x="3923400" y="2083125"/>
            <a:ext cx="9192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Calibri"/>
                <a:ea typeface="Calibri"/>
                <a:cs typeface="Calibri"/>
                <a:sym typeface="Calibri"/>
              </a:rPr>
              <a:t>Parallel Structure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 descr="Frayer Model">
            <a:extLst>
              <a:ext uri="{FF2B5EF4-FFF2-40B4-BE49-F238E27FC236}">
                <a16:creationId xmlns:a16="http://schemas.microsoft.com/office/drawing/2014/main" id="{7E2F4B5F-3871-4FD2-A764-A16CA71BF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894" y="212046"/>
            <a:ext cx="3805095" cy="46417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7002652-CCED-4D46-BC3B-A25AACB25188}"/>
              </a:ext>
            </a:extLst>
          </p:cNvPr>
          <p:cNvSpPr txBox="1"/>
          <p:nvPr/>
        </p:nvSpPr>
        <p:spPr>
          <a:xfrm>
            <a:off x="4005600" y="576862"/>
            <a:ext cx="12989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When writers use the same pattern of words to show that two or more ideas have the same level of importance. For example, Mary likes hik</a:t>
            </a:r>
            <a:r>
              <a:rPr 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ing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, swimm</a:t>
            </a:r>
            <a:r>
              <a:rPr 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ing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, and bicycl</a:t>
            </a:r>
            <a:r>
              <a:rPr 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ing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8d21d93a99_0_58"/>
          <p:cNvSpPr txBox="1">
            <a:spLocks noGrp="1"/>
          </p:cNvSpPr>
          <p:nvPr>
            <p:ph type="title"/>
          </p:nvPr>
        </p:nvSpPr>
        <p:spPr>
          <a:xfrm>
            <a:off x="599090" y="305397"/>
            <a:ext cx="8008882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Three Speeches</a:t>
            </a:r>
            <a:endParaRPr dirty="0"/>
          </a:p>
        </p:txBody>
      </p:sp>
      <p:sp>
        <p:nvSpPr>
          <p:cNvPr id="130" name="Google Shape;130;g8d21d93a99_0_58"/>
          <p:cNvSpPr txBox="1">
            <a:spLocks noGrp="1"/>
          </p:cNvSpPr>
          <p:nvPr>
            <p:ph type="body" idx="1"/>
          </p:nvPr>
        </p:nvSpPr>
        <p:spPr>
          <a:xfrm>
            <a:off x="599090" y="1230893"/>
            <a:ext cx="79248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 b="1" dirty="0"/>
              <a:t>As you read:</a:t>
            </a:r>
            <a:endParaRPr sz="20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 b="0" dirty="0"/>
              <a:t>Why-Light your speech. </a:t>
            </a:r>
          </a:p>
          <a:p>
            <a:pPr marL="342900" indent="-342900">
              <a:spcBef>
                <a:spcPts val="0"/>
              </a:spcBef>
              <a:buSzPct val="100000"/>
            </a:pPr>
            <a:r>
              <a:rPr lang="en-US" sz="2000" b="0" dirty="0"/>
              <a:t>Highlight places in the text where you see parallel structure. </a:t>
            </a:r>
          </a:p>
          <a:p>
            <a:pPr marL="342900" indent="-342900">
              <a:spcBef>
                <a:spcPts val="0"/>
              </a:spcBef>
              <a:buSzPct val="100000"/>
            </a:pPr>
            <a:r>
              <a:rPr lang="en-US" sz="2000" dirty="0"/>
              <a:t>Note in the margins why you think </a:t>
            </a:r>
            <a:r>
              <a:rPr lang="en-US" sz="2000" b="0" dirty="0"/>
              <a:t>the author used parallel structure in these places.</a:t>
            </a:r>
            <a:endParaRPr sz="2000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dirty="0">
                <a:solidFill>
                  <a:schemeClr val="dk2"/>
                </a:solidFill>
              </a:rPr>
              <a:t>After you read:</a:t>
            </a:r>
            <a:endParaRPr sz="2000" b="1" dirty="0">
              <a:solidFill>
                <a:schemeClr val="dk2"/>
              </a:solidFill>
            </a:endParaRPr>
          </a:p>
          <a:p>
            <a:pPr marL="0" indent="0">
              <a:spcBef>
                <a:spcPts val="0"/>
              </a:spcBef>
              <a:buSzPct val="100000"/>
              <a:buNone/>
            </a:pPr>
            <a:r>
              <a:rPr lang="en-US" sz="2000" dirty="0"/>
              <a:t>Discuss the questions below with your group.</a:t>
            </a:r>
          </a:p>
          <a:p>
            <a:pPr marL="342900" indent="-342900">
              <a:spcBef>
                <a:spcPts val="0"/>
              </a:spcBef>
              <a:buSzPct val="100000"/>
            </a:pPr>
            <a:r>
              <a:rPr lang="en-US" sz="2000" dirty="0"/>
              <a:t>What did you notice about the ideas that were used in parallel? </a:t>
            </a:r>
          </a:p>
          <a:p>
            <a:pPr marL="342900" indent="-342900">
              <a:spcBef>
                <a:spcPts val="0"/>
              </a:spcBef>
              <a:buSzPct val="100000"/>
            </a:pPr>
            <a:r>
              <a:rPr lang="en-US" sz="2000" dirty="0"/>
              <a:t>Why did the authors choose to use parallel structure for these ideas?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"/>
          <p:cNvSpPr txBox="1">
            <a:spLocks noGrp="1"/>
          </p:cNvSpPr>
          <p:nvPr>
            <p:ph type="title"/>
          </p:nvPr>
        </p:nvSpPr>
        <p:spPr>
          <a:xfrm>
            <a:off x="533400" y="37192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Claim, Evidence, Reasoning</a:t>
            </a:r>
            <a:endParaRPr dirty="0"/>
          </a:p>
        </p:txBody>
      </p:sp>
      <p:sp>
        <p:nvSpPr>
          <p:cNvPr id="136" name="Google Shape;136;p10"/>
          <p:cNvSpPr txBox="1">
            <a:spLocks noGrp="1"/>
          </p:cNvSpPr>
          <p:nvPr>
            <p:ph type="body" idx="1"/>
          </p:nvPr>
        </p:nvSpPr>
        <p:spPr>
          <a:xfrm>
            <a:off x="533400" y="1869149"/>
            <a:ext cx="4718592" cy="186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800" dirty="0"/>
              <a:t>Prompt:</a:t>
            </a:r>
            <a:endParaRPr sz="2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800" b="0" dirty="0"/>
              <a:t>How did the author use parallel structures in the speech? What was the author’s purpose and intent in using parallel structure with these ideas?</a:t>
            </a:r>
            <a:endParaRPr sz="2800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b="0" dirty="0"/>
          </a:p>
        </p:txBody>
      </p:sp>
      <p:pic>
        <p:nvPicPr>
          <p:cNvPr id="3" name="Picture 2" descr="Claim, Evidence, Reasoning strategy icon">
            <a:extLst>
              <a:ext uri="{FF2B5EF4-FFF2-40B4-BE49-F238E27FC236}">
                <a16:creationId xmlns:a16="http://schemas.microsoft.com/office/drawing/2014/main" id="{1D03C5BA-0A90-492C-B46C-A464FA6A9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094" y="1658472"/>
            <a:ext cx="2528906" cy="20764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"/>
          <p:cNvSpPr txBox="1">
            <a:spLocks noGrp="1"/>
          </p:cNvSpPr>
          <p:nvPr>
            <p:ph type="title"/>
          </p:nvPr>
        </p:nvSpPr>
        <p:spPr>
          <a:xfrm>
            <a:off x="457200" y="315241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One-Minute Writing</a:t>
            </a:r>
            <a:endParaRPr dirty="0"/>
          </a:p>
        </p:txBody>
      </p:sp>
      <p:sp>
        <p:nvSpPr>
          <p:cNvPr id="142" name="Google Shape;142;p12"/>
          <p:cNvSpPr txBox="1">
            <a:spLocks noGrp="1"/>
          </p:cNvSpPr>
          <p:nvPr>
            <p:ph type="body" idx="1"/>
          </p:nvPr>
        </p:nvSpPr>
        <p:spPr>
          <a:xfrm>
            <a:off x="457200" y="1391385"/>
            <a:ext cx="4040100" cy="23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b="0" dirty="0"/>
              <a:t>What is the purpose of parallel structure in writing? Explain what you have learned.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b="0" dirty="0"/>
              <a:t>Write for one minute without stopping.</a:t>
            </a:r>
            <a:endParaRPr b="0" dirty="0"/>
          </a:p>
        </p:txBody>
      </p:sp>
      <p:pic>
        <p:nvPicPr>
          <p:cNvPr id="143" name="Google Shape;143;p12" title="K20 1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9050" y="1103752"/>
            <a:ext cx="3677750" cy="275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8d21d93a99_0_66"/>
          <p:cNvSpPr txBox="1">
            <a:spLocks noGrp="1"/>
          </p:cNvSpPr>
          <p:nvPr>
            <p:ph type="title"/>
          </p:nvPr>
        </p:nvSpPr>
        <p:spPr>
          <a:xfrm>
            <a:off x="653526" y="337731"/>
            <a:ext cx="7836947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Six-Word Memoir</a:t>
            </a:r>
            <a:endParaRPr dirty="0"/>
          </a:p>
        </p:txBody>
      </p:sp>
      <p:sp>
        <p:nvSpPr>
          <p:cNvPr id="149" name="Google Shape;149;g8d21d93a99_0_66"/>
          <p:cNvSpPr txBox="1">
            <a:spLocks noGrp="1"/>
          </p:cNvSpPr>
          <p:nvPr>
            <p:ph type="body" idx="1"/>
          </p:nvPr>
        </p:nvSpPr>
        <p:spPr>
          <a:xfrm>
            <a:off x="653526" y="1296297"/>
            <a:ext cx="3832535" cy="2247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b="0" i="0" u="none" strike="noStrike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Summarize the purpose of parallel structure in writing using six words</a:t>
            </a:r>
            <a:r>
              <a:rPr lang="en-US" sz="1800" b="0" i="0" u="none" strike="noStrike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.</a:t>
            </a:r>
            <a:endParaRPr b="0" dirty="0">
              <a:solidFill>
                <a:schemeClr val="accent5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-US" sz="2000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 b="0" dirty="0"/>
              <a:t>Try to use parallel structure in your response!</a:t>
            </a:r>
            <a:endParaRPr sz="2000" b="0" dirty="0"/>
          </a:p>
        </p:txBody>
      </p:sp>
      <p:pic>
        <p:nvPicPr>
          <p:cNvPr id="4" name="Picture 3" descr="A book with a black background&#10;&#10;AI-generated content may be incorrect.">
            <a:extLst>
              <a:ext uri="{FF2B5EF4-FFF2-40B4-BE49-F238E27FC236}">
                <a16:creationId xmlns:a16="http://schemas.microsoft.com/office/drawing/2014/main" id="{EC3DD855-8A52-9FBD-9318-435B053F4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086" y="-269310"/>
            <a:ext cx="3224278" cy="32242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LEARN theme">
  <a:themeElements>
    <a:clrScheme name="Custom 11">
      <a:dk1>
        <a:srgbClr val="000000"/>
      </a:dk1>
      <a:lt1>
        <a:srgbClr val="FFFFFF"/>
      </a:lt1>
      <a:dk2>
        <a:srgbClr val="534949"/>
      </a:dk2>
      <a:lt2>
        <a:srgbClr val="F2E6B7"/>
      </a:lt2>
      <a:accent1>
        <a:srgbClr val="DCBA25"/>
      </a:accent1>
      <a:accent2>
        <a:srgbClr val="679BCD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5D94C1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ARN theme">
  <a:themeElements>
    <a:clrScheme name="Custom 11">
      <a:dk1>
        <a:srgbClr val="000000"/>
      </a:dk1>
      <a:lt1>
        <a:srgbClr val="FFFFFF"/>
      </a:lt1>
      <a:dk2>
        <a:srgbClr val="534949"/>
      </a:dk2>
      <a:lt2>
        <a:srgbClr val="F2E6B7"/>
      </a:lt2>
      <a:accent1>
        <a:srgbClr val="DCBA25"/>
      </a:accent1>
      <a:accent2>
        <a:srgbClr val="679BCD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5D94C1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349</Words>
  <Application>Microsoft Office PowerPoint</Application>
  <PresentationFormat>On-screen Show (16:9)</PresentationFormat>
  <Paragraphs>43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</vt:lpstr>
      <vt:lpstr>Georgia</vt:lpstr>
      <vt:lpstr>Arial</vt:lpstr>
      <vt:lpstr>Constantia</vt:lpstr>
      <vt:lpstr>LEARN theme</vt:lpstr>
      <vt:lpstr>LEARN theme</vt:lpstr>
      <vt:lpstr>PowerPoint Presentation</vt:lpstr>
      <vt:lpstr>It’s All About Balance!</vt:lpstr>
      <vt:lpstr>Essential Question</vt:lpstr>
      <vt:lpstr>Lesson Objectives</vt:lpstr>
      <vt:lpstr>Parallel Parking</vt:lpstr>
      <vt:lpstr>Brainstorm</vt:lpstr>
      <vt:lpstr>Frayer Model</vt:lpstr>
      <vt:lpstr>Three Speeches</vt:lpstr>
      <vt:lpstr>Claim, Evidence, Reasoning</vt:lpstr>
      <vt:lpstr>One-Minute Writing</vt:lpstr>
      <vt:lpstr>Six-Word Memoir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It's All About Balance</dc:title>
  <dc:creator>K20 Center</dc:creator>
  <cp:lastModifiedBy>Bracken, Pam</cp:lastModifiedBy>
  <cp:revision>5</cp:revision>
  <dcterms:modified xsi:type="dcterms:W3CDTF">2025-05-22T16:57:53Z</dcterms:modified>
</cp:coreProperties>
</file>