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6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75AA27-59B9-4224-AB9B-2085850B2BA5}">
  <a:tblStyle styleId="{4875AA27-59B9-4224-AB9B-2085850B2B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775" autoAdjust="0"/>
    <p:restoredTop sz="94694"/>
  </p:normalViewPr>
  <p:slideViewPr>
    <p:cSldViewPr snapToGrid="0">
      <p:cViewPr varScale="1">
        <p:scale>
          <a:sx n="75" d="100"/>
          <a:sy n="75" d="100"/>
        </p:scale>
        <p:origin x="160" y="1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effectLst/>
                <a:latin typeface="Helvetica Neue" panose="02000503000000020004" pitchFamily="2" charset="0"/>
              </a:rPr>
              <a:t>K20 Center. (2021, September 21).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K20 Center 10 minute timer </a:t>
            </a:r>
            <a:r>
              <a:rPr lang="en-US" dirty="0">
                <a:effectLst/>
                <a:latin typeface="Helvetica Neue" panose="02000503000000020004" pitchFamily="2" charset="0"/>
              </a:rPr>
              <a:t>[Video]. YouTube. https://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youtu.be</a:t>
            </a:r>
            <a:r>
              <a:rPr lang="en-US">
                <a:effectLst/>
                <a:latin typeface="Helvetica Neue" panose="02000503000000020004" pitchFamily="2" charset="0"/>
              </a:rPr>
              <a:t>/9gy-1Z2Sa-c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9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846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5523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6271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12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622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622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7" name="Google Shape;4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gy-1Z2Sa-c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HNHJNMEFMwA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164497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800" dirty="0"/>
              <a:t>I will then turn the page and read the next two pages. Then, I will say, “</a:t>
            </a:r>
            <a:r>
              <a:rPr lang="en-US" sz="2800" dirty="0">
                <a:solidFill>
                  <a:srgbClr val="6AA84F"/>
                </a:solidFill>
              </a:rPr>
              <a:t>Green Groups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  <a:r>
              <a:rPr lang="en-US" sz="2800" dirty="0"/>
              <a:t> write an event on a </a:t>
            </a:r>
            <a:r>
              <a:rPr lang="en-US" sz="2800" dirty="0">
                <a:solidFill>
                  <a:srgbClr val="6AA84F"/>
                </a:solidFill>
              </a:rPr>
              <a:t>green </a:t>
            </a:r>
            <a:r>
              <a:rPr lang="en-US" sz="2800" dirty="0">
                <a:solidFill>
                  <a:schemeClr val="tx1"/>
                </a:solidFill>
              </a:rPr>
              <a:t>sticky note while t</a:t>
            </a:r>
            <a:r>
              <a:rPr lang="en-US" sz="2800" dirty="0"/>
              <a:t>he </a:t>
            </a:r>
            <a:r>
              <a:rPr lang="en-US" sz="2800" dirty="0">
                <a:solidFill>
                  <a:srgbClr val="0070C0"/>
                </a:solidFill>
              </a:rPr>
              <a:t>Blue Groups </a:t>
            </a:r>
            <a:r>
              <a:rPr lang="en-US" sz="2800" dirty="0"/>
              <a:t>listen.”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800" dirty="0"/>
              <a:t>Use a new sticky note each time.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 dirty="0"/>
              <a:t>Ada Twist, Scientist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9512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AF7C4D-DC8C-3DFE-4FAB-D5B80085F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63E8CC-6900-F583-B1BF-1CA6A68C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2B8BBA94-89B1-10B2-D865-2EF717C585D8}"/>
              </a:ext>
            </a:extLst>
          </p:cNvPr>
          <p:cNvSpPr/>
          <p:nvPr/>
        </p:nvSpPr>
        <p:spPr>
          <a:xfrm>
            <a:off x="1084118" y="1618435"/>
            <a:ext cx="2774372" cy="2400300"/>
          </a:xfrm>
          <a:prstGeom prst="foldedCorne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 is a baby. She made big messes. She had lots of energy. </a:t>
            </a:r>
            <a:endParaRPr lang="en-US"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44307890-50AB-C710-D135-130433BAED8C}"/>
              </a:ext>
            </a:extLst>
          </p:cNvPr>
          <p:cNvSpPr/>
          <p:nvPr/>
        </p:nvSpPr>
        <p:spPr>
          <a:xfrm>
            <a:off x="5285511" y="1613238"/>
            <a:ext cx="2774372" cy="2400300"/>
          </a:xfrm>
          <a:prstGeom prst="foldedCorne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Ada was getting bigger but did not talk yet. </a:t>
            </a:r>
          </a:p>
        </p:txBody>
      </p:sp>
    </p:spTree>
    <p:extLst>
      <p:ext uri="{BB962C8B-B14F-4D97-AF65-F5344CB8AC3E}">
        <p14:creationId xmlns:p14="http://schemas.microsoft.com/office/powerpoint/2010/main" val="3215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DD52F0-8742-A626-7564-3361429A1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your team of four, mix all the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sticky notes together. Make sure to mix them up well.</a:t>
            </a:r>
          </a:p>
          <a:p>
            <a:pPr>
              <a:spcBef>
                <a:spcPts val="0"/>
              </a:spcBef>
            </a:pPr>
            <a:r>
              <a:rPr lang="en-US" dirty="0"/>
              <a:t>Take another sticky note and put everyone’s name on it and place it on the top of the pile.</a:t>
            </a:r>
          </a:p>
          <a:p>
            <a:pPr>
              <a:spcBef>
                <a:spcPts val="0"/>
              </a:spcBef>
            </a:pPr>
            <a:r>
              <a:rPr lang="en-US" dirty="0"/>
              <a:t>Use a paper clip to put the pile together. </a:t>
            </a:r>
          </a:p>
          <a:p>
            <a:pPr>
              <a:spcBef>
                <a:spcPts val="0"/>
              </a:spcBef>
            </a:pPr>
            <a:r>
              <a:rPr lang="en-US" dirty="0"/>
              <a:t>Give your bundle of sticky notes to me.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383AC4-D72C-C81D-B83D-76766BF3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Ada Twist, Scientist</a:t>
            </a:r>
          </a:p>
        </p:txBody>
      </p:sp>
    </p:spTree>
    <p:extLst>
      <p:ext uri="{BB962C8B-B14F-4D97-AF65-F5344CB8AC3E}">
        <p14:creationId xmlns:p14="http://schemas.microsoft.com/office/powerpoint/2010/main" val="26445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7B3F9F-F984-5D10-D01A-4C654AFBB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91761"/>
            <a:ext cx="8229600" cy="3434098"/>
          </a:xfrm>
        </p:spPr>
        <p:txBody>
          <a:bodyPr>
            <a:normAutofit/>
          </a:bodyPr>
          <a:lstStyle/>
          <a:p>
            <a:r>
              <a:rPr lang="en-US" dirty="0"/>
              <a:t>Choose one person to read the events on the sticky notes out loud.</a:t>
            </a:r>
          </a:p>
          <a:p>
            <a:pPr>
              <a:spcBef>
                <a:spcPts val="0"/>
              </a:spcBef>
            </a:pPr>
            <a:r>
              <a:rPr lang="en-US" dirty="0"/>
              <a:t>Place them in order on your desk to make a sequential timeline of the story.  </a:t>
            </a:r>
          </a:p>
          <a:p>
            <a:pPr>
              <a:spcBef>
                <a:spcPts val="0"/>
              </a:spcBef>
            </a:pPr>
            <a:r>
              <a:rPr lang="en-US" dirty="0"/>
              <a:t>Use 4 or 5 of the small yellow sticky notes using sequence words.</a:t>
            </a:r>
          </a:p>
          <a:p>
            <a:pPr>
              <a:spcBef>
                <a:spcPts val="0"/>
              </a:spcBef>
            </a:pPr>
            <a:r>
              <a:rPr lang="en-US" dirty="0"/>
              <a:t>Place the yellow sticky notes within your timelines to help show the order.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DF7128-6DA9-F4C9-2CC2-1D4A7E2D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511"/>
            <a:ext cx="8229600" cy="857250"/>
          </a:xfrm>
        </p:spPr>
        <p:txBody>
          <a:bodyPr/>
          <a:lstStyle/>
          <a:p>
            <a:r>
              <a:rPr lang="en-US" dirty="0"/>
              <a:t>Making a Timeline</a:t>
            </a:r>
          </a:p>
        </p:txBody>
      </p:sp>
    </p:spTree>
    <p:extLst>
      <p:ext uri="{BB962C8B-B14F-4D97-AF65-F5344CB8AC3E}">
        <p14:creationId xmlns:p14="http://schemas.microsoft.com/office/powerpoint/2010/main" val="13406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90F896-C785-78A1-FAB8-44A18953A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60"/>
              </a:spcBef>
            </a:pPr>
            <a:r>
              <a:rPr lang="en-US" dirty="0"/>
              <a:t>Walk around the room and look at the other timelines. </a:t>
            </a:r>
            <a:endParaRPr lang="en-US" sz="2600" dirty="0"/>
          </a:p>
          <a:p>
            <a:pPr>
              <a:spcBef>
                <a:spcPts val="360"/>
              </a:spcBef>
            </a:pPr>
            <a:r>
              <a:rPr lang="en-US" sz="2600" dirty="0"/>
              <a:t>Take notes about the differences and similarities.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What sequence words did other teams use?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722C35-320A-F749-9A56-91D4E6E82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 Walk</a:t>
            </a:r>
          </a:p>
        </p:txBody>
      </p:sp>
      <p:pic>
        <p:nvPicPr>
          <p:cNvPr id="4" name="Google Shape;282;g11ec4896e1b_0_99">
            <a:extLst>
              <a:ext uri="{FF2B5EF4-FFF2-40B4-BE49-F238E27FC236}">
                <a16:creationId xmlns:a16="http://schemas.microsoft.com/office/drawing/2014/main" id="{0E4CAFFC-ECC3-D4B3-2994-B6CFE686A2B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7030" y="2660072"/>
            <a:ext cx="3249770" cy="150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nline Media 4" descr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25547E7D-1648-7918-7DF2-918444B792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6347" y="2794185"/>
            <a:ext cx="2650017" cy="14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9E31B2-FA3C-DA21-7F27-F1DD43ED9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important is the sequence in a story?</a:t>
            </a:r>
          </a:p>
          <a:p>
            <a:r>
              <a:rPr lang="en-US" dirty="0"/>
              <a:t>Are there any new ideas we should add to our Anchor Chart?</a:t>
            </a:r>
          </a:p>
          <a:p>
            <a:r>
              <a:rPr lang="en-US" dirty="0"/>
              <a:t>What other sequence words could be helpful when writing a story?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15857C-D488-1426-4D1F-8E1751DE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Discussion</a:t>
            </a:r>
          </a:p>
        </p:txBody>
      </p:sp>
    </p:spTree>
    <p:extLst>
      <p:ext uri="{BB962C8B-B14F-4D97-AF65-F5344CB8AC3E}">
        <p14:creationId xmlns:p14="http://schemas.microsoft.com/office/powerpoint/2010/main" val="26331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E85719-1EDC-B900-C1EB-765EB947A4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199" y="30797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Why do you think doing science can be messy? </a:t>
            </a:r>
            <a:endParaRPr lang="en-US" dirty="0"/>
          </a:p>
        </p:txBody>
      </p:sp>
      <p:pic>
        <p:nvPicPr>
          <p:cNvPr id="4" name="Google Shape;299;g11ee670d09b_0_31">
            <a:extLst>
              <a:ext uri="{FF2B5EF4-FFF2-40B4-BE49-F238E27FC236}">
                <a16:creationId xmlns:a16="http://schemas.microsoft.com/office/drawing/2014/main" id="{6B6F924F-A112-57F8-BCE3-B3F8BE681F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0649" y="1309350"/>
            <a:ext cx="8162700" cy="343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78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E85719-1EDC-B900-C1EB-765EB947A4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199" y="307975"/>
            <a:ext cx="8229600" cy="857250"/>
          </a:xfrm>
        </p:spPr>
        <p:txBody>
          <a:bodyPr>
            <a:noAutofit/>
          </a:bodyPr>
          <a:lstStyle/>
          <a:p>
            <a:r>
              <a:rPr lang="en-US" sz="2400" dirty="0"/>
              <a:t>How do you think that writing down ideas and questions might provide Ada with new ways to find answers to her questions?</a:t>
            </a:r>
          </a:p>
        </p:txBody>
      </p:sp>
      <p:pic>
        <p:nvPicPr>
          <p:cNvPr id="2" name="Google Shape;306;g248727ebfc3_0_110">
            <a:extLst>
              <a:ext uri="{FF2B5EF4-FFF2-40B4-BE49-F238E27FC236}">
                <a16:creationId xmlns:a16="http://schemas.microsoft.com/office/drawing/2014/main" id="{D39241EA-2D31-4F97-EE64-30C72AD6DC2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985" y="1251950"/>
            <a:ext cx="7414028" cy="35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23C0-2082-4FAC-B419-64B72A48DF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3291" y="237238"/>
            <a:ext cx="8229600" cy="857250"/>
          </a:xfrm>
        </p:spPr>
        <p:txBody>
          <a:bodyPr/>
          <a:lstStyle/>
          <a:p>
            <a:r>
              <a:rPr lang="en-US" dirty="0"/>
              <a:t>Engineering Design Process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97BA5F-A851-7D80-D99D-F96DD9634923}"/>
              </a:ext>
            </a:extLst>
          </p:cNvPr>
          <p:cNvSpPr/>
          <p:nvPr/>
        </p:nvSpPr>
        <p:spPr>
          <a:xfrm>
            <a:off x="3170094" y="1213589"/>
            <a:ext cx="3086100" cy="1572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challenge?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there requirements or limitations?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know already?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E11F46-DC0A-AFE5-2F76-1946F7E7FDD0}"/>
              </a:ext>
            </a:extLst>
          </p:cNvPr>
          <p:cNvSpPr/>
          <p:nvPr/>
        </p:nvSpPr>
        <p:spPr>
          <a:xfrm>
            <a:off x="5922818" y="2015402"/>
            <a:ext cx="3086100" cy="1572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Brainstorm possible solutions.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design options.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077A9B-A13E-8507-2BDF-301A6C7271D1}"/>
              </a:ext>
            </a:extLst>
          </p:cNvPr>
          <p:cNvSpPr/>
          <p:nvPr/>
        </p:nvSpPr>
        <p:spPr>
          <a:xfrm>
            <a:off x="4675909" y="3527911"/>
            <a:ext cx="3086100" cy="1572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best plan.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 a picture.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8E6402-F32F-DAF2-DA15-1743BA37F525}"/>
              </a:ext>
            </a:extLst>
          </p:cNvPr>
          <p:cNvSpPr/>
          <p:nvPr/>
        </p:nvSpPr>
        <p:spPr>
          <a:xfrm>
            <a:off x="1558636" y="3527910"/>
            <a:ext cx="3086100" cy="1572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a solution based on your plan.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it out.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35C320-9D7E-00E3-9B95-E6725FC61D8F}"/>
              </a:ext>
            </a:extLst>
          </p:cNvPr>
          <p:cNvSpPr/>
          <p:nvPr/>
        </p:nvSpPr>
        <p:spPr>
          <a:xfrm>
            <a:off x="129019" y="1959555"/>
            <a:ext cx="3086100" cy="1572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the test results.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Modify the design to make it better.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it again.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D5ABB1-BD6E-F31A-9997-E0F7CDB2CA06}"/>
              </a:ext>
            </a:extLst>
          </p:cNvPr>
          <p:cNvCxnSpPr>
            <a:cxnSpLocks/>
          </p:cNvCxnSpPr>
          <p:nvPr/>
        </p:nvCxnSpPr>
        <p:spPr>
          <a:xfrm>
            <a:off x="5778211" y="2111128"/>
            <a:ext cx="592282" cy="323343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CEBBDE-1EA4-34FD-5E48-0C9524DF380C}"/>
              </a:ext>
            </a:extLst>
          </p:cNvPr>
          <p:cNvCxnSpPr>
            <a:cxnSpLocks/>
          </p:cNvCxnSpPr>
          <p:nvPr/>
        </p:nvCxnSpPr>
        <p:spPr>
          <a:xfrm flipH="1">
            <a:off x="6282171" y="3332010"/>
            <a:ext cx="384464" cy="45969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3A2F2D-90A0-4A67-4028-9ECE9B4D2355}"/>
              </a:ext>
            </a:extLst>
          </p:cNvPr>
          <p:cNvCxnSpPr>
            <a:cxnSpLocks/>
          </p:cNvCxnSpPr>
          <p:nvPr/>
        </p:nvCxnSpPr>
        <p:spPr>
          <a:xfrm flipH="1">
            <a:off x="4313093" y="4314299"/>
            <a:ext cx="607869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470D14-B784-5D47-2078-A7033547880A}"/>
              </a:ext>
            </a:extLst>
          </p:cNvPr>
          <p:cNvCxnSpPr>
            <a:cxnSpLocks/>
          </p:cNvCxnSpPr>
          <p:nvPr/>
        </p:nvCxnSpPr>
        <p:spPr>
          <a:xfrm flipH="1" flipV="1">
            <a:off x="2424545" y="3233810"/>
            <a:ext cx="365847" cy="421299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81EA73E-091C-3D37-E9F8-D82BF1E0AB1E}"/>
              </a:ext>
            </a:extLst>
          </p:cNvPr>
          <p:cNvCxnSpPr>
            <a:cxnSpLocks/>
          </p:cNvCxnSpPr>
          <p:nvPr/>
        </p:nvCxnSpPr>
        <p:spPr>
          <a:xfrm flipV="1">
            <a:off x="2790392" y="2082330"/>
            <a:ext cx="622587" cy="30227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4FBE52-64EB-FEE6-4120-0FEA2F36424B}"/>
              </a:ext>
            </a:extLst>
          </p:cNvPr>
          <p:cNvCxnSpPr>
            <a:cxnSpLocks/>
          </p:cNvCxnSpPr>
          <p:nvPr/>
        </p:nvCxnSpPr>
        <p:spPr>
          <a:xfrm>
            <a:off x="2999509" y="2940032"/>
            <a:ext cx="3144981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8F7F-BF7D-40C7-7155-95392BC7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49B75-8DA4-41BC-5B8C-5E9834061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Build the tallest tower to hold an object without falling.</a:t>
            </a:r>
          </a:p>
          <a:p>
            <a:pPr marL="742950" indent="-454025">
              <a:lnSpc>
                <a:spcPct val="115000"/>
              </a:lnSpc>
              <a:spcBef>
                <a:spcPts val="1200"/>
              </a:spcBef>
              <a:buSzPts val="2400"/>
            </a:pPr>
            <a:r>
              <a:rPr lang="en-US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Work in groups of two.</a:t>
            </a:r>
          </a:p>
          <a:p>
            <a:pPr marL="742950" indent="-454025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Both cups </a:t>
            </a:r>
            <a:r>
              <a:rPr lang="en-US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and</a:t>
            </a:r>
            <a:r>
              <a:rPr lang="en-US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sticks must be used (but no more than provided).</a:t>
            </a:r>
          </a:p>
          <a:p>
            <a:pPr marL="742950" indent="-454025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_____-minute time limit</a:t>
            </a:r>
          </a:p>
          <a:p>
            <a:pPr marL="742950" indent="-454025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The object must stand on top of the tower for at least 15 seconds without falling.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7700" y="120015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Making Sense With Sequencing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57175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Sequencing of Events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364CE0-A717-EF00-7804-BD093DB54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your group’s list of steps, write a narrative to tell someone else how to build your tower. </a:t>
            </a:r>
          </a:p>
          <a:p>
            <a:pPr>
              <a:spcBef>
                <a:spcPts val="0"/>
              </a:spcBef>
            </a:pPr>
            <a:r>
              <a:rPr lang="en-US" dirty="0"/>
              <a:t>Make sure to use proper sequence words throughout your narrative. </a:t>
            </a:r>
          </a:p>
          <a:p>
            <a:pPr>
              <a:spcBef>
                <a:spcPts val="0"/>
              </a:spcBef>
            </a:pPr>
            <a:r>
              <a:rPr lang="en-US" dirty="0"/>
              <a:t>Now, switch papers and have someone test your building instructions to see how they work.</a:t>
            </a:r>
          </a:p>
          <a:p>
            <a:pPr>
              <a:spcBef>
                <a:spcPts val="0"/>
              </a:spcBef>
            </a:pPr>
            <a:r>
              <a:rPr lang="en-US" dirty="0"/>
              <a:t>You can adjust your narrative before handing it in.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471DE6-5173-FE98-3A02-AF0AE34E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Your Narrative</a:t>
            </a:r>
          </a:p>
        </p:txBody>
      </p:sp>
    </p:spTree>
    <p:extLst>
      <p:ext uri="{BB962C8B-B14F-4D97-AF65-F5344CB8AC3E}">
        <p14:creationId xmlns:p14="http://schemas.microsoft.com/office/powerpoint/2010/main" val="314451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98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What happens in the beginning, middle, and end of a story?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Why is sequencing important for comprehension?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How do sequences help us in our everyday lives?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678647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1700489"/>
            <a:ext cx="7772400" cy="192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Students will be able to define the term “sequence.”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Students will be able to write a short narrative to describe a procedure using transition words.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Students will understand the importance of sequencing in comprehending a text.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Place the story strips in order so the story makes </a:t>
            </a:r>
            <a:r>
              <a:rPr lang="en-US" dirty="0" err="1"/>
              <a:t>sene</a:t>
            </a:r>
            <a:r>
              <a:rPr lang="en-US" dirty="0"/>
              <a:t> to you.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Share your finished story with your Elbow Partner.</a:t>
            </a:r>
          </a:p>
          <a:p>
            <a:pPr marL="971550" lvl="1" indent="-514350">
              <a:spcBef>
                <a:spcPts val="0"/>
              </a:spcBef>
              <a:buSzPts val="2600"/>
              <a:buFont typeface="+mj-lt"/>
              <a:buAutoNum type="alphaLcPeriod"/>
            </a:pPr>
            <a:r>
              <a:rPr lang="en-US" dirty="0"/>
              <a:t>What do you see that is the same? What is different?</a:t>
            </a:r>
          </a:p>
          <a:p>
            <a:pPr marL="971550" lvl="1" indent="-514350">
              <a:spcBef>
                <a:spcPts val="0"/>
              </a:spcBef>
              <a:buSzPts val="2600"/>
              <a:buFont typeface="+mj-lt"/>
              <a:buAutoNum type="alphaLcPeriod"/>
            </a:pPr>
            <a:r>
              <a:rPr lang="en-US" dirty="0"/>
              <a:t>How would you make the stories better?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What’s the Order?</a:t>
            </a:r>
            <a:endParaRPr dirty="0"/>
          </a:p>
        </p:txBody>
      </p:sp>
      <p:pic>
        <p:nvPicPr>
          <p:cNvPr id="2" name="Google Shape;233;g11ec4896e1b_1_5">
            <a:extLst>
              <a:ext uri="{FF2B5EF4-FFF2-40B4-BE49-F238E27FC236}">
                <a16:creationId xmlns:a16="http://schemas.microsoft.com/office/drawing/2014/main" id="{B3894130-D60C-B0B6-CFE1-187A7BC77B2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373" y="2847109"/>
            <a:ext cx="2070659" cy="116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Let’s make an Anchor Chart!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Think about…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What is sequence?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What words help us figure out the sequence of events?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helped you put the story in order?</a:t>
            </a:r>
            <a:endParaRPr dirty="0"/>
          </a:p>
        </p:txBody>
      </p:sp>
      <p:pic>
        <p:nvPicPr>
          <p:cNvPr id="2" name="Google Shape;241;g11ec4896e1b_0_282">
            <a:extLst>
              <a:ext uri="{FF2B5EF4-FFF2-40B4-BE49-F238E27FC236}">
                <a16:creationId xmlns:a16="http://schemas.microsoft.com/office/drawing/2014/main" id="{FB0DE000-087C-7FCC-7A65-B70E326894A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09352"/>
            <a:ext cx="1305711" cy="1262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24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800" dirty="0"/>
              <a:t>A prediction or educated guess that can be tested and can be used to guide further study.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4"/>
                </a:solidFill>
              </a:rPr>
              <a:t>Example</a:t>
            </a:r>
            <a:r>
              <a:rPr lang="en-US" sz="2800" dirty="0"/>
              <a:t>: </a:t>
            </a:r>
            <a:r>
              <a:rPr lang="en-US" sz="2800" i="1" dirty="0"/>
              <a:t>When food goes bad, mold can grow on it. 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800" i="1" dirty="0"/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dirty="0"/>
              <a:t>Then, set up a test to see if this is true!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is a </a:t>
            </a:r>
            <a:r>
              <a:rPr lang="en-US" b="1" dirty="0"/>
              <a:t>hypothesis</a:t>
            </a:r>
            <a:r>
              <a:rPr lang="en-US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ADA TWIST, SCIENTIST by Andrea Beaty (Storyville Kids Video #43) Read Aloud">
            <a:hlinkClick r:id="" action="ppaction://media"/>
            <a:extLst>
              <a:ext uri="{FF2B5EF4-FFF2-40B4-BE49-F238E27FC236}">
                <a16:creationId xmlns:a16="http://schemas.microsoft.com/office/drawing/2014/main" id="{587C4D96-F1E8-F0B5-C5B9-92B20B1CD7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32885" y="357717"/>
            <a:ext cx="687823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164497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800" dirty="0"/>
              <a:t>Work with a partner within your team of four.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800" dirty="0"/>
              <a:t>One pair takes the </a:t>
            </a:r>
            <a:r>
              <a:rPr lang="en-US" sz="2800" dirty="0">
                <a:solidFill>
                  <a:srgbClr val="0070C0"/>
                </a:solidFill>
              </a:rPr>
              <a:t>blue</a:t>
            </a:r>
            <a:r>
              <a:rPr lang="en-US" sz="2800" dirty="0"/>
              <a:t> sticky notes, the other pair takes the </a:t>
            </a:r>
            <a:r>
              <a:rPr lang="en-US" sz="2800" dirty="0">
                <a:solidFill>
                  <a:srgbClr val="00B050"/>
                </a:solidFill>
              </a:rPr>
              <a:t>green</a:t>
            </a:r>
            <a:r>
              <a:rPr lang="en-US" sz="2800" dirty="0"/>
              <a:t> sticky notes.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800" dirty="0"/>
              <a:t>As I read the story, I will stop before turning the page. I will say, “</a:t>
            </a:r>
            <a:r>
              <a:rPr lang="en-US" sz="2800" dirty="0">
                <a:solidFill>
                  <a:srgbClr val="0070C0"/>
                </a:solidFill>
              </a:rPr>
              <a:t>Blue Groups, </a:t>
            </a:r>
            <a:r>
              <a:rPr lang="en-US" sz="2800" dirty="0"/>
              <a:t>write an event from this page on your sticky note while the </a:t>
            </a:r>
            <a:r>
              <a:rPr lang="en-US" sz="2800" dirty="0">
                <a:solidFill>
                  <a:srgbClr val="00B050"/>
                </a:solidFill>
              </a:rPr>
              <a:t>G</a:t>
            </a:r>
            <a:r>
              <a:rPr lang="en-US" sz="2800" dirty="0">
                <a:solidFill>
                  <a:srgbClr val="6AA84F"/>
                </a:solidFill>
              </a:rPr>
              <a:t>reen Groups</a:t>
            </a:r>
            <a:r>
              <a:rPr lang="en-US" sz="2800" dirty="0"/>
              <a:t> listen.”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 dirty="0"/>
              <a:t>Ada Twist, Scientist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6674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VITS Lesson Slides (Save As Template)" id="{56F320CE-622F-485A-ACE9-3F8B3844228B}" vid="{51E4066B-8C43-41BE-AFEB-05E8D5C7BED1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VITS Lesson Slides (Save As Template)" id="{56F320CE-622F-485A-ACE9-3F8B3844228B}" vid="{9989BA19-EBC3-4964-8691-0A0A8DDE973D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JAVITS Lesson Slides (Save As Template)</Template>
  <TotalTime>156</TotalTime>
  <Words>795</Words>
  <Application>Microsoft Macintosh PowerPoint</Application>
  <PresentationFormat>On-screen Show (16:9)</PresentationFormat>
  <Paragraphs>87</Paragraphs>
  <Slides>20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Helvetica Neue</vt:lpstr>
      <vt:lpstr>Noto Sans Symbols</vt:lpstr>
      <vt:lpstr>LEARN theme</vt:lpstr>
      <vt:lpstr>LEARN theme</vt:lpstr>
      <vt:lpstr>PowerPoint Presentation</vt:lpstr>
      <vt:lpstr>Making Sense With Sequencing</vt:lpstr>
      <vt:lpstr>Essential Questions</vt:lpstr>
      <vt:lpstr>Lesson Objectives</vt:lpstr>
      <vt:lpstr>What’s the Order?</vt:lpstr>
      <vt:lpstr>What helped you put the story in order?</vt:lpstr>
      <vt:lpstr>What is a hypothesis?</vt:lpstr>
      <vt:lpstr>PowerPoint Presentation</vt:lpstr>
      <vt:lpstr>Ada Twist, Scientist</vt:lpstr>
      <vt:lpstr>Ada Twist, Scientist</vt:lpstr>
      <vt:lpstr>Examples</vt:lpstr>
      <vt:lpstr>Ada Twist, Scientist</vt:lpstr>
      <vt:lpstr>Making a Timeline</vt:lpstr>
      <vt:lpstr>Gallery Walk</vt:lpstr>
      <vt:lpstr>Class Discussion</vt:lpstr>
      <vt:lpstr>Why do you think doing science can be messy? </vt:lpstr>
      <vt:lpstr>How do you think that writing down ideas and questions might provide Ada with new ways to find answers to her questions?</vt:lpstr>
      <vt:lpstr>Engineering Design Process</vt:lpstr>
      <vt:lpstr>Engineering Challenge</vt:lpstr>
      <vt:lpstr>Writing Your Narrative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JAVITS</dc:title>
  <dc:creator>K20 Center</dc:creator>
  <cp:lastModifiedBy>Hayden, Jordan K.</cp:lastModifiedBy>
  <cp:revision>3</cp:revision>
  <dcterms:created xsi:type="dcterms:W3CDTF">2022-06-29T20:03:09Z</dcterms:created>
  <dcterms:modified xsi:type="dcterms:W3CDTF">2023-06-12T13:31:09Z</dcterms:modified>
</cp:coreProperties>
</file>