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hlQZuy/okuBzg7YLhNi5/+F1fB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1"/>
    <p:restoredTop sz="94658"/>
  </p:normalViewPr>
  <p:slideViewPr>
    <p:cSldViewPr snapToGrid="0">
      <p:cViewPr varScale="1">
        <p:scale>
          <a:sx n="160" d="100"/>
          <a:sy n="160" d="100"/>
        </p:scale>
        <p:origin x="5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4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pr.org/2020/03/28/823071230/david-quammen-how-animal-borne-infections-spill-over-to-humans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5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5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bc6cf313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3bc6cf313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bc6cf3139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3bc6cf3139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Exclaim and question. Strategies. </a:t>
            </a:r>
            <a:r>
              <a:rPr lang="en-US" sz="11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https://learn.k20center.ou.edu/strategy/94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Center. (n.d.). Bell ringers and exit tickets. Strategies. </a:t>
            </a:r>
            <a:r>
              <a:rPr lang="en-US" sz="1400" b="0" i="0" u="sng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Center. (n.d.). I notice, I wonder. Strategies. </a:t>
            </a:r>
            <a:r>
              <a:rPr lang="en-US" sz="1400" b="0" i="0" u="sng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https://learn.k20center.ou.edu/strategy/180</a:t>
            </a:r>
            <a:endParaRPr sz="1400" b="0" i="0" u="sng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sng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Quammen, D. (2020, March 28). David Quammen: How Animal-Borne Infections Spill Over to Humans. (S. Simon, Interviewer) NPR.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https://www.npr.org/2020/03/28/823071230/david-quammen-how-animal-borne-infections-spill-over-to-humans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Center. (n.d.). TIP Chart. Strategies. </a:t>
            </a:r>
            <a:r>
              <a:rPr lang="en-US" sz="1400" b="0" i="0" u="sng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https://learn.k20center.ou.edu/strategy/185</a:t>
            </a:r>
            <a:r>
              <a:rPr lang="en-US" sz="1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Center. (n.d.). TIP chart. Strategies. </a:t>
            </a:r>
            <a:r>
              <a:rPr lang="en-US" sz="1400" b="0" i="0" u="sng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https://learn.k20center.ou.edu/strategy/185</a:t>
            </a:r>
            <a:r>
              <a:rPr lang="en-US" sz="1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With Cover Image">
  <p:cSld name="Title - With Cover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25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5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7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- 1 Column" type="obj">
  <p:cSld name="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6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2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Blue Background">
  <p:cSld name="Content - Blue Background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28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Red Background">
  <p:cSld name="Content - Red Background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29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9"/>
          <p:cNvSpPr txBox="1">
            <a:spLocks noGrp="1"/>
          </p:cNvSpPr>
          <p:nvPr>
            <p:ph type="body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6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3945466" y="559689"/>
            <a:ext cx="4565121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body" idx="1"/>
          </p:nvPr>
        </p:nvSpPr>
        <p:spPr>
          <a:xfrm>
            <a:off x="3944799" y="2807732"/>
            <a:ext cx="456420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1 Column">
  <p:cSld name="Content - 1 Column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body" idx="1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  <a:defRPr/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SzPts val="2600"/>
              <a:buFont typeface="Calibri"/>
              <a:buAutoNum type="alphaLcPeriod"/>
              <a:defRPr/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SzPts val="2600"/>
              <a:buFont typeface="Calibri"/>
              <a:buAutoNum type="romanLcPeriod"/>
              <a:defRPr/>
            </a:lvl3pPr>
            <a:lvl4pPr marL="1828800" lvl="3" indent="-42671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120"/>
              <a:buFont typeface="Arial"/>
              <a:buChar char="•"/>
              <a:defRPr/>
            </a:lvl4pPr>
            <a:lvl5pPr marL="2286000" lvl="4" indent="-3606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080"/>
              <a:buFont typeface="Courier New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(s)">
  <p:cSld name="Objective(s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8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8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7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ional Strategy">
  <p:cSld name="Instructional Strateg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2 column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  <a:defRPr/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SzPts val="2600"/>
              <a:buFont typeface="Calibri"/>
              <a:buAutoNum type="alphaLcPeriod"/>
              <a:defRPr/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SzPts val="2600"/>
              <a:buFont typeface="Calibri"/>
              <a:buAutoNum type="romanLcPeriod"/>
              <a:defRPr/>
            </a:lvl3pPr>
            <a:lvl4pPr marL="1828800" lvl="3" indent="-42671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120"/>
              <a:buFont typeface="Arial"/>
              <a:buChar char="•"/>
              <a:defRPr/>
            </a:lvl4pPr>
            <a:lvl5pPr marL="2286000" lvl="4" indent="-3606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080"/>
              <a:buFont typeface="Courier New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21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2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2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3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3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spcBef>
                <a:spcPts val="340"/>
              </a:spcBef>
              <a:spcAft>
                <a:spcPts val="0"/>
              </a:spcAft>
              <a:buClr>
                <a:srgbClr val="E8BF3C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0679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d/1LpE_CybhzkX7SWrV1L5_ScsDe0dBsKHA/p/1WHXTJH583jkTdnNT6A3EW1TICFRxRtOM/edi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0DBA5-DC87-7EFB-5784-8F2681506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Anchor Chart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38629-C57F-2975-D41C-A51078D22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</p:spPr>
        <p:txBody>
          <a:bodyPr/>
          <a:lstStyle/>
          <a:p>
            <a:pPr indent="-393192">
              <a:buSzPct val="100000"/>
              <a:buFont typeface="System Font Regular"/>
              <a:buChar char="●"/>
            </a:pPr>
            <a:r>
              <a:rPr lang="en-US" dirty="0"/>
              <a:t>With a partner, use what you have learned from the breakout and the discussion to create an anchor chart.</a:t>
            </a:r>
          </a:p>
          <a:p>
            <a:pPr indent="-393192">
              <a:buSzPct val="100000"/>
              <a:buFont typeface="System Font Regular"/>
              <a:buChar char="●"/>
            </a:pPr>
            <a:r>
              <a:rPr lang="en-US" dirty="0"/>
              <a:t>Use pictures, words, and diagrams to communicate important information about zoonotic diseases.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4EFD8C-4D37-9BC7-1CA0-D619833C5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096" y="274638"/>
            <a:ext cx="962254" cy="95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424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bc6cf31394_0_0"/>
          <p:cNvSpPr txBox="1">
            <a:spLocks noGrp="1"/>
          </p:cNvSpPr>
          <p:nvPr>
            <p:ph type="title"/>
          </p:nvPr>
        </p:nvSpPr>
        <p:spPr>
          <a:xfrm>
            <a:off x="628650" y="14337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Zoonotic Disease</a:t>
            </a:r>
            <a:endParaRPr dirty="0"/>
          </a:p>
        </p:txBody>
      </p:sp>
      <p:sp>
        <p:nvSpPr>
          <p:cNvPr id="132" name="Google Shape;132;g3bc6cf31394_0_0"/>
          <p:cNvSpPr txBox="1">
            <a:spLocks noGrp="1"/>
          </p:cNvSpPr>
          <p:nvPr>
            <p:ph type="body" idx="1"/>
          </p:nvPr>
        </p:nvSpPr>
        <p:spPr>
          <a:xfrm>
            <a:off x="673100" y="1062038"/>
            <a:ext cx="72963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07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System Font Regular"/>
              <a:buChar char="●"/>
            </a:pPr>
            <a:r>
              <a:rPr lang="en-US" dirty="0">
                <a:solidFill>
                  <a:srgbClr val="000000"/>
                </a:solidFill>
              </a:rPr>
              <a:t>Research your chosen zoonotic disease and create a webpage about that disease.</a:t>
            </a:r>
            <a:endParaRPr dirty="0">
              <a:solidFill>
                <a:srgbClr val="000000"/>
              </a:solidFill>
            </a:endParaRPr>
          </a:p>
          <a:p>
            <a:pPr marL="520700" marR="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System Font Regular"/>
              <a:buChar char="●"/>
            </a:pPr>
            <a:r>
              <a:rPr lang="en-US" dirty="0">
                <a:solidFill>
                  <a:srgbClr val="000000"/>
                </a:solidFill>
              </a:rPr>
              <a:t>Be sure to include:</a:t>
            </a:r>
            <a:endParaRPr dirty="0">
              <a:solidFill>
                <a:srgbClr val="000000"/>
              </a:solidFill>
            </a:endParaRPr>
          </a:p>
          <a:p>
            <a:pPr marL="914400" marR="0" lvl="1" indent="-356616" algn="l" rtl="0">
              <a:lnSpc>
                <a:spcPct val="100000"/>
              </a:lnSpc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</a:rPr>
              <a:t>History of the first spillover</a:t>
            </a:r>
          </a:p>
          <a:p>
            <a:pPr marL="914400" marR="0" lvl="1" indent="-356616" algn="l" rtl="0">
              <a:lnSpc>
                <a:spcPct val="100000"/>
              </a:lnSpc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</a:rPr>
              <a:t>Infectious agent and hosts</a:t>
            </a:r>
          </a:p>
          <a:p>
            <a:pPr marL="914400" marR="0" lvl="1" indent="-356616" algn="l" rtl="0">
              <a:lnSpc>
                <a:spcPct val="100000"/>
              </a:lnSpc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</a:rPr>
              <a:t>Symptoms</a:t>
            </a:r>
          </a:p>
          <a:p>
            <a:pPr marL="914400" marR="0" lvl="1" indent="-356616" algn="l" rtl="0">
              <a:lnSpc>
                <a:spcPct val="100000"/>
              </a:lnSpc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</a:rPr>
              <a:t>Data points (CFR, R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, Incubation period, </a:t>
            </a:r>
            <a:r>
              <a:rPr lang="en-US" dirty="0" err="1">
                <a:solidFill>
                  <a:srgbClr val="000000"/>
                </a:solidFill>
              </a:rPr>
              <a:t>etc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marL="914400" marR="0" lvl="1" indent="-356616" algn="l" rtl="0">
              <a:lnSpc>
                <a:spcPct val="100000"/>
              </a:lnSpc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</a:rPr>
              <a:t>Pictures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bc6cf31394_0_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Exclaim and Question</a:t>
            </a:r>
            <a:endParaRPr dirty="0"/>
          </a:p>
        </p:txBody>
      </p:sp>
      <p:sp>
        <p:nvSpPr>
          <p:cNvPr id="138" name="Google Shape;138;g3bc6cf31394_0_6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2963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indent="-393192" algn="l" rtl="0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</a:pPr>
            <a:r>
              <a:rPr lang="en-US" dirty="0">
                <a:solidFill>
                  <a:srgbClr val="000000"/>
                </a:solidFill>
              </a:rPr>
              <a:t>Exchange web pages with another pair.</a:t>
            </a:r>
            <a:endParaRPr dirty="0">
              <a:solidFill>
                <a:srgbClr val="000000"/>
              </a:solidFill>
            </a:endParaRPr>
          </a:p>
          <a:p>
            <a:pPr marR="0" lvl="0" indent="-393192" algn="l" rtl="0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</a:pPr>
            <a:r>
              <a:rPr lang="en-US" dirty="0">
                <a:solidFill>
                  <a:srgbClr val="000000"/>
                </a:solidFill>
              </a:rPr>
              <a:t>Read through their entire web page.</a:t>
            </a:r>
            <a:endParaRPr dirty="0">
              <a:solidFill>
                <a:srgbClr val="000000"/>
              </a:solidFill>
            </a:endParaRPr>
          </a:p>
          <a:p>
            <a:pPr marR="0" lvl="1" indent="-356616" algn="l" rtl="0">
              <a:lnSpc>
                <a:spcPct val="100000"/>
              </a:lnSpc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</a:rPr>
              <a:t>Share 2 strengths you have discovered.</a:t>
            </a:r>
          </a:p>
          <a:p>
            <a:pPr marR="0" lvl="1" indent="-356616" algn="l" rtl="0">
              <a:lnSpc>
                <a:spcPct val="100000"/>
              </a:lnSpc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</a:rPr>
              <a:t>Share 2 questions you have.</a:t>
            </a:r>
            <a:endParaRPr dirty="0">
              <a:solidFill>
                <a:srgbClr val="000000"/>
              </a:solidFill>
            </a:endParaRPr>
          </a:p>
          <a:p>
            <a:pPr marR="0" lvl="0" indent="-393192" algn="l" rtl="0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</a:pPr>
            <a:r>
              <a:rPr lang="en-US" dirty="0">
                <a:solidFill>
                  <a:srgbClr val="000000"/>
                </a:solidFill>
              </a:rPr>
              <a:t>Based on the feedback, make final edits to your web page.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39" name="Google Shape;139;g3bc6cf31394_0_6" title="Exclaim and a Ques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8825" y="274650"/>
            <a:ext cx="1546524" cy="9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>
            <a:spLocks noGrp="1"/>
          </p:cNvSpPr>
          <p:nvPr>
            <p:ph type="title"/>
          </p:nvPr>
        </p:nvSpPr>
        <p:spPr>
          <a:xfrm>
            <a:off x="3945466" y="559689"/>
            <a:ext cx="4565121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Got Culture?</a:t>
            </a:r>
            <a:endParaRPr/>
          </a:p>
        </p:txBody>
      </p:sp>
      <p:sp>
        <p:nvSpPr>
          <p:cNvPr id="77" name="Google Shape;77;p2"/>
          <p:cNvSpPr txBox="1">
            <a:spLocks noGrp="1"/>
          </p:cNvSpPr>
          <p:nvPr>
            <p:ph type="body" idx="1"/>
          </p:nvPr>
        </p:nvSpPr>
        <p:spPr>
          <a:xfrm>
            <a:off x="3944799" y="2807732"/>
            <a:ext cx="456420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/>
              <a:t>Zoonotic Diseases</a:t>
            </a: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744173" y="1312133"/>
            <a:ext cx="2922311" cy="2519234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Bell Ringer</a:t>
            </a:r>
            <a:endParaRPr dirty="0"/>
          </a:p>
        </p:txBody>
      </p:sp>
      <p:sp>
        <p:nvSpPr>
          <p:cNvPr id="84" name="Google Shape;84;p3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Before we begin today’s lesson, answer the following questions to the best of your knowledge: </a:t>
            </a:r>
            <a:endParaRPr sz="1400" b="1" dirty="0">
              <a:solidFill>
                <a:srgbClr val="910D28"/>
              </a:solidFill>
            </a:endParaRPr>
          </a:p>
          <a:p>
            <a:pPr marL="457200" lvl="0" indent="-393192" algn="l" rtl="0"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dirty="0"/>
              <a:t>If there were a pandemic/zombie apocalypse, why should we choose you for our survival team?</a:t>
            </a:r>
            <a:endParaRPr dirty="0"/>
          </a:p>
          <a:p>
            <a:pPr marL="457200" lvl="0" indent="-393192" algn="l" rtl="0"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dirty="0"/>
              <a:t>What causes diseases?</a:t>
            </a:r>
            <a:endParaRPr dirty="0"/>
          </a:p>
          <a:p>
            <a:pPr marL="457200" lvl="0" indent="-393192" algn="l" rtl="0"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dirty="0"/>
              <a:t>What diseases can people get from animals?</a:t>
            </a:r>
            <a:endParaRPr dirty="0"/>
          </a:p>
        </p:txBody>
      </p:sp>
      <p:pic>
        <p:nvPicPr>
          <p:cNvPr id="85" name="Google Shape;85;p3" descr="Google Shape;9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1878" y="0"/>
            <a:ext cx="1633472" cy="1633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>
            <a:spLocks noGrp="1"/>
          </p:cNvSpPr>
          <p:nvPr>
            <p:ph type="title"/>
          </p:nvPr>
        </p:nvSpPr>
        <p:spPr>
          <a:xfrm>
            <a:off x="623888" y="560388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Questions</a:t>
            </a:r>
            <a:endParaRPr/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623888" y="2808288"/>
            <a:ext cx="788511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 dirty="0"/>
              <a:t>What are zoonotic diseases and what factors lead to their spread in human populations?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"/>
          <p:cNvSpPr txBox="1">
            <a:spLocks noGrp="1"/>
          </p:cNvSpPr>
          <p:nvPr>
            <p:ph type="title"/>
          </p:nvPr>
        </p:nvSpPr>
        <p:spPr>
          <a:xfrm>
            <a:off x="623888" y="560388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1"/>
          </p:nvPr>
        </p:nvSpPr>
        <p:spPr>
          <a:xfrm>
            <a:off x="623888" y="2808288"/>
            <a:ext cx="788511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21208" lvl="0" indent="-457200" algn="l" rtl="0">
              <a:spcAft>
                <a:spcPts val="0"/>
              </a:spcAft>
              <a:buSzPts val="2600"/>
              <a:buFont typeface="System Font Regular"/>
              <a:buChar char="●"/>
            </a:pPr>
            <a:r>
              <a:rPr lang="en-US" dirty="0"/>
              <a:t>Identify human diseases and their vectors.</a:t>
            </a:r>
            <a:endParaRPr dirty="0"/>
          </a:p>
          <a:p>
            <a:pPr marL="521208" lvl="0" indent="-457200" algn="l" rtl="0">
              <a:spcAft>
                <a:spcPts val="0"/>
              </a:spcAft>
              <a:buSzPts val="2600"/>
              <a:buFont typeface="System Font Regular"/>
              <a:buChar char="●"/>
            </a:pPr>
            <a:r>
              <a:rPr lang="en-US" dirty="0"/>
              <a:t>Distinguish between bacteria and viruses.</a:t>
            </a:r>
            <a:endParaRPr dirty="0"/>
          </a:p>
          <a:p>
            <a:pPr marL="521208" lvl="0" indent="-457200" algn="l" rtl="0">
              <a:spcAft>
                <a:spcPts val="0"/>
              </a:spcAft>
              <a:buSzPts val="2600"/>
              <a:buFont typeface="System Font Regular"/>
              <a:buChar char="●"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is David Quamen?</a:t>
            </a:r>
            <a:endParaRPr/>
          </a:p>
        </p:txBody>
      </p:sp>
      <p:sp>
        <p:nvSpPr>
          <p:cNvPr id="103" name="Google Shape;103;p6"/>
          <p:cNvSpPr txBox="1">
            <a:spLocks noGrp="1"/>
          </p:cNvSpPr>
          <p:nvPr>
            <p:ph type="body" idx="1"/>
          </p:nvPr>
        </p:nvSpPr>
        <p:spPr>
          <a:xfrm>
            <a:off x="628650" y="1545415"/>
            <a:ext cx="7886700" cy="3086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1208" lvl="0" indent="-457200" algn="l" rtl="0">
              <a:spcAft>
                <a:spcPts val="0"/>
              </a:spcAft>
              <a:buSzPts val="2600"/>
              <a:buFont typeface="System Font Regular"/>
              <a:buChar char="●"/>
            </a:pPr>
            <a:r>
              <a:rPr lang="en-US" dirty="0"/>
              <a:t>David Quammen is a science writer and the author of </a:t>
            </a:r>
            <a:r>
              <a:rPr lang="en-US" u="sng" dirty="0"/>
              <a:t>Spillover Animal Infections and the Next Human Pandemic</a:t>
            </a:r>
            <a:r>
              <a:rPr lang="en-US" dirty="0"/>
              <a:t>, which was published in 2012.</a:t>
            </a:r>
          </a:p>
          <a:p>
            <a:pPr marL="521208" lvl="0" indent="-457200" algn="l" rtl="0">
              <a:spcAft>
                <a:spcPts val="0"/>
              </a:spcAft>
              <a:buSzPts val="2600"/>
              <a:buFont typeface="System Font Regular"/>
              <a:buChar char="●"/>
            </a:pPr>
            <a:r>
              <a:rPr lang="en-US" dirty="0"/>
              <a:t>Listen to the Interview: </a:t>
            </a:r>
            <a:r>
              <a:rPr lang="en-US" u="sng" dirty="0">
                <a:solidFill>
                  <a:srgbClr val="0070C0"/>
                </a:solidFill>
              </a:rPr>
              <a:t>David Quammen: How Animal-Borne Infections Spill Over To Humans</a:t>
            </a:r>
            <a:endParaRPr dirty="0">
              <a:solidFill>
                <a:srgbClr val="0070C0"/>
              </a:solidFill>
            </a:endParaRPr>
          </a:p>
        </p:txBody>
      </p:sp>
      <p:pic>
        <p:nvPicPr>
          <p:cNvPr id="104" name="Google Shape;10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9164" y="381779"/>
            <a:ext cx="1006186" cy="1056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TIP Chart</a:t>
            </a:r>
            <a:endParaRPr dirty="0"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628649" y="1370013"/>
            <a:ext cx="7608901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93192" algn="l" rtl="0"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dirty="0"/>
              <a:t>On the second page of your Breakout handout, document the vocabulary you learn during the Breakout.</a:t>
            </a:r>
            <a:endParaRPr dirty="0"/>
          </a:p>
          <a:p>
            <a:pPr lvl="0" indent="-393192" algn="l" rtl="0"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dirty="0"/>
              <a:t>In the Information column, define the term. </a:t>
            </a:r>
            <a:endParaRPr dirty="0"/>
          </a:p>
          <a:p>
            <a:pPr lvl="0" indent="-393192" algn="l" rtl="0"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dirty="0"/>
              <a:t>In the Picture column, paste or draw a picture of the species.</a:t>
            </a:r>
            <a:endParaRPr dirty="0"/>
          </a:p>
          <a:p>
            <a:pPr lvl="0" indent="-393192" algn="l" rtl="0"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dirty="0"/>
              <a:t>Add any additional terms below the pre-populated terms.</a:t>
            </a:r>
            <a:endParaRPr dirty="0"/>
          </a:p>
        </p:txBody>
      </p:sp>
      <p:pic>
        <p:nvPicPr>
          <p:cNvPr id="111" name="Google Shape;11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1143" y="-377053"/>
            <a:ext cx="1967313" cy="1967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Zoonotic Disease Digital Breakout</a:t>
            </a:r>
            <a:endParaRPr dirty="0"/>
          </a:p>
        </p:txBody>
      </p:sp>
      <p:pic>
        <p:nvPicPr>
          <p:cNvPr id="117" name="Google Shape;117;p8" descr="Google Shape;124;p2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r="1922"/>
          <a:stretch/>
        </p:blipFill>
        <p:spPr>
          <a:xfrm>
            <a:off x="628651" y="1571078"/>
            <a:ext cx="4843002" cy="277063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8"/>
          <p:cNvSpPr txBox="1"/>
          <p:nvPr/>
        </p:nvSpPr>
        <p:spPr>
          <a:xfrm>
            <a:off x="5925128" y="3849267"/>
            <a:ext cx="247043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k20.ou.edu/fo</a:t>
            </a:r>
            <a:endParaRPr sz="1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8" descr="A qr code on a white background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 b="15555"/>
          <a:stretch/>
        </p:blipFill>
        <p:spPr>
          <a:xfrm>
            <a:off x="5805347" y="1240726"/>
            <a:ext cx="2710002" cy="2662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TIP Chart Debrief</a:t>
            </a:r>
            <a:endParaRPr dirty="0"/>
          </a:p>
        </p:txBody>
      </p:sp>
      <p:sp>
        <p:nvSpPr>
          <p:cNvPr id="125" name="Google Shape;125;p9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296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1208" marR="0" lvl="0" indent="-457200" algn="l" rtl="0">
              <a:lnSpc>
                <a:spcPct val="150000"/>
              </a:lnSpc>
              <a:spcAft>
                <a:spcPts val="0"/>
              </a:spcAft>
              <a:buClr>
                <a:srgbClr val="991B1E"/>
              </a:buClr>
              <a:buSzPct val="100000"/>
              <a:buFont typeface="System Font Regular"/>
              <a:buChar char="●"/>
            </a:pPr>
            <a:r>
              <a:rPr lang="en-US" dirty="0">
                <a:solidFill>
                  <a:srgbClr val="000000"/>
                </a:solidFill>
              </a:rPr>
              <a:t>What definitions will we use for the terms?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1208" marR="0" lvl="0" indent="-457200" algn="l" rtl="0">
              <a:lnSpc>
                <a:spcPct val="150000"/>
              </a:lnSpc>
              <a:spcAft>
                <a:spcPts val="0"/>
              </a:spcAft>
              <a:buClr>
                <a:srgbClr val="991B1E"/>
              </a:buClr>
              <a:buSzPct val="100000"/>
              <a:buFont typeface="System Font Regular"/>
              <a:buChar char="●"/>
            </a:pPr>
            <a:r>
              <a:rPr lang="en-US" dirty="0">
                <a:solidFill>
                  <a:srgbClr val="000000"/>
                </a:solidFill>
              </a:rPr>
              <a:t>After the Breakout, what are you still wondering about?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520</Words>
  <Application>Microsoft Macintosh PowerPoint</Application>
  <PresentationFormat>On-screen Show (16:9)</PresentationFormat>
  <Paragraphs>49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NTR</vt:lpstr>
      <vt:lpstr>System Font Regular</vt:lpstr>
      <vt:lpstr>Custom Design</vt:lpstr>
      <vt:lpstr>PowerPoint Presentation</vt:lpstr>
      <vt:lpstr>Got Culture?</vt:lpstr>
      <vt:lpstr>Bell Ringer</vt:lpstr>
      <vt:lpstr>Essential Questions</vt:lpstr>
      <vt:lpstr>Learning Objectives</vt:lpstr>
      <vt:lpstr>Who is David Quamen?</vt:lpstr>
      <vt:lpstr>TIP Chart</vt:lpstr>
      <vt:lpstr>Zoonotic Disease Digital Breakout</vt:lpstr>
      <vt:lpstr>TIP Chart Debrief</vt:lpstr>
      <vt:lpstr>Anchor Chart</vt:lpstr>
      <vt:lpstr>Zoonotic Disease</vt:lpstr>
      <vt:lpstr>Exclaim and Question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 Culture</dc:title>
  <dc:subject/>
  <dc:creator>K20 Center</dc:creator>
  <cp:keywords/>
  <dc:description/>
  <cp:lastModifiedBy>Gracia, Ann M.</cp:lastModifiedBy>
  <cp:revision>3</cp:revision>
  <dcterms:created xsi:type="dcterms:W3CDTF">2025-08-05T20:58:42Z</dcterms:created>
  <dcterms:modified xsi:type="dcterms:W3CDTF">2026-02-23T21:28:01Z</dcterms:modified>
  <cp:category/>
</cp:coreProperties>
</file>