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6CB"/>
          </a:solidFill>
        </a:fill>
      </a:tcStyle>
    </a:wholeTbl>
    <a:band2H>
      <a:tcTxStyle b="def" i="def"/>
      <a:tcStyle>
        <a:tcBdr/>
        <a:fill>
          <a:solidFill>
            <a:srgbClr val="F8F3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DD2"/>
          </a:solidFill>
        </a:fill>
      </a:tcStyle>
    </a:wholeTbl>
    <a:band2H>
      <a:tcTxStyle b="def" i="def"/>
      <a:tcStyle>
        <a:tcBdr/>
        <a:fill>
          <a:solidFill>
            <a:srgbClr val="EFEFE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CACB"/>
          </a:solidFill>
        </a:fill>
      </a:tcStyle>
    </a:wholeTbl>
    <a:band2H>
      <a:tcTxStyle b="def" i="def"/>
      <a:tcStyle>
        <a:tcBdr/>
        <a:fill>
          <a:solidFill>
            <a:srgbClr val="EC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Shape 17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s://sites.google.com/d/1LpE_CybhzkX7SWrV1L5_ScsDe0dBsKHA/p/1WHXTJH583jkTdnNT6A3EW1TICFRxRtOM/edit" TargetMode="Externa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s://sites.google.com/ou.edu/gotcultureplanningforthenextbi/home" TargetMode="Externa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3" name="Shape 20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 sz="1100" u="sng">
                <a:solidFill>
                  <a:srgbClr val="2200CC"/>
                </a:solidFill>
              </a:defRPr>
            </a:pPr>
            <a:r>
              <a:rPr>
                <a:solidFill>
                  <a:srgbClr val="5D94C1"/>
                </a:solidFill>
                <a:uFill>
                  <a:solidFill>
                    <a:srgbClr val="5D94C1"/>
                  </a:solidFill>
                </a:uFill>
                <a:hlinkClick r:id="rId3" invalidUrl="" action="" tgtFrame="" tooltip="" history="1" highlightClick="0" endSnd="0"/>
              </a:rPr>
              <a:t>https://sites.google.com/d/1LpE_CybhzkX7SWrV1L5_ScsDe0dBsKHA/p/1WHXTJH583jkTdnNT6A3EW1TICFRxRtOM/edit</a:t>
            </a:r>
          </a:p>
          <a:p>
            <a:pPr>
              <a:defRPr sz="1100"/>
            </a:pPr>
            <a:endParaRPr b="1"/>
          </a:p>
          <a:p>
            <a:pPr>
              <a:defRPr b="1" sz="1100"/>
            </a:pPr>
            <a:r>
              <a:t>Answer Key</a:t>
            </a:r>
          </a:p>
          <a:p>
            <a:pPr indent="457200">
              <a:lnSpc>
                <a:spcPct val="115000"/>
              </a:lnSpc>
              <a:defRPr sz="1100"/>
            </a:pPr>
            <a:r>
              <a:t>Number Lock 60</a:t>
            </a:r>
          </a:p>
          <a:p>
            <a:pPr>
              <a:lnSpc>
                <a:spcPct val="115000"/>
              </a:lnSpc>
              <a:defRPr sz="1100"/>
            </a:pPr>
            <a:r>
              <a:t>	Letter/ Number Lock SARS-CoV-2</a:t>
            </a:r>
          </a:p>
          <a:p>
            <a:pPr>
              <a:lnSpc>
                <a:spcPct val="115000"/>
              </a:lnSpc>
              <a:defRPr sz="1100"/>
            </a:pPr>
            <a:r>
              <a:t>	Number Lock- 1976</a:t>
            </a:r>
          </a:p>
          <a:p>
            <a:pPr>
              <a:lnSpc>
                <a:spcPct val="115000"/>
              </a:lnSpc>
              <a:defRPr sz="1100"/>
            </a:pPr>
            <a:r>
              <a:t>	Word Lock- Vector</a:t>
            </a:r>
          </a:p>
          <a:p>
            <a:pPr>
              <a:lnSpc>
                <a:spcPct val="115000"/>
              </a:lnSpc>
              <a:defRPr sz="1100"/>
            </a:pPr>
            <a:r>
              <a:t>	Color Lock- GYRB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9" name="Shape 20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 sz="1100"/>
            </a:pPr>
            <a:r>
              <a:t>Video source: </a:t>
            </a:r>
            <a:r>
              <a:rPr b="0">
                <a:solidFill>
                  <a:srgbClr val="333333"/>
                </a:solidFill>
              </a:rPr>
              <a:t>https://www.youtube.com/watch?v=stU7K1zU0r4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4" name="Shape 21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 u="sng">
                <a:solidFill>
                  <a:srgbClr val="2200CC"/>
                </a:solidFill>
              </a:defRPr>
            </a:pPr>
            <a:r>
              <a:rPr>
                <a:solidFill>
                  <a:srgbClr val="5D94C1"/>
                </a:solidFill>
                <a:uFill>
                  <a:solidFill>
                    <a:srgbClr val="5D94C1"/>
                  </a:solidFill>
                </a:uFill>
                <a:hlinkClick r:id="rId3" invalidUrl="" action="" tgtFrame="" tooltip="" history="1" highlightClick="0" endSnd="0"/>
              </a:rPr>
              <a:t>https://sites.google.com/ou.edu/gotcultureplanningforthenextbi/home</a:t>
            </a:r>
            <a:r>
              <a:rPr u="none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Text"/>
          <p:cNvSpPr txBox="1"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 lIns="91399" tIns="91399" rIns="91399" bIns="91399" anchor="ctr"/>
          <a:lstStyle/>
          <a:p>
            <a:pPr/>
            <a:r>
              <a:t>Title Text</a:t>
            </a:r>
          </a:p>
        </p:txBody>
      </p:sp>
      <p:sp>
        <p:nvSpPr>
          <p:cNvPr id="100" name="Body Level One…"/>
          <p:cNvSpPr txBox="1"/>
          <p:nvPr>
            <p:ph type="body" sz="half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</p:spPr>
        <p:txBody>
          <a:bodyPr lIns="91399" tIns="91399" rIns="91399" bIns="91399"/>
          <a:lstStyle>
            <a:lvl5pPr marL="2570289" indent="-568578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Google Shape;45;p11"/>
          <p:cNvSpPr txBox="1"/>
          <p:nvPr>
            <p:ph type="body" sz="half" idx="13"/>
          </p:nvPr>
        </p:nvSpPr>
        <p:spPr>
          <a:xfrm>
            <a:off x="4692274" y="1200150"/>
            <a:ext cx="3994501" cy="3725775"/>
          </a:xfrm>
          <a:prstGeom prst="rect">
            <a:avLst/>
          </a:prstGeom>
        </p:spPr>
        <p:txBody>
          <a:bodyPr lIns="91399" tIns="91399" rIns="91399" bIns="91399"/>
          <a:lstStyle/>
          <a:p>
            <a:pPr/>
          </a:p>
        </p:txBody>
      </p:sp>
      <p:pic>
        <p:nvPicPr>
          <p:cNvPr id="102" name="Google Shape;46;p11" descr="Google Shape;46;p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 lIns="91424" tIns="91424" rIns="91424" bIns="91424" anchor="t"/>
          <a:lstStyle/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spcBef>
                <a:spcPts val="0"/>
              </a:spcBef>
            </a:lvl1pPr>
            <a:lvl2pPr>
              <a:spcBef>
                <a:spcPts val="0"/>
              </a:spcBef>
            </a:lvl2pPr>
            <a:lvl3pPr>
              <a:spcBef>
                <a:spcPts val="0"/>
              </a:spcBef>
            </a:lvl3pPr>
            <a:lvl4pPr>
              <a:spcBef>
                <a:spcPts val="0"/>
              </a:spcBef>
            </a:lvl4pPr>
            <a:lvl5pPr>
              <a:spcBef>
                <a:spcPts val="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19" name="Google Shape;51;p13" descr="Google Shape;51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body red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 lIns="91424" tIns="91424" rIns="91424" bIns="91424" anchor="t"/>
          <a:lstStyle>
            <a:lvl1pPr>
              <a:defRPr>
                <a:solidFill>
                  <a:srgbClr val="971D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8" name="Body Level One…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spcBef>
                <a:spcPts val="0"/>
              </a:spcBef>
            </a:lvl1pPr>
            <a:lvl2pPr>
              <a:spcBef>
                <a:spcPts val="0"/>
              </a:spcBef>
            </a:lvl2pPr>
            <a:lvl3pPr>
              <a:spcBef>
                <a:spcPts val="0"/>
              </a:spcBef>
            </a:lvl3pPr>
            <a:lvl4pPr>
              <a:spcBef>
                <a:spcPts val="0"/>
              </a:spcBef>
            </a:lvl4pPr>
            <a:lvl5pPr>
              <a:spcBef>
                <a:spcPts val="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29" name="Google Shape;55;p14" descr="Google Shape;55;p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body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Text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 lIns="91424" tIns="91424" rIns="91424" bIns="91424" anchor="t"/>
          <a:lstStyle/>
          <a:p>
            <a:pPr/>
            <a:r>
              <a:t>Title Text</a:t>
            </a:r>
          </a:p>
        </p:txBody>
      </p:sp>
      <p:sp>
        <p:nvSpPr>
          <p:cNvPr id="138" name="Body Level One…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spcBef>
                <a:spcPts val="0"/>
              </a:spcBef>
            </a:lvl1pPr>
            <a:lvl2pPr>
              <a:spcBef>
                <a:spcPts val="0"/>
              </a:spcBef>
            </a:lvl2pPr>
            <a:lvl3pPr>
              <a:spcBef>
                <a:spcPts val="0"/>
              </a:spcBef>
            </a:lvl3pPr>
            <a:lvl4pPr>
              <a:spcBef>
                <a:spcPts val="0"/>
              </a:spcBef>
            </a:lvl4pPr>
            <a:lvl5pPr>
              <a:spcBef>
                <a:spcPts val="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9" name="Google Shape;59;p15" descr="Google Shape;59;p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8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/>
          <p:nvPr>
            <p:ph type="title"/>
          </p:nvPr>
        </p:nvSpPr>
        <p:spPr>
          <a:xfrm>
            <a:off x="530351" y="987552"/>
            <a:ext cx="7772401" cy="1021801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8" name="Body Level One…"/>
          <p:cNvSpPr txBox="1"/>
          <p:nvPr>
            <p:ph type="body" sz="quarter" idx="1"/>
          </p:nvPr>
        </p:nvSpPr>
        <p:spPr>
          <a:xfrm>
            <a:off x="530351" y="2028498"/>
            <a:ext cx="7772401" cy="1132201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228600" indent="4572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228600" indent="9144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228600" indent="13716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228600" indent="18288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49" name="Google Shape;63;p16" descr="Google Shape;63;p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 Text"/>
          <p:cNvSpPr txBox="1"/>
          <p:nvPr>
            <p:ph type="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8" name="Body Level One…"/>
          <p:cNvSpPr txBox="1"/>
          <p:nvPr>
            <p:ph type="body" sz="half" idx="1"/>
          </p:nvPr>
        </p:nvSpPr>
        <p:spPr>
          <a:xfrm>
            <a:off x="533400" y="2421402"/>
            <a:ext cx="7854600" cy="1314301"/>
          </a:xfrm>
          <a:prstGeom prst="rect">
            <a:avLst/>
          </a:prstGeom>
        </p:spPr>
        <p:txBody>
          <a:bodyPr lIns="0" tIns="0" rIns="0" bIns="0"/>
          <a:lstStyle>
            <a:lvl1pPr marL="393700" marR="34287" indent="-3302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393700" marR="34287" indent="194944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393700" marR="34287" indent="679259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393700" marR="34287" indent="1144587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393700" marR="34287" indent="1601788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59" name="Google Shape;70;p18" descr="Google Shape;70;p1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8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 Text"/>
          <p:cNvSpPr txBox="1"/>
          <p:nvPr>
            <p:ph type="title"/>
          </p:nvPr>
        </p:nvSpPr>
        <p:spPr>
          <a:xfrm>
            <a:off x="530351" y="987552"/>
            <a:ext cx="7772401" cy="1021801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8" name="Body Level One…"/>
          <p:cNvSpPr txBox="1"/>
          <p:nvPr>
            <p:ph type="body" sz="quarter" idx="1"/>
          </p:nvPr>
        </p:nvSpPr>
        <p:spPr>
          <a:xfrm>
            <a:off x="530351" y="2028498"/>
            <a:ext cx="7772401" cy="1132201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228600" indent="4572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228600" indent="9144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228600" indent="13716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228600" indent="18288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69" name="Google Shape;74;p19" descr="Google Shape;74;p1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Text"/>
          <p:cNvSpPr txBox="1"/>
          <p:nvPr>
            <p:ph type="title"/>
          </p:nvPr>
        </p:nvSpPr>
        <p:spPr>
          <a:xfrm>
            <a:off x="457200" y="528066"/>
            <a:ext cx="8229600" cy="85725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0" name="Body Level One…"/>
          <p:cNvSpPr txBox="1"/>
          <p:nvPr>
            <p:ph type="body" idx="1"/>
          </p:nvPr>
        </p:nvSpPr>
        <p:spPr>
          <a:xfrm>
            <a:off x="457200" y="1451610"/>
            <a:ext cx="8229600" cy="3291841"/>
          </a:xfrm>
          <a:prstGeom prst="rect">
            <a:avLst/>
          </a:prstGeom>
        </p:spPr>
        <p:txBody>
          <a:bodyPr/>
          <a:lstStyle>
            <a:lvl3pPr marL="1597914" indent="-534924"/>
            <a:lvl4pPr marL="2050922" indent="-525016"/>
            <a:lvl5pPr marL="2508123" indent="-525018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1" name="Google Shape;13;p3" descr="Google Shape;13;p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ody Level One…"/>
          <p:cNvSpPr txBox="1"/>
          <p:nvPr>
            <p:ph type="body" sz="half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spcBef>
                <a:spcPts val="400"/>
              </a:spcBef>
              <a:buClrTx/>
              <a:buSzTx/>
              <a:buFontTx/>
              <a:buNone/>
              <a:defRPr sz="2100"/>
            </a:lvl1pPr>
            <a:lvl2pPr marL="949545" indent="-369028">
              <a:spcBef>
                <a:spcPts val="400"/>
              </a:spcBef>
              <a:buClrTx/>
              <a:buSzPts val="2100"/>
              <a:buFontTx/>
              <a:defRPr sz="2100"/>
            </a:lvl2pPr>
            <a:lvl3pPr marL="1423035" indent="-360045">
              <a:spcBef>
                <a:spcPts val="400"/>
              </a:spcBef>
              <a:buClrTx/>
              <a:buSzPts val="2100"/>
              <a:buFontTx/>
              <a:defRPr sz="2100"/>
            </a:lvl3pPr>
            <a:lvl4pPr marL="1945004" indent="-406716">
              <a:spcBef>
                <a:spcPts val="400"/>
              </a:spcBef>
              <a:buClrTx/>
              <a:buSzPts val="2100"/>
              <a:buFontTx/>
              <a:defRPr sz="2100"/>
            </a:lvl4pPr>
            <a:lvl5pPr marL="2460947" indent="-459236">
              <a:spcBef>
                <a:spcPts val="400"/>
              </a:spcBef>
              <a:buClrTx/>
              <a:buSzPts val="2100"/>
              <a:buFontTx/>
              <a:defRPr sz="21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Title Text"/>
          <p:cNvSpPr txBox="1"/>
          <p:nvPr>
            <p:ph type="title"/>
          </p:nvPr>
        </p:nvSpPr>
        <p:spPr>
          <a:xfrm>
            <a:off x="457200" y="528066"/>
            <a:ext cx="8229600" cy="85725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Google Shape;17;p4"/>
          <p:cNvSpPr txBox="1"/>
          <p:nvPr>
            <p:ph type="body" sz="half" idx="13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</p:spPr>
        <p:txBody>
          <a:bodyPr lIns="0" tIns="0" rIns="0" bIns="0"/>
          <a:lstStyle/>
          <a:p>
            <a:pPr indent="-342900">
              <a:spcBef>
                <a:spcPts val="300"/>
              </a:spcBef>
              <a:buSzPts val="1800"/>
              <a:defRPr sz="1800"/>
            </a:pPr>
          </a:p>
        </p:txBody>
      </p:sp>
      <p:pic>
        <p:nvPicPr>
          <p:cNvPr id="32" name="Google Shape;18;p4" descr="Google Shape;18;p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20;p5" descr="Google Shape;20;p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457200" y="528066"/>
            <a:ext cx="8229600" cy="85725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Body Level One…"/>
          <p:cNvSpPr txBox="1"/>
          <p:nvPr>
            <p:ph type="body" sz="quarter" idx="1"/>
          </p:nvPr>
        </p:nvSpPr>
        <p:spPr>
          <a:xfrm>
            <a:off x="457200" y="1391435"/>
            <a:ext cx="4040188" cy="494515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0">
              <a:spcBef>
                <a:spcPts val="400"/>
              </a:spcBef>
              <a:buClrTx/>
              <a:buSzTx/>
              <a:buFontTx/>
              <a:buNone/>
              <a:defRPr b="1" sz="2400">
                <a:solidFill>
                  <a:srgbClr val="534949"/>
                </a:solidFill>
              </a:defRPr>
            </a:lvl1pPr>
            <a:lvl2pPr marL="228600" indent="457200">
              <a:spcBef>
                <a:spcPts val="400"/>
              </a:spcBef>
              <a:buClrTx/>
              <a:buSzTx/>
              <a:buFontTx/>
              <a:buNone/>
              <a:defRPr b="1" sz="2400">
                <a:solidFill>
                  <a:srgbClr val="534949"/>
                </a:solidFill>
              </a:defRPr>
            </a:lvl2pPr>
            <a:lvl3pPr marL="228600" indent="914400">
              <a:spcBef>
                <a:spcPts val="400"/>
              </a:spcBef>
              <a:buClrTx/>
              <a:buSzTx/>
              <a:buFontTx/>
              <a:buNone/>
              <a:defRPr b="1" sz="2400">
                <a:solidFill>
                  <a:srgbClr val="534949"/>
                </a:solidFill>
              </a:defRPr>
            </a:lvl3pPr>
            <a:lvl4pPr marL="228600" indent="1371600">
              <a:spcBef>
                <a:spcPts val="400"/>
              </a:spcBef>
              <a:buClrTx/>
              <a:buSzTx/>
              <a:buFontTx/>
              <a:buNone/>
              <a:defRPr b="1" sz="2400">
                <a:solidFill>
                  <a:srgbClr val="534949"/>
                </a:solidFill>
              </a:defRPr>
            </a:lvl4pPr>
            <a:lvl5pPr marL="228600" indent="1828800">
              <a:spcBef>
                <a:spcPts val="400"/>
              </a:spcBef>
              <a:buClrTx/>
              <a:buSzTx/>
              <a:buFontTx/>
              <a:buNone/>
              <a:defRPr b="1" sz="2400">
                <a:solidFill>
                  <a:srgbClr val="534949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Google Shape;24;p6"/>
          <p:cNvSpPr txBox="1"/>
          <p:nvPr>
            <p:ph type="body" sz="quarter" idx="13"/>
          </p:nvPr>
        </p:nvSpPr>
        <p:spPr>
          <a:xfrm>
            <a:off x="4645026" y="1394820"/>
            <a:ext cx="4041776" cy="491132"/>
          </a:xfrm>
          <a:prstGeom prst="rect">
            <a:avLst/>
          </a:prstGeom>
        </p:spPr>
        <p:txBody>
          <a:bodyPr lIns="0" tIns="0" rIns="0" bIns="0" anchor="ctr"/>
          <a:lstStyle/>
          <a:p>
            <a:pPr marL="228600" indent="0">
              <a:spcBef>
                <a:spcPts val="400"/>
              </a:spcBef>
              <a:buClrTx/>
              <a:buSzTx/>
              <a:buFontTx/>
              <a:buNone/>
              <a:defRPr b="1" sz="2400">
                <a:solidFill>
                  <a:srgbClr val="534949"/>
                </a:solidFill>
              </a:defRPr>
            </a:pPr>
          </a:p>
        </p:txBody>
      </p:sp>
      <p:sp>
        <p:nvSpPr>
          <p:cNvPr id="51" name="Google Shape;25;p6"/>
          <p:cNvSpPr txBox="1"/>
          <p:nvPr>
            <p:ph type="body" sz="half" idx="14"/>
          </p:nvPr>
        </p:nvSpPr>
        <p:spPr>
          <a:xfrm>
            <a:off x="457200" y="1885949"/>
            <a:ext cx="4040188" cy="2884292"/>
          </a:xfrm>
          <a:prstGeom prst="rect">
            <a:avLst/>
          </a:prstGeom>
        </p:spPr>
        <p:txBody>
          <a:bodyPr lIns="0" tIns="0" rIns="0" bIns="0"/>
          <a:lstStyle/>
          <a:p>
            <a:pPr indent="-342900">
              <a:spcBef>
                <a:spcPts val="300"/>
              </a:spcBef>
              <a:buSzPts val="1800"/>
              <a:defRPr sz="1800"/>
            </a:pPr>
          </a:p>
        </p:txBody>
      </p:sp>
      <p:sp>
        <p:nvSpPr>
          <p:cNvPr id="52" name="Google Shape;26;p6"/>
          <p:cNvSpPr txBox="1"/>
          <p:nvPr>
            <p:ph type="body" sz="half" idx="15"/>
          </p:nvPr>
        </p:nvSpPr>
        <p:spPr>
          <a:xfrm>
            <a:off x="4645026" y="1885949"/>
            <a:ext cx="4041776" cy="2884292"/>
          </a:xfrm>
          <a:prstGeom prst="rect">
            <a:avLst/>
          </a:prstGeom>
        </p:spPr>
        <p:txBody>
          <a:bodyPr lIns="0" tIns="0" rIns="0" bIns="0"/>
          <a:lstStyle/>
          <a:p>
            <a:pPr indent="-342900">
              <a:spcBef>
                <a:spcPts val="300"/>
              </a:spcBef>
              <a:buSzPts val="1800"/>
              <a:defRPr sz="1800"/>
            </a:pPr>
          </a:p>
        </p:txBody>
      </p:sp>
      <p:pic>
        <p:nvPicPr>
          <p:cNvPr id="53" name="Google Shape;27;p6" descr="Google Shape;27;p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/>
          <p:nvPr>
            <p:ph type="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2" name="Body Level One…"/>
          <p:cNvSpPr txBox="1"/>
          <p:nvPr>
            <p:ph type="body" sz="half" idx="1"/>
          </p:nvPr>
        </p:nvSpPr>
        <p:spPr>
          <a:xfrm>
            <a:off x="533400" y="2421402"/>
            <a:ext cx="7854696" cy="1314451"/>
          </a:xfrm>
          <a:prstGeom prst="rect">
            <a:avLst/>
          </a:prstGeom>
        </p:spPr>
        <p:txBody>
          <a:bodyPr lIns="0" tIns="0" rIns="0" bIns="0"/>
          <a:lstStyle>
            <a:lvl1pPr marL="393700" marR="34289" indent="-3302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393700" marR="34289" indent="194944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393700" marR="34289" indent="679259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393700" marR="34289" indent="1144587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393700" marR="34289" indent="1601788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3" name="Google Shape;31;p7" descr="Google Shape;31;p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Text"/>
          <p:cNvSpPr txBox="1"/>
          <p:nvPr>
            <p:ph type="title"/>
          </p:nvPr>
        </p:nvSpPr>
        <p:spPr>
          <a:xfrm>
            <a:off x="457200" y="528066"/>
            <a:ext cx="8229600" cy="85725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2" name="Body Level One…"/>
          <p:cNvSpPr txBox="1"/>
          <p:nvPr>
            <p:ph type="body" sz="half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</p:spPr>
        <p:txBody>
          <a:bodyPr/>
          <a:lstStyle>
            <a:lvl1pPr indent="-381000">
              <a:spcBef>
                <a:spcPts val="400"/>
              </a:spcBef>
              <a:buSzPts val="2400"/>
              <a:defRPr sz="2400"/>
            </a:lvl1pPr>
            <a:lvl2pPr marL="1022985" indent="-434340">
              <a:spcBef>
                <a:spcPts val="400"/>
              </a:spcBef>
              <a:buSzPts val="2400"/>
              <a:defRPr sz="2400"/>
            </a:lvl2pPr>
            <a:lvl3pPr marL="1548764" indent="-472439">
              <a:spcBef>
                <a:spcPts val="400"/>
              </a:spcBef>
              <a:buSzPts val="2400"/>
              <a:defRPr sz="2400"/>
            </a:lvl3pPr>
            <a:lvl4pPr marL="2069352" indent="-524841">
              <a:spcBef>
                <a:spcPts val="400"/>
              </a:spcBef>
              <a:buSzPts val="2400"/>
              <a:defRPr sz="2400"/>
            </a:lvl4pPr>
            <a:lvl5pPr marL="2526552" indent="-524841">
              <a:spcBef>
                <a:spcPts val="400"/>
              </a:spcBef>
              <a:buSzPts val="2400"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Google Shape;35;p8"/>
          <p:cNvSpPr txBox="1"/>
          <p:nvPr>
            <p:ph type="body" sz="half" idx="13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</p:spPr>
        <p:txBody>
          <a:bodyPr/>
          <a:lstStyle/>
          <a:p>
            <a:pPr indent="-381000">
              <a:spcBef>
                <a:spcPts val="400"/>
              </a:spcBef>
              <a:buSzPts val="2400"/>
              <a:defRPr sz="2400"/>
            </a:pPr>
          </a:p>
        </p:txBody>
      </p:sp>
      <p:pic>
        <p:nvPicPr>
          <p:cNvPr id="74" name="Google Shape;36;p8" descr="Google Shape;36;p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457200" y="528066"/>
            <a:ext cx="8305800" cy="85725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pic>
        <p:nvPicPr>
          <p:cNvPr id="83" name="Google Shape;39;p9" descr="Google Shape;39;p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_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41;p10" descr="Google Shape;41;p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;p2" descr="Google Shape;9;p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16452" y="1028700"/>
            <a:ext cx="1911097" cy="312279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457200" y="0"/>
            <a:ext cx="8229600" cy="1063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57200" marR="0" indent="-3937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1059180" marR="0" indent="-470535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⚫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590602" marR="0" indent="-517642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⚫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41842" marR="0" indent="-503554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⚫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499042" marR="0" indent="-503553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⚫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3040378" marR="0" indent="-594357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⚫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538220" marR="0" indent="-62738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⚫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4013200" marR="0" indent="-6604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587240" marR="0" indent="-767715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npr.org/2020/03/28/823071230/david-quammen-how-animal-borne-infections-spill-over-to-humans" TargetMode="External"/><Relationship Id="rId3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sites.google.com/d/1LpE_CybhzkX7SWrV1L5_ScsDe0dBsKHA/p/1WHXTJH583jkTdnNT6A3EW1TICFRxRtOM/edit" TargetMode="External"/><Relationship Id="rId4" Type="http://schemas.openxmlformats.org/officeDocument/2006/relationships/image" Target="../media/image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136;p29"/>
          <p:cNvSpPr txBox="1"/>
          <p:nvPr>
            <p:ph type="title"/>
          </p:nvPr>
        </p:nvSpPr>
        <p:spPr>
          <a:xfrm>
            <a:off x="457200" y="344135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pPr/>
            <a:r>
              <a:t>Zoonotic Disease</a:t>
            </a:r>
          </a:p>
        </p:txBody>
      </p:sp>
      <p:sp>
        <p:nvSpPr>
          <p:cNvPr id="212" name="Google Shape;137;p29"/>
          <p:cNvSpPr txBox="1"/>
          <p:nvPr>
            <p:ph type="body" idx="1"/>
          </p:nvPr>
        </p:nvSpPr>
        <p:spPr>
          <a:xfrm>
            <a:off x="457200" y="1255349"/>
            <a:ext cx="7939800" cy="3291901"/>
          </a:xfrm>
          <a:prstGeom prst="rect">
            <a:avLst/>
          </a:prstGeom>
        </p:spPr>
        <p:txBody>
          <a:bodyPr/>
          <a:lstStyle/>
          <a:p>
            <a:pPr marL="577850" indent="-514350">
              <a:buFontTx/>
              <a:buAutoNum type="arabicPeriod" startAt="1"/>
            </a:pPr>
            <a:r>
              <a:t>Research your chosen zoonotic disease and create a webpage about that disease. </a:t>
            </a:r>
          </a:p>
          <a:p>
            <a:pPr marL="577850" indent="-514350">
              <a:buFontTx/>
              <a:buAutoNum type="arabicPeriod" startAt="1"/>
            </a:pPr>
            <a:r>
              <a:t>Be sure to include:</a:t>
            </a:r>
          </a:p>
          <a:p>
            <a:pPr lvl="1" marL="1035050" indent="-514350">
              <a:buClr>
                <a:schemeClr val="accent1"/>
              </a:buClr>
              <a:buSzPts val="1800"/>
              <a:buFontTx/>
              <a:buAutoNum type="arabicPeriod" startAt="1"/>
              <a:defRPr sz="1800"/>
            </a:pPr>
            <a:r>
              <a:t>History of the first spillover</a:t>
            </a:r>
          </a:p>
          <a:p>
            <a:pPr lvl="1" marL="1035050" indent="-514350">
              <a:buClr>
                <a:schemeClr val="accent1"/>
              </a:buClr>
              <a:buSzPts val="1800"/>
              <a:buFontTx/>
              <a:buAutoNum type="arabicPeriod" startAt="1"/>
              <a:defRPr sz="1800"/>
            </a:pPr>
            <a:r>
              <a:t>Infectious agent and hosts</a:t>
            </a:r>
          </a:p>
          <a:p>
            <a:pPr lvl="1" marL="1035050" indent="-514350">
              <a:buClr>
                <a:schemeClr val="accent1"/>
              </a:buClr>
              <a:buSzPts val="1800"/>
              <a:buFontTx/>
              <a:buAutoNum type="arabicPeriod" startAt="1"/>
              <a:defRPr sz="1800"/>
            </a:pPr>
            <a:r>
              <a:t>Symptoms</a:t>
            </a:r>
          </a:p>
          <a:p>
            <a:pPr lvl="1" marL="1035050" indent="-514350">
              <a:buClr>
                <a:schemeClr val="accent1"/>
              </a:buClr>
              <a:buSzPts val="1800"/>
              <a:buFontTx/>
              <a:buAutoNum type="arabicPeriod" startAt="1"/>
              <a:defRPr sz="1800"/>
            </a:pPr>
            <a:r>
              <a:t>Data points (CFR, R</a:t>
            </a:r>
            <a:r>
              <a:rPr baseline="-25000"/>
              <a:t>0</a:t>
            </a:r>
            <a:r>
              <a:t>, Incubation period, etc)</a:t>
            </a:r>
          </a:p>
          <a:p>
            <a:pPr lvl="1" marL="1035050" indent="-514350">
              <a:buClr>
                <a:schemeClr val="accent1"/>
              </a:buClr>
              <a:buSzPts val="1800"/>
              <a:buFontTx/>
              <a:buAutoNum type="arabicPeriod" startAt="1"/>
              <a:defRPr sz="1800"/>
            </a:pPr>
            <a:r>
              <a:t>Pictures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 isContent="0" isInverted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142;p30"/>
          <p:cNvSpPr txBox="1"/>
          <p:nvPr>
            <p:ph type="title"/>
          </p:nvPr>
        </p:nvSpPr>
        <p:spPr>
          <a:xfrm>
            <a:off x="457200" y="528066"/>
            <a:ext cx="8229600" cy="857401"/>
          </a:xfrm>
          <a:prstGeom prst="rect">
            <a:avLst/>
          </a:prstGeom>
        </p:spPr>
        <p:txBody>
          <a:bodyPr/>
          <a:lstStyle/>
          <a:p>
            <a:pPr/>
            <a:r>
              <a:t>Feedback</a:t>
            </a:r>
          </a:p>
        </p:txBody>
      </p:sp>
      <p:sp>
        <p:nvSpPr>
          <p:cNvPr id="217" name="Google Shape;143;p30"/>
          <p:cNvSpPr txBox="1"/>
          <p:nvPr>
            <p:ph type="body" idx="1"/>
          </p:nvPr>
        </p:nvSpPr>
        <p:spPr>
          <a:xfrm>
            <a:off x="457199" y="1451599"/>
            <a:ext cx="6678902" cy="32919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Exchange webpages with another pair.</a:t>
            </a:r>
          </a:p>
          <a:p>
            <a:pPr indent="-457200"/>
            <a:r>
              <a:t>Read through their entire website.</a:t>
            </a:r>
          </a:p>
          <a:p>
            <a:pPr indent="-457200"/>
            <a:r>
              <a:t>Share 1-2 strengths.</a:t>
            </a:r>
          </a:p>
          <a:p>
            <a:pPr indent="-457200"/>
            <a:r>
              <a:t>Share 1-2 questions you still have.</a:t>
            </a:r>
          </a:p>
          <a:p>
            <a:pPr indent="-457200"/>
            <a:r>
              <a:t>Based on the feedback make final edits to your webpage.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 isContent="0"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83;p21"/>
          <p:cNvSpPr txBox="1"/>
          <p:nvPr>
            <p:ph type="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</p:spPr>
        <p:txBody>
          <a:bodyPr/>
          <a:lstStyle/>
          <a:p>
            <a:pPr defTabSz="905255">
              <a:defRPr sz="4950"/>
            </a:pPr>
            <a:r>
              <a:t>Got Culture?</a:t>
            </a:r>
            <a:br/>
            <a:r>
              <a:rPr sz="4356"/>
              <a:t>A Look at Zoonotic Diseases</a:t>
            </a:r>
          </a:p>
        </p:txBody>
      </p:sp>
      <p:sp>
        <p:nvSpPr>
          <p:cNvPr id="181" name="Google Shape;84;p21"/>
          <p:cNvSpPr txBox="1"/>
          <p:nvPr>
            <p:ph type="body" sz="half" idx="1"/>
          </p:nvPr>
        </p:nvSpPr>
        <p:spPr>
          <a:xfrm>
            <a:off x="533400" y="2421402"/>
            <a:ext cx="7854696" cy="1314451"/>
          </a:xfrm>
          <a:prstGeom prst="rect">
            <a:avLst/>
          </a:prstGeom>
        </p:spPr>
        <p:txBody>
          <a:bodyPr/>
          <a:lstStyle>
            <a:lvl1pPr marL="0" marR="0" indent="0">
              <a:spcBef>
                <a:spcPts val="0"/>
              </a:spcBef>
              <a:defRPr sz="2400"/>
            </a:lvl1pPr>
          </a:lstStyle>
          <a:p>
            <a:pPr/>
            <a:r>
              <a:t>Grades 9-10 STEM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89;p22"/>
          <p:cNvSpPr txBox="1"/>
          <p:nvPr>
            <p:ph type="title"/>
          </p:nvPr>
        </p:nvSpPr>
        <p:spPr>
          <a:xfrm>
            <a:off x="457200" y="528066"/>
            <a:ext cx="8229600" cy="857401"/>
          </a:xfrm>
          <a:prstGeom prst="rect">
            <a:avLst/>
          </a:prstGeom>
        </p:spPr>
        <p:txBody>
          <a:bodyPr/>
          <a:lstStyle/>
          <a:p>
            <a:pPr/>
            <a:r>
              <a:t>Bell Ringer </a:t>
            </a:r>
          </a:p>
        </p:txBody>
      </p:sp>
      <p:sp>
        <p:nvSpPr>
          <p:cNvPr id="184" name="Google Shape;90;p22"/>
          <p:cNvSpPr txBox="1"/>
          <p:nvPr>
            <p:ph type="body" idx="1"/>
          </p:nvPr>
        </p:nvSpPr>
        <p:spPr>
          <a:xfrm>
            <a:off x="457199" y="1451610"/>
            <a:ext cx="6837220" cy="32919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/>
            </a:pPr>
            <a:r>
              <a:t>Answer the following questions to the best of your knowledge before we begin today’s lesson: </a:t>
            </a:r>
            <a:endParaRPr b="1" sz="1200">
              <a:solidFill>
                <a:srgbClr val="910D28"/>
              </a:solidFill>
            </a:endParaRPr>
          </a:p>
          <a:p>
            <a:pPr>
              <a:buSzPts val="2400"/>
              <a:buFontTx/>
              <a:buAutoNum type="arabicPeriod" startAt="1"/>
              <a:defRPr sz="2400"/>
            </a:pPr>
            <a:r>
              <a:t>If there were a pandemic/zombie apocalypse, why should we choose you for our survival team?</a:t>
            </a:r>
          </a:p>
          <a:p>
            <a:pPr>
              <a:spcBef>
                <a:spcPts val="0"/>
              </a:spcBef>
              <a:buSzPts val="2400"/>
              <a:buFontTx/>
              <a:buAutoNum type="arabicPeriod" startAt="1"/>
              <a:defRPr sz="2400"/>
            </a:pPr>
            <a:r>
              <a:t>What causes diseases?</a:t>
            </a:r>
          </a:p>
          <a:p>
            <a:pPr>
              <a:buSzPts val="2400"/>
              <a:buFontTx/>
              <a:buAutoNum type="arabicPeriod" startAt="1"/>
              <a:defRPr sz="2400"/>
            </a:pPr>
            <a:r>
              <a:t>What diseases can people get from animals?</a:t>
            </a:r>
          </a:p>
        </p:txBody>
      </p:sp>
      <p:pic>
        <p:nvPicPr>
          <p:cNvPr id="185" name="Google Shape;91;p22" descr="Google Shape;91;p2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28918" y="-263459"/>
            <a:ext cx="2440451" cy="24404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 isContent="0"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96;p23"/>
          <p:cNvSpPr txBox="1"/>
          <p:nvPr>
            <p:ph type="title"/>
          </p:nvPr>
        </p:nvSpPr>
        <p:spPr>
          <a:xfrm>
            <a:off x="530351" y="987552"/>
            <a:ext cx="7772401" cy="1021801"/>
          </a:xfrm>
          <a:prstGeom prst="rect">
            <a:avLst/>
          </a:prstGeom>
        </p:spPr>
        <p:txBody>
          <a:bodyPr/>
          <a:lstStyle/>
          <a:p>
            <a:pPr/>
            <a:r>
              <a:t>Essential Questions</a:t>
            </a:r>
          </a:p>
        </p:txBody>
      </p:sp>
      <p:sp>
        <p:nvSpPr>
          <p:cNvPr id="188" name="Google Shape;97;p23"/>
          <p:cNvSpPr txBox="1"/>
          <p:nvPr>
            <p:ph type="body" sz="quarter" idx="1"/>
          </p:nvPr>
        </p:nvSpPr>
        <p:spPr>
          <a:xfrm>
            <a:off x="530351" y="2028498"/>
            <a:ext cx="7900200" cy="113220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FFFF"/>
              </a:buClr>
              <a:buSzPts val="2600"/>
              <a:buFont typeface="Arial"/>
              <a:buChar char="•"/>
            </a:lvl1pPr>
          </a:lstStyle>
          <a:p>
            <a:pPr/>
            <a:r>
              <a:t>What are zoonotic diseases and what factors lead to their spread in human populations?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 isContent="0" isInverted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02;p24"/>
          <p:cNvSpPr txBox="1"/>
          <p:nvPr>
            <p:ph type="title"/>
          </p:nvPr>
        </p:nvSpPr>
        <p:spPr>
          <a:xfrm>
            <a:off x="530351" y="530351"/>
            <a:ext cx="7772401" cy="1021801"/>
          </a:xfrm>
          <a:prstGeom prst="rect">
            <a:avLst/>
          </a:prstGeom>
        </p:spPr>
        <p:txBody>
          <a:bodyPr/>
          <a:lstStyle/>
          <a:p>
            <a:pPr/>
            <a:r>
              <a:t>Lesson Objectives</a:t>
            </a:r>
          </a:p>
        </p:txBody>
      </p:sp>
      <p:sp>
        <p:nvSpPr>
          <p:cNvPr id="191" name="Google Shape;103;p24"/>
          <p:cNvSpPr txBox="1"/>
          <p:nvPr>
            <p:ph type="body" sz="half" idx="1"/>
          </p:nvPr>
        </p:nvSpPr>
        <p:spPr>
          <a:xfrm>
            <a:off x="530350" y="1571300"/>
            <a:ext cx="8322599" cy="1620901"/>
          </a:xfrm>
          <a:prstGeom prst="rect">
            <a:avLst/>
          </a:prstGeom>
        </p:spPr>
        <p:txBody>
          <a:bodyPr/>
          <a:lstStyle/>
          <a:p>
            <a:pPr marL="0">
              <a:lnSpc>
                <a:spcPct val="115000"/>
              </a:lnSpc>
              <a:spcBef>
                <a:spcPts val="0"/>
              </a:spcBef>
            </a:pPr>
            <a:r>
              <a:t>Students will be able to:</a:t>
            </a:r>
          </a:p>
          <a:p>
            <a:pPr marL="457200" indent="-39370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ts val="2600"/>
              <a:buFont typeface="Arial"/>
              <a:buChar char="•"/>
            </a:pPr>
            <a:r>
              <a:t>identify human diseases and their vectors</a:t>
            </a:r>
          </a:p>
          <a:p>
            <a:pPr marL="457200" indent="-39370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ts val="2600"/>
              <a:buFont typeface="Arial"/>
              <a:buChar char="•"/>
            </a:pPr>
            <a:r>
              <a:t>compare/contrast bacteria vs. virus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 isContent="0"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08;p25"/>
          <p:cNvSpPr txBox="1"/>
          <p:nvPr>
            <p:ph type="title"/>
          </p:nvPr>
        </p:nvSpPr>
        <p:spPr>
          <a:xfrm>
            <a:off x="4656949" y="528074"/>
            <a:ext cx="4029901" cy="857401"/>
          </a:xfrm>
          <a:prstGeom prst="rect">
            <a:avLst/>
          </a:prstGeom>
        </p:spPr>
        <p:txBody>
          <a:bodyPr/>
          <a:lstStyle>
            <a:lvl1pPr defTabSz="886968">
              <a:defRPr sz="2910"/>
            </a:lvl1pPr>
          </a:lstStyle>
          <a:p>
            <a:pPr/>
            <a:r>
              <a:t>Who Is David Quammen? </a:t>
            </a:r>
          </a:p>
        </p:txBody>
      </p:sp>
      <p:sp>
        <p:nvSpPr>
          <p:cNvPr id="194" name="Google Shape;109;p25"/>
          <p:cNvSpPr txBox="1"/>
          <p:nvPr>
            <p:ph type="body" sz="half" idx="1"/>
          </p:nvPr>
        </p:nvSpPr>
        <p:spPr>
          <a:xfrm>
            <a:off x="4656849" y="1428750"/>
            <a:ext cx="3849842" cy="3257700"/>
          </a:xfrm>
          <a:prstGeom prst="rect">
            <a:avLst/>
          </a:prstGeom>
        </p:spPr>
        <p:txBody>
          <a:bodyPr/>
          <a:lstStyle/>
          <a:p>
            <a:pPr marL="0"/>
            <a:r>
              <a:t>David Quammen is a science writer and the author of Spillover Animal Infections and the Next Human Pandemic published in 2012.</a:t>
            </a:r>
          </a:p>
          <a:p>
            <a:pPr marL="342900" indent="-342900">
              <a:buClr>
                <a:schemeClr val="accent4"/>
              </a:buClr>
              <a:buSzPts val="2100"/>
              <a:buFont typeface="Arial"/>
              <a:buChar char="•"/>
            </a:pPr>
            <a:r>
              <a:t>Listen to the Interview </a:t>
            </a:r>
            <a:r>
              <a:rPr u="sng">
                <a:solidFill>
                  <a:srgbClr val="5D94C1"/>
                </a:solidFill>
                <a:uFill>
                  <a:solidFill>
                    <a:srgbClr val="5D94C1"/>
                  </a:solidFill>
                </a:uFill>
                <a:hlinkClick r:id="rId2" invalidUrl="" action="" tgtFrame="" tooltip="" history="1" highlightClick="0" endSnd="0"/>
              </a:rPr>
              <a:t>David Quammen: How Animal-Borne Infections Spill Over To Humans.</a:t>
            </a:r>
          </a:p>
        </p:txBody>
      </p:sp>
      <p:pic>
        <p:nvPicPr>
          <p:cNvPr id="195" name="Google Shape;111;p25" descr="Google Shape;111;p2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2178" y="1360733"/>
            <a:ext cx="4369823" cy="24220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 isContent="0"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16;p26"/>
          <p:cNvSpPr txBox="1"/>
          <p:nvPr>
            <p:ph type="title"/>
          </p:nvPr>
        </p:nvSpPr>
        <p:spPr>
          <a:xfrm>
            <a:off x="457200" y="528066"/>
            <a:ext cx="8229600" cy="857401"/>
          </a:xfrm>
          <a:prstGeom prst="rect">
            <a:avLst/>
          </a:prstGeom>
        </p:spPr>
        <p:txBody>
          <a:bodyPr/>
          <a:lstStyle/>
          <a:p>
            <a:pPr/>
            <a:r>
              <a:t>TIP Chart</a:t>
            </a:r>
          </a:p>
        </p:txBody>
      </p:sp>
      <p:sp>
        <p:nvSpPr>
          <p:cNvPr id="198" name="Google Shape;117;p26"/>
          <p:cNvSpPr txBox="1"/>
          <p:nvPr>
            <p:ph type="body" idx="1"/>
          </p:nvPr>
        </p:nvSpPr>
        <p:spPr>
          <a:xfrm>
            <a:off x="457200" y="1451599"/>
            <a:ext cx="7024255" cy="3291900"/>
          </a:xfrm>
          <a:prstGeom prst="rect">
            <a:avLst/>
          </a:prstGeom>
        </p:spPr>
        <p:txBody>
          <a:bodyPr/>
          <a:lstStyle/>
          <a:p>
            <a:pPr marL="577850" indent="-514350">
              <a:buFontTx/>
              <a:buAutoNum type="arabicPeriod" startAt="1"/>
            </a:pPr>
            <a:r>
              <a:t>On your handout, document the vocabulary you learn during the breakout.</a:t>
            </a:r>
          </a:p>
          <a:p>
            <a:pPr marL="577850" indent="-514350">
              <a:spcBef>
                <a:spcPts val="0"/>
              </a:spcBef>
              <a:buFontTx/>
              <a:buAutoNum type="arabicPeriod" startAt="1"/>
            </a:pPr>
            <a:r>
              <a:t>In the Information column, define the term. </a:t>
            </a:r>
          </a:p>
          <a:p>
            <a:pPr marL="577850" indent="-514350">
              <a:spcBef>
                <a:spcPts val="0"/>
              </a:spcBef>
              <a:buFontTx/>
              <a:buAutoNum type="arabicPeriod" startAt="1"/>
            </a:pPr>
            <a:r>
              <a:t>In the Picture column, paste or draw a picture of the species.</a:t>
            </a:r>
          </a:p>
          <a:p>
            <a:pPr marL="577850" indent="-514350">
              <a:spcBef>
                <a:spcPts val="0"/>
              </a:spcBef>
              <a:buFontTx/>
              <a:buAutoNum type="arabicPeriod" startAt="1"/>
            </a:pPr>
            <a:r>
              <a:t>Add any additional terms below the prepopulated terms.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 isContent="0" isInverted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122;p27"/>
          <p:cNvSpPr txBox="1"/>
          <p:nvPr>
            <p:ph type="title"/>
          </p:nvPr>
        </p:nvSpPr>
        <p:spPr>
          <a:xfrm>
            <a:off x="412954" y="268600"/>
            <a:ext cx="6274174" cy="857401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pPr/>
            <a:r>
              <a:t>Zoonotic Disease Digital Breakout </a:t>
            </a:r>
          </a:p>
        </p:txBody>
      </p:sp>
      <p:pic>
        <p:nvPicPr>
          <p:cNvPr id="201" name="Google Shape;124;p27" descr="Google Shape;124;p27">
            <a:hlinkClick r:id="rId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3963" y="1351131"/>
            <a:ext cx="6493165" cy="34074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 isContent="0" isInverted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129;p28"/>
          <p:cNvSpPr txBox="1"/>
          <p:nvPr>
            <p:ph type="title"/>
          </p:nvPr>
        </p:nvSpPr>
        <p:spPr>
          <a:xfrm>
            <a:off x="457200" y="390414"/>
            <a:ext cx="8229600" cy="857401"/>
          </a:xfrm>
          <a:prstGeom prst="rect">
            <a:avLst/>
          </a:prstGeom>
        </p:spPr>
        <p:txBody>
          <a:bodyPr/>
          <a:lstStyle/>
          <a:p>
            <a:pPr/>
            <a:r>
              <a:t>TIP Chart Debrief</a:t>
            </a:r>
          </a:p>
        </p:txBody>
      </p:sp>
      <p:sp>
        <p:nvSpPr>
          <p:cNvPr id="206" name="Google Shape;130;p28"/>
          <p:cNvSpPr txBox="1"/>
          <p:nvPr>
            <p:ph type="body" sz="half" idx="1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</p:spPr>
        <p:txBody>
          <a:bodyPr/>
          <a:lstStyle/>
          <a:p>
            <a:pPr marL="457200" indent="-342900">
              <a:spcBef>
                <a:spcPts val="300"/>
              </a:spcBef>
              <a:buClr>
                <a:schemeClr val="accent4"/>
              </a:buClr>
              <a:buSzPts val="1800"/>
              <a:buFont typeface="Arial"/>
              <a:buChar char="•"/>
              <a:defRPr sz="1800"/>
            </a:pPr>
            <a:r>
              <a:t>Agree on class-wide definitions and put on a large poster chart. </a:t>
            </a:r>
          </a:p>
          <a:p>
            <a:pPr>
              <a:spcBef>
                <a:spcPts val="300"/>
              </a:spcBef>
              <a:defRPr sz="1800"/>
            </a:pPr>
          </a:p>
          <a:p>
            <a:pPr marL="457200" indent="-342900">
              <a:spcBef>
                <a:spcPts val="300"/>
              </a:spcBef>
              <a:buClr>
                <a:schemeClr val="accent4"/>
              </a:buClr>
              <a:buSzPts val="1800"/>
              <a:buFont typeface="Arial"/>
              <a:buChar char="•"/>
              <a:defRPr sz="1800"/>
            </a:pPr>
            <a:r>
              <a:t>Discuss what you noticed during the breakout and what you still wonder.</a:t>
            </a:r>
          </a:p>
        </p:txBody>
      </p:sp>
      <p:pic>
        <p:nvPicPr>
          <p:cNvPr id="207" name="Google Shape;131;p28" descr="Google Shape;131;p2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96102" y="1281577"/>
            <a:ext cx="4576593" cy="35518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 isContent="0" isInverted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LEARN theme">
  <a:themeElements>
    <a:clrScheme name="LEARN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0000FF"/>
      </a:hlink>
      <a:folHlink>
        <a:srgbClr val="FF00FF"/>
      </a:folHlink>
    </a:clrScheme>
    <a:fontScheme name="LEARN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EARN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EARN theme">
  <a:themeElements>
    <a:clrScheme name="LEARN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0000FF"/>
      </a:hlink>
      <a:folHlink>
        <a:srgbClr val="FF00FF"/>
      </a:folHlink>
    </a:clrScheme>
    <a:fontScheme name="LEARN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EARN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