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4"/>
    <p:sldMasterId id="2147483668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6" r:id="rId11"/>
    <p:sldId id="263" r:id="rId12"/>
    <p:sldId id="267" r:id="rId13"/>
    <p:sldId id="269" r:id="rId14"/>
    <p:sldId id="270" r:id="rId15"/>
    <p:sldId id="271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45938D-33C7-4ACC-B0B8-5B0BC8DEF599}">
  <a:tblStyle styleId="{7F45938D-33C7-4ACC-B0B8-5B0BC8DEF59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7" autoAdjust="0"/>
  </p:normalViewPr>
  <p:slideViewPr>
    <p:cSldViewPr snapToGrid="0">
      <p:cViewPr varScale="1">
        <p:scale>
          <a:sx n="204" d="100"/>
          <a:sy n="204" d="100"/>
        </p:scale>
        <p:origin x="4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I Notice, I Wonder. Strategies. https://learn.k20center.ou.edu/strategy/180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Merriam-Webster. (n.d.). Legend Definition &amp; Meaning. https://www.merriam-webster.com/dictionary/legend </a:t>
            </a:r>
          </a:p>
          <a:p>
            <a:r>
              <a:rPr lang="en-US" dirty="0"/>
              <a:t>Collins Dictionary. Definition of "map scale“. https://www.collinsdictionary.com/us/submission/12477/%E2%80%9Cmap+scale%E2%80%9D </a:t>
            </a:r>
          </a:p>
          <a:p>
            <a:r>
              <a:rPr lang="en-US" dirty="0"/>
              <a:t>The Free Dictionary. Farlex. (n.d.). Compass Rose. https://www.thefreedictionary.com/compass+rose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0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622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  <p:pic>
        <p:nvPicPr>
          <p:cNvPr id="18" name="Google Shape;1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622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7" name="Google Shape;47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9" name="Google Shape;5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1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E2899F-97C3-41B9-82D4-BCEFC2B50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7806729" cy="2798521"/>
          </a:xfrm>
        </p:spPr>
        <p:txBody>
          <a:bodyPr>
            <a:normAutofit fontScale="925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200" dirty="0"/>
              <a:t>Create a map of your classroom and include the following information: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200" dirty="0">
                <a:solidFill>
                  <a:schemeClr val="accent4"/>
                </a:solidFill>
              </a:rPr>
              <a:t>Key:  </a:t>
            </a:r>
            <a:r>
              <a:rPr lang="en-US" sz="2200" dirty="0"/>
              <a:t>Use symbols and colors to represent objects.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200" dirty="0">
                <a:solidFill>
                  <a:schemeClr val="accent4"/>
                </a:solidFill>
              </a:rPr>
              <a:t>Compass Rose: </a:t>
            </a:r>
            <a:r>
              <a:rPr lang="en-US" sz="2200" dirty="0"/>
              <a:t>Include cardinal and intermediate directions.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200" dirty="0">
                <a:solidFill>
                  <a:schemeClr val="accent4"/>
                </a:solidFill>
              </a:rPr>
              <a:t>Title: </a:t>
            </a:r>
            <a:r>
              <a:rPr lang="en-US" sz="2200" dirty="0"/>
              <a:t>Give your map an accurate title.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200" dirty="0">
                <a:solidFill>
                  <a:schemeClr val="accent4"/>
                </a:solidFill>
              </a:rPr>
              <a:t>Scale: </a:t>
            </a:r>
            <a:r>
              <a:rPr lang="en-US" sz="2200" dirty="0"/>
              <a:t>Create a scale.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200" dirty="0">
                <a:solidFill>
                  <a:schemeClr val="accent4"/>
                </a:solidFill>
              </a:rPr>
              <a:t>Classroom furniture: </a:t>
            </a:r>
            <a:r>
              <a:rPr lang="en-US" sz="2200" dirty="0"/>
              <a:t>Include desks, tables, etc.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200" dirty="0">
                <a:solidFill>
                  <a:schemeClr val="accent4"/>
                </a:solidFill>
              </a:rPr>
              <a:t>Other objects: </a:t>
            </a:r>
            <a:r>
              <a:rPr lang="en-US" sz="2200" dirty="0"/>
              <a:t>Include anything else important in your classroom. </a:t>
            </a: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9656FF-3AF7-49EF-A22F-31FF37D96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5230091" cy="857250"/>
          </a:xfrm>
        </p:spPr>
        <p:txBody>
          <a:bodyPr/>
          <a:lstStyle/>
          <a:p>
            <a:r>
              <a:rPr lang="en-US" dirty="0"/>
              <a:t>Mapping the Classroom</a:t>
            </a:r>
          </a:p>
        </p:txBody>
      </p:sp>
    </p:spTree>
    <p:extLst>
      <p:ext uri="{BB962C8B-B14F-4D97-AF65-F5344CB8AC3E}">
        <p14:creationId xmlns:p14="http://schemas.microsoft.com/office/powerpoint/2010/main" val="67335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87F687-0EFD-4137-A4F0-66554A409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4891884" cy="2043448"/>
          </a:xfrm>
        </p:spPr>
        <p:txBody>
          <a:bodyPr>
            <a:normAutofit fontScale="92500" lnSpcReduction="10000"/>
          </a:bodyPr>
          <a:lstStyle/>
          <a:p>
            <a:pPr indent="-457200">
              <a:buSzPct val="100000"/>
            </a:pPr>
            <a:r>
              <a:rPr lang="en-US" sz="2200" dirty="0"/>
              <a:t>Write down a summary of the information you have learned in today’s lesson. </a:t>
            </a:r>
          </a:p>
          <a:p>
            <a:pPr indent="-457200">
              <a:buSzPct val="100000"/>
            </a:pPr>
            <a:r>
              <a:rPr lang="en-US" sz="2200" dirty="0"/>
              <a:t>Think about what is included on maps.</a:t>
            </a:r>
          </a:p>
          <a:p>
            <a:pPr indent="-457200">
              <a:buSzPct val="100000"/>
            </a:pPr>
            <a:r>
              <a:rPr lang="en-US" sz="2200" dirty="0"/>
              <a:t>Why is it important to have that information included? </a:t>
            </a: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EA8C18-3A2A-4C3E-AEFD-A9C6A745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5451764" cy="857250"/>
          </a:xfrm>
        </p:spPr>
        <p:txBody>
          <a:bodyPr/>
          <a:lstStyle/>
          <a:p>
            <a:r>
              <a:rPr lang="en-US" dirty="0"/>
              <a:t>What Did You Learn Today?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618A5D-0465-4653-B2EA-37B3270AD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831" y="828431"/>
            <a:ext cx="2204426" cy="27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541246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Map It Out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4945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Elements of a Map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4546145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is the purpose of a map?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358706" y="2047223"/>
            <a:ext cx="483623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98463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Explain the elements of a map.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256215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200" dirty="0"/>
              <a:t>Examine the map of Oklahoma and think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200" dirty="0"/>
              <a:t>about the following: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sz="2200" dirty="0"/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What two things did you notice about the map?</a:t>
            </a: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What are two things that you wonder about the map?</a:t>
            </a: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Share your thoughts with your partner.</a:t>
            </a:r>
            <a:endParaRPr sz="2200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Notice, I Wonder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C14BAB-A8BC-49A4-B888-BF3863894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476" y="842006"/>
            <a:ext cx="2282093" cy="22779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24;p5">
            <a:extLst>
              <a:ext uri="{FF2B5EF4-FFF2-40B4-BE49-F238E27FC236}">
                <a16:creationId xmlns:a16="http://schemas.microsoft.com/office/drawing/2014/main" id="{C7D2CFA9-78B3-4ABB-8C20-7209FAEF0946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75652" y="431976"/>
            <a:ext cx="5978284" cy="3695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169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501343" y="155898"/>
            <a:ext cx="479902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Map Scavenger Hunt</a:t>
            </a:r>
            <a:endParaRPr dirty="0"/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4047" y="1062597"/>
            <a:ext cx="6523771" cy="299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Locate the white box. Discuss the information found there.</a:t>
            </a: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Locate two states that border Oklahoma. </a:t>
            </a: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Locate one mountainous area.</a:t>
            </a: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Locate one lake.</a:t>
            </a: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Locate one river.</a:t>
            </a: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Locate one interstate. </a:t>
            </a: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Locate the highest and lowest elevations. </a:t>
            </a: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Locate one city with a population of 24,999 or less.</a:t>
            </a: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2000" dirty="0"/>
              <a:t>Explain why the dots beside the city names are different sizes. </a:t>
            </a:r>
          </a:p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F4AE3B-7A64-4EC5-968D-0660685A5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659" y="1191097"/>
            <a:ext cx="8229600" cy="2625665"/>
          </a:xfrm>
        </p:spPr>
        <p:txBody>
          <a:bodyPr>
            <a:normAutofit/>
          </a:bodyPr>
          <a:lstStyle/>
          <a:p>
            <a:pPr algn="l" fontAlgn="base">
              <a:buSzPct val="100000"/>
            </a:pPr>
            <a:r>
              <a:rPr lang="en-US" sz="2000" dirty="0">
                <a:solidFill>
                  <a:schemeClr val="accent4"/>
                </a:solidFill>
              </a:rPr>
              <a:t>Key/Legend:</a:t>
            </a:r>
            <a:r>
              <a:rPr lang="en-US" sz="2000" i="0" dirty="0">
                <a:solidFill>
                  <a:srgbClr val="303336"/>
                </a:solidFill>
                <a:effectLst/>
                <a:latin typeface="inherit"/>
              </a:rPr>
              <a:t>  </a:t>
            </a:r>
            <a:r>
              <a:rPr lang="en-US" sz="2000" dirty="0">
                <a:solidFill>
                  <a:srgbClr val="303336"/>
                </a:solidFill>
                <a:latin typeface="Open Sans" panose="020B0606030504020204" pitchFamily="34" charset="0"/>
              </a:rPr>
              <a:t>An</a:t>
            </a:r>
            <a:r>
              <a:rPr lang="en-US" sz="2000" b="0" i="0" dirty="0">
                <a:solidFill>
                  <a:srgbClr val="303336"/>
                </a:solidFill>
                <a:effectLst/>
                <a:latin typeface="Open Sans" panose="020B0606030504020204" pitchFamily="34" charset="0"/>
              </a:rPr>
              <a:t> explanatory list of the symbols on a map or chart.</a:t>
            </a:r>
            <a:endParaRPr lang="en-US" sz="20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accent4"/>
                </a:solidFill>
              </a:rPr>
              <a:t>Map Scale: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ratio which compares a measurement on a map to the actual distance between locations identified on the map.</a:t>
            </a:r>
          </a:p>
          <a:p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991B1E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Compass Rose: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 circle or decorative device printed on a map or chart showing the points of the compass measured from true north and usually magnetic north.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12A3F0-3897-463D-A867-F66D94C1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59" y="256797"/>
            <a:ext cx="6022428" cy="857250"/>
          </a:xfrm>
        </p:spPr>
        <p:txBody>
          <a:bodyPr/>
          <a:lstStyle/>
          <a:p>
            <a:r>
              <a:rPr lang="en-US" dirty="0"/>
              <a:t>Map Vocabulary</a:t>
            </a:r>
          </a:p>
        </p:txBody>
      </p:sp>
    </p:spTree>
    <p:extLst>
      <p:ext uri="{BB962C8B-B14F-4D97-AF65-F5344CB8AC3E}">
        <p14:creationId xmlns:p14="http://schemas.microsoft.com/office/powerpoint/2010/main" val="348537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187071-6623-451A-B252-79B0B838C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309352"/>
            <a:ext cx="6455414" cy="2507575"/>
          </a:xfrm>
        </p:spPr>
        <p:txBody>
          <a:bodyPr/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accent4"/>
                </a:solidFill>
              </a:rPr>
              <a:t>4. </a:t>
            </a:r>
            <a:r>
              <a:rPr lang="en-US" sz="2000" dirty="0">
                <a:solidFill>
                  <a:schemeClr val="accent4"/>
                </a:solidFill>
              </a:rPr>
              <a:t>Cardinal Directions:</a:t>
            </a:r>
            <a:r>
              <a:rPr lang="en-US" sz="2000" dirty="0"/>
              <a:t> Four chief directions of the compass: north, south, east, and west points.</a:t>
            </a: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4"/>
                </a:solidFill>
              </a:rPr>
              <a:t>5. Intermediate Directions:</a:t>
            </a:r>
            <a:r>
              <a:rPr lang="en-US" sz="2000" dirty="0"/>
              <a:t> Directions on the compass that are halfway between cardinal points: northeast, southeast, southwest, and northwest. </a:t>
            </a: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2A63C1-4535-4BAC-96B2-0750CA4FF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3532909" cy="857250"/>
          </a:xfrm>
        </p:spPr>
        <p:txBody>
          <a:bodyPr/>
          <a:lstStyle/>
          <a:p>
            <a:r>
              <a:rPr lang="en-US" dirty="0"/>
              <a:t>Map Vocabulary</a:t>
            </a:r>
          </a:p>
        </p:txBody>
      </p:sp>
    </p:spTree>
    <p:extLst>
      <p:ext uri="{BB962C8B-B14F-4D97-AF65-F5344CB8AC3E}">
        <p14:creationId xmlns:p14="http://schemas.microsoft.com/office/powerpoint/2010/main" val="152874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35D374-8458-4BBB-BC56-CEEEBDE6D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E974B9-6E43-4513-B581-71FC17F2A8A5}">
  <ds:schemaRefs>
    <ds:schemaRef ds:uri="http://purl.org/dc/elements/1.1/"/>
    <ds:schemaRef ds:uri="http://schemas.microsoft.com/office/2006/metadata/properties"/>
    <ds:schemaRef ds:uri="966e68ee-ec3c-4f12-bd4f-fedbbec8de0b"/>
    <ds:schemaRef ds:uri="http://schemas.microsoft.com/office/2006/documentManagement/types"/>
    <ds:schemaRef ds:uri="d06b737b-b789-4524-96b5-d3d460658ae2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442ACA-3E25-4A39-B94D-45C76A3CCB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470</Words>
  <Application>Microsoft Office PowerPoint</Application>
  <PresentationFormat>On-screen Show (16:9)</PresentationFormat>
  <Paragraphs>46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inherit</vt:lpstr>
      <vt:lpstr>Noto Sans Symbols</vt:lpstr>
      <vt:lpstr>Open Sans</vt:lpstr>
      <vt:lpstr>LEARN theme</vt:lpstr>
      <vt:lpstr>LEARN theme</vt:lpstr>
      <vt:lpstr>PowerPoint Presentation</vt:lpstr>
      <vt:lpstr>Map It Out</vt:lpstr>
      <vt:lpstr>Essential Question</vt:lpstr>
      <vt:lpstr>Lesson Objective</vt:lpstr>
      <vt:lpstr>I Notice, I Wonder</vt:lpstr>
      <vt:lpstr>PowerPoint Presentation</vt:lpstr>
      <vt:lpstr>Map Scavenger Hunt</vt:lpstr>
      <vt:lpstr>Map Vocabulary</vt:lpstr>
      <vt:lpstr>Map Vocabulary</vt:lpstr>
      <vt:lpstr>Mapping the Classroom</vt:lpstr>
      <vt:lpstr>What Did You Learn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</dc:creator>
  <cp:lastModifiedBy>McLeod Porter, Delma</cp:lastModifiedBy>
  <cp:revision>7</cp:revision>
  <dcterms:modified xsi:type="dcterms:W3CDTF">2022-02-16T16:12:38Z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