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embeddedFontLst>
    <p:embeddedFont>
      <p:font typeface="Arial Black" panose="020B060402020202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fortaa" pitchFamily="2" charset="0"/>
      <p:regular r:id="rId30"/>
      <p:bold r:id="rId31"/>
    </p:embeddedFont>
    <p:embeddedFont>
      <p:font typeface="Impact" panose="020B0806030902050204" pitchFamily="3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DrsKTAyzpFntcKsnkyimWv9Y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95d5197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95d5197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https://www.istockphoto.com/photo/words-have-power-gm1166859687-321593953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95d5197d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f95d5197d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95d5197d4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f95d5197d4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http://www.lifewiththequirkyboys.com/wp-content/uploads/2016/10/Excuse-1024x953.jpg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95d5197d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f95d5197d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95d5197d4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f95d5197d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95d5197d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f95d5197d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95d5197d4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f95d5197d4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tree https://openclipart.org/image/2400px/svg_to_png/90025/tree-branches-and-root-01r.png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95d5197d4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f95d5197d4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95d5197d4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f95d5197d4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95d5197d4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f95d5197d4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95d5197d4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95d5197d4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https://images.unsplash.com/photo-1561651188-d207bbec4ec3?ixid=MnwxMjA3fDB8MHxwaG90by1wYWdlfHx8fGVufDB8fHx8&amp;ixlib=rb-1.2.1&amp;auto=format&amp;fit=crop&amp;w=2574&amp;q=80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95d5197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f95d5197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95d5197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f95d5197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95d5197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f95d5197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95d5197d4_0_17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gf95d5197d4_0_1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95d5197d4_0_17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gf95d5197d4_0_17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gf95d5197d4_0_1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95d5197d4_0_1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f95d5197d4_0_1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gf95d5197d4_0_18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gf95d5197d4_0_1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95d5197d4_0_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f95d5197d4_0_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gf95d5197d4_0_1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95d5197d4_0_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f95d5197d4_0_1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95d5197d4_0_19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gf95d5197d4_0_19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gf95d5197d4_0_1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95d5197d4_0_19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gf95d5197d4_0_1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95d5197d4_0_20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f95d5197d4_0_20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gf95d5197d4_0_20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gf95d5197d4_0_20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gf95d5197d4_0_2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95d5197d4_0_20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gf95d5197d4_0_2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95d5197d4_0_2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gf95d5197d4_0_2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gf95d5197d4_0_2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95d5197d4_0_2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5d5197d4_0_3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f95d5197d4_0_3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f95d5197d4_0_3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95d5197d4_0_3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5" name="Google Shape;105;gf95d5197d4_0_3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6" name="Google Shape;106;gf95d5197d4_0_3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95d5197d4_0_3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f95d5197d4_0_3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0" name="Google Shape;110;gf95d5197d4_0_3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gf95d5197d4_0_3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95d5197d4_0_3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f95d5197d4_0_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95d5197d4_0_3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gf95d5197d4_0_3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8" name="Google Shape;118;gf95d5197d4_0_3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95d5197d4_0_3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gf95d5197d4_0_3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95d5197d4_0_3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f95d5197d4_0_3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gf95d5197d4_0_34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gf95d5197d4_0_3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gf95d5197d4_0_3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95d5197d4_0_3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0" name="Google Shape;130;gf95d5197d4_0_3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95d5197d4_0_35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gf95d5197d4_0_3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gf95d5197d4_0_3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95d5197d4_0_3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95d5197d4_0_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f95d5197d4_0_1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f95d5197d4_0_1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95d5197d4_0_3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gf95d5197d4_0_3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f95d5197d4_0_3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95d5197d4_1_0"/>
          <p:cNvSpPr txBox="1">
            <a:spLocks noGrp="1"/>
          </p:cNvSpPr>
          <p:nvPr>
            <p:ph type="ctrTitle"/>
          </p:nvPr>
        </p:nvSpPr>
        <p:spPr>
          <a:xfrm>
            <a:off x="311700" y="1090675"/>
            <a:ext cx="8520600" cy="11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 A Word?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f95d5197d4_1_0"/>
          <p:cNvSpPr txBox="1">
            <a:spLocks noGrp="1"/>
          </p:cNvSpPr>
          <p:nvPr>
            <p:ph type="subTitle" idx="1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Lesson by Chrissy Waldhoer  </a:t>
            </a:r>
            <a:endParaRPr sz="2400"/>
          </a:p>
        </p:txBody>
      </p:sp>
      <p:pic>
        <p:nvPicPr>
          <p:cNvPr id="143" name="Google Shape;143;gf95d5197d4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225" y="1491450"/>
            <a:ext cx="3991548" cy="270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95d5197d4_0_17"/>
          <p:cNvSpPr/>
          <p:nvPr/>
        </p:nvSpPr>
        <p:spPr>
          <a:xfrm>
            <a:off x="1536625" y="556375"/>
            <a:ext cx="6367500" cy="2472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f95d5197d4_0_17"/>
          <p:cNvSpPr txBox="1">
            <a:spLocks noGrp="1"/>
          </p:cNvSpPr>
          <p:nvPr>
            <p:ph type="ctrTitle"/>
          </p:nvPr>
        </p:nvSpPr>
        <p:spPr>
          <a:xfrm>
            <a:off x="2195425" y="1244600"/>
            <a:ext cx="5373900" cy="1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500"/>
              <a:buNone/>
            </a:pPr>
            <a:r>
              <a:rPr lang="en" sz="3200"/>
              <a:t>corrupt			abrupt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500"/>
              <a:buNone/>
            </a:pPr>
            <a:r>
              <a:rPr lang="en" sz="3200"/>
              <a:t>eruption			rupture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500"/>
              <a:buNone/>
            </a:pPr>
            <a:r>
              <a:rPr lang="en" sz="3200"/>
              <a:t>disruption		bankrupt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500"/>
              <a:buNone/>
            </a:pPr>
            <a:r>
              <a:rPr lang="en" sz="3200"/>
              <a:t>interrupt			incorruptible</a:t>
            </a:r>
            <a:endParaRPr sz="3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06" name="Google Shape;206;gf95d5197d4_0_17"/>
          <p:cNvSpPr txBox="1"/>
          <p:nvPr/>
        </p:nvSpPr>
        <p:spPr>
          <a:xfrm>
            <a:off x="943075" y="3390775"/>
            <a:ext cx="7554600" cy="1431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do these words have in common?</a:t>
            </a:r>
            <a:endParaRPr sz="2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Do they share a similar meaning?</a:t>
            </a:r>
            <a:endParaRPr sz="2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95d5197d4_0_142"/>
          <p:cNvSpPr txBox="1">
            <a:spLocks noGrp="1"/>
          </p:cNvSpPr>
          <p:nvPr>
            <p:ph type="title"/>
          </p:nvPr>
        </p:nvSpPr>
        <p:spPr>
          <a:xfrm>
            <a:off x="311700" y="2495119"/>
            <a:ext cx="8520600" cy="20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400"/>
              <a:t>The following two slides are examples that you can use to show students how to break down words.</a:t>
            </a:r>
            <a:br>
              <a:rPr lang="en" sz="2400"/>
            </a:br>
            <a:r>
              <a:rPr lang="en" sz="2400"/>
              <a:t>1. Break down a well-known word</a:t>
            </a:r>
            <a:br>
              <a:rPr lang="en" sz="2400"/>
            </a:br>
            <a:r>
              <a:rPr lang="en" sz="2400"/>
              <a:t>2. Break down a large American word into its word parts</a:t>
            </a:r>
            <a:br>
              <a:rPr lang="en" sz="2400"/>
            </a:br>
            <a:r>
              <a:rPr lang="en" sz="2400"/>
              <a:t>3. Practice in groups breaking down more words</a:t>
            </a:r>
            <a:br>
              <a:rPr lang="en" sz="2400"/>
            </a:br>
            <a:endParaRPr sz="2400"/>
          </a:p>
        </p:txBody>
      </p:sp>
      <p:sp>
        <p:nvSpPr>
          <p:cNvPr id="212" name="Google Shape;212;gf95d5197d4_0_142"/>
          <p:cNvSpPr txBox="1"/>
          <p:nvPr/>
        </p:nvSpPr>
        <p:spPr>
          <a:xfrm>
            <a:off x="4743902" y="327850"/>
            <a:ext cx="422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Word Part Breakdown </a:t>
            </a:r>
            <a:endParaRPr/>
          </a:p>
        </p:txBody>
      </p:sp>
      <p:pic>
        <p:nvPicPr>
          <p:cNvPr id="213" name="Google Shape;213;gf95d5197d4_0_14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98" y="327845"/>
            <a:ext cx="1667699" cy="155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95d5197d4_0_148"/>
          <p:cNvSpPr txBox="1"/>
          <p:nvPr/>
        </p:nvSpPr>
        <p:spPr>
          <a:xfrm>
            <a:off x="2564850" y="274285"/>
            <a:ext cx="4014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b="0" i="0" u="none" strike="noStrike" cap="none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untouchable</a:t>
            </a:r>
            <a:endParaRPr sz="4200" b="0" i="0" u="none" strike="noStrike" cap="none">
              <a:solidFill>
                <a:schemeClr val="accent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9" name="Google Shape;219;gf95d5197d4_0_148"/>
          <p:cNvSpPr txBox="1"/>
          <p:nvPr/>
        </p:nvSpPr>
        <p:spPr>
          <a:xfrm>
            <a:off x="448056" y="1176967"/>
            <a:ext cx="848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PREFIX		    ROOT		SUFFIX</a:t>
            </a:r>
            <a:r>
              <a:rPr lang="en" sz="20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		</a:t>
            </a:r>
            <a:endParaRPr sz="20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0" name="Google Shape;220;gf95d5197d4_0_148"/>
          <p:cNvSpPr txBox="1"/>
          <p:nvPr/>
        </p:nvSpPr>
        <p:spPr>
          <a:xfrm>
            <a:off x="879150" y="2150379"/>
            <a:ext cx="1123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b="0" i="0" u="none" strike="noStrike" cap="none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un</a:t>
            </a:r>
            <a:endParaRPr sz="4200" b="0" i="0" u="none" strike="noStrike" cap="none">
              <a:solidFill>
                <a:schemeClr val="accent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1" name="Google Shape;221;gf95d5197d4_0_148"/>
          <p:cNvSpPr txBox="1"/>
          <p:nvPr/>
        </p:nvSpPr>
        <p:spPr>
          <a:xfrm>
            <a:off x="3558072" y="2036236"/>
            <a:ext cx="2265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b="0" i="0" u="none" strike="noStrike" cap="none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touch</a:t>
            </a:r>
            <a:endParaRPr sz="4200" b="0" i="0" u="none" strike="noStrike" cap="none">
              <a:solidFill>
                <a:schemeClr val="accent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2" name="Google Shape;222;gf95d5197d4_0_148"/>
          <p:cNvSpPr txBox="1"/>
          <p:nvPr/>
        </p:nvSpPr>
        <p:spPr>
          <a:xfrm>
            <a:off x="6406561" y="2036236"/>
            <a:ext cx="1643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b="0" i="0" u="none" strike="noStrike" cap="none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able</a:t>
            </a:r>
            <a:endParaRPr sz="4200" b="0" i="0" u="none" strike="noStrike" cap="none">
              <a:solidFill>
                <a:schemeClr val="accent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3" name="Google Shape;223;gf95d5197d4_0_148"/>
          <p:cNvSpPr txBox="1"/>
          <p:nvPr/>
        </p:nvSpPr>
        <p:spPr>
          <a:xfrm>
            <a:off x="640668" y="3260408"/>
            <a:ext cx="1298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“not”</a:t>
            </a:r>
            <a:endParaRPr sz="27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f95d5197d4_0_148"/>
          <p:cNvSpPr txBox="1"/>
          <p:nvPr/>
        </p:nvSpPr>
        <p:spPr>
          <a:xfrm>
            <a:off x="3235752" y="3177152"/>
            <a:ext cx="2361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“Come into contact with”</a:t>
            </a:r>
            <a:endParaRPr sz="2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f95d5197d4_0_148"/>
          <p:cNvSpPr txBox="1"/>
          <p:nvPr/>
        </p:nvSpPr>
        <p:spPr>
          <a:xfrm>
            <a:off x="6278545" y="3260408"/>
            <a:ext cx="250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“Capable of”</a:t>
            </a:r>
            <a:endParaRPr sz="2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95d5197d4_0_159"/>
          <p:cNvSpPr txBox="1">
            <a:spLocks noGrp="1"/>
          </p:cNvSpPr>
          <p:nvPr>
            <p:ph type="title"/>
          </p:nvPr>
        </p:nvSpPr>
        <p:spPr>
          <a:xfrm>
            <a:off x="311700" y="262145"/>
            <a:ext cx="863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93E2ED"/>
                </a:solidFill>
              </a:rPr>
              <a:t>pneumonoultramicroscopicsilicovolcanoconiosis</a:t>
            </a:r>
            <a:endParaRPr/>
          </a:p>
        </p:txBody>
      </p:sp>
      <p:sp>
        <p:nvSpPr>
          <p:cNvPr id="231" name="Google Shape;231;gf95d5197d4_0_159"/>
          <p:cNvSpPr txBox="1">
            <a:spLocks noGrp="1"/>
          </p:cNvSpPr>
          <p:nvPr>
            <p:ph type="body" idx="1"/>
          </p:nvPr>
        </p:nvSpPr>
        <p:spPr>
          <a:xfrm>
            <a:off x="430572" y="834844"/>
            <a:ext cx="8520600" cy="3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b="1">
                <a:solidFill>
                  <a:schemeClr val="dk1"/>
                </a:solidFill>
              </a:rPr>
              <a:t>pneumo------ </a:t>
            </a:r>
            <a:r>
              <a:rPr lang="en" sz="1800" b="1">
                <a:solidFill>
                  <a:schemeClr val="accent1"/>
                </a:solidFill>
              </a:rPr>
              <a:t>lungs</a:t>
            </a:r>
            <a:r>
              <a:rPr lang="en" sz="1800" b="1">
                <a:solidFill>
                  <a:schemeClr val="dk1"/>
                </a:solidFill>
              </a:rPr>
              <a:t> </a:t>
            </a:r>
            <a:endParaRPr/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b="1">
                <a:solidFill>
                  <a:schemeClr val="dk1"/>
                </a:solidFill>
              </a:rPr>
              <a:t>ultra------</a:t>
            </a:r>
            <a:r>
              <a:rPr lang="en" sz="1800" b="1">
                <a:solidFill>
                  <a:schemeClr val="accent1"/>
                </a:solidFill>
              </a:rPr>
              <a:t>beyond</a:t>
            </a:r>
            <a:endParaRPr/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b="1">
                <a:solidFill>
                  <a:schemeClr val="dk1"/>
                </a:solidFill>
              </a:rPr>
              <a:t>micro-----</a:t>
            </a:r>
            <a:r>
              <a:rPr lang="en" sz="1800" b="1">
                <a:solidFill>
                  <a:schemeClr val="accent1"/>
                </a:solidFill>
              </a:rPr>
              <a:t>tiny</a:t>
            </a:r>
            <a:endParaRPr/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b="1">
                <a:solidFill>
                  <a:schemeClr val="dk1"/>
                </a:solidFill>
              </a:rPr>
              <a:t>scop-----</a:t>
            </a:r>
            <a:r>
              <a:rPr lang="en" sz="1800" b="1">
                <a:solidFill>
                  <a:schemeClr val="accent1"/>
                </a:solidFill>
              </a:rPr>
              <a:t>see</a:t>
            </a:r>
            <a:endParaRPr/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b="1">
                <a:solidFill>
                  <a:schemeClr val="dk1"/>
                </a:solidFill>
              </a:rPr>
              <a:t>ic---------</a:t>
            </a:r>
            <a:r>
              <a:rPr lang="en" sz="1800" b="1">
                <a:solidFill>
                  <a:schemeClr val="accent1"/>
                </a:solidFill>
              </a:rPr>
              <a:t>relating to </a:t>
            </a:r>
            <a:endParaRPr/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b="1">
                <a:solidFill>
                  <a:schemeClr val="dk1"/>
                </a:solidFill>
              </a:rPr>
              <a:t>silica(o)-</a:t>
            </a:r>
            <a:r>
              <a:rPr lang="en" sz="1800" b="1">
                <a:solidFill>
                  <a:schemeClr val="accent1"/>
                </a:solidFill>
              </a:rPr>
              <a:t>hard colorless compound, main component of many rocks </a:t>
            </a:r>
            <a:endParaRPr/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b="1">
                <a:solidFill>
                  <a:schemeClr val="dk1"/>
                </a:solidFill>
              </a:rPr>
              <a:t>Volcano-----</a:t>
            </a:r>
            <a:r>
              <a:rPr lang="en" sz="1800" b="1">
                <a:solidFill>
                  <a:schemeClr val="accent1"/>
                </a:solidFill>
              </a:rPr>
              <a:t>mountain or hill from which lava erupts </a:t>
            </a:r>
            <a:endParaRPr/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b="1">
                <a:solidFill>
                  <a:schemeClr val="dk1"/>
                </a:solidFill>
              </a:rPr>
              <a:t>coniosis-----</a:t>
            </a:r>
            <a:r>
              <a:rPr lang="en" sz="1800" b="1">
                <a:solidFill>
                  <a:schemeClr val="accent1"/>
                </a:solidFill>
              </a:rPr>
              <a:t>any disease caused by inhalation of dust  </a:t>
            </a:r>
            <a:endParaRPr/>
          </a:p>
        </p:txBody>
      </p:sp>
      <p:sp>
        <p:nvSpPr>
          <p:cNvPr id="232" name="Google Shape;232;gf95d5197d4_0_159"/>
          <p:cNvSpPr txBox="1"/>
          <p:nvPr/>
        </p:nvSpPr>
        <p:spPr>
          <a:xfrm>
            <a:off x="311700" y="4727466"/>
            <a:ext cx="517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*Longest word in most English dictionaries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95d5197d4_0_165"/>
          <p:cNvSpPr txBox="1">
            <a:spLocks noGrp="1"/>
          </p:cNvSpPr>
          <p:nvPr>
            <p:ph type="title"/>
          </p:nvPr>
        </p:nvSpPr>
        <p:spPr>
          <a:xfrm>
            <a:off x="604308" y="445025"/>
            <a:ext cx="588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Common Words to break down </a:t>
            </a:r>
            <a:endParaRPr/>
          </a:p>
        </p:txBody>
      </p:sp>
      <p:sp>
        <p:nvSpPr>
          <p:cNvPr id="238" name="Google Shape;238;gf95d5197d4_0_165"/>
          <p:cNvSpPr txBox="1">
            <a:spLocks noGrp="1"/>
          </p:cNvSpPr>
          <p:nvPr>
            <p:ph type="body" idx="1"/>
          </p:nvPr>
        </p:nvSpPr>
        <p:spPr>
          <a:xfrm>
            <a:off x="604308" y="1179907"/>
            <a:ext cx="3501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discover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nonviolent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underestimated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hopeless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helpful</a:t>
            </a:r>
            <a:endParaRPr/>
          </a:p>
        </p:txBody>
      </p:sp>
      <p:sp>
        <p:nvSpPr>
          <p:cNvPr id="239" name="Google Shape;239;gf95d5197d4_0_165"/>
          <p:cNvSpPr txBox="1"/>
          <p:nvPr/>
        </p:nvSpPr>
        <p:spPr>
          <a:xfrm>
            <a:off x="4233672" y="1189382"/>
            <a:ext cx="357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microscope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semifinalist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95d5197d4_0_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/>
              <a:t>Common Roots and Affixes </a:t>
            </a:r>
            <a:endParaRPr sz="2820"/>
          </a:p>
        </p:txBody>
      </p:sp>
      <p:sp>
        <p:nvSpPr>
          <p:cNvPr id="245" name="Google Shape;245;gf95d5197d4_0_2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Determine the meaning of words using roots and affixes 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246" name="Google Shape;246;gf95d5197d4_0_286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7470" y="1856848"/>
            <a:ext cx="2829942" cy="27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95d5197d4_0_292"/>
          <p:cNvSpPr txBox="1"/>
          <p:nvPr/>
        </p:nvSpPr>
        <p:spPr>
          <a:xfrm>
            <a:off x="420618" y="956077"/>
            <a:ext cx="21231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anti- 		against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con- 		with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dis- 		not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equi-		equal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micro- 	small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mono- 	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		before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 		again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sub- 		below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tri- 		three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f95d5197d4_0_292"/>
          <p:cNvSpPr txBox="1"/>
          <p:nvPr/>
        </p:nvSpPr>
        <p:spPr>
          <a:xfrm>
            <a:off x="3213077" y="1071494"/>
            <a:ext cx="24504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		self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/>
              <a:t>C</a:t>
            </a: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hrom</a:t>
            </a:r>
            <a:r>
              <a:rPr lang="en" sz="1300"/>
              <a:t> 	</a:t>
            </a: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		time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		earth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		water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		sound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rupt		break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		build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		distant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		heat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f95d5197d4_0_292"/>
          <p:cNvSpPr txBox="1"/>
          <p:nvPr/>
        </p:nvSpPr>
        <p:spPr>
          <a:xfrm>
            <a:off x="6212975" y="1071494"/>
            <a:ext cx="26130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-ed         	past tense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-er          	more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-est.        	most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-for          	resembling, shape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-ful		full of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-less		without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-logy		study of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-s, -es	more than one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f95d5197d4_0_292"/>
          <p:cNvSpPr txBox="1"/>
          <p:nvPr/>
        </p:nvSpPr>
        <p:spPr>
          <a:xfrm>
            <a:off x="175491" y="120073"/>
            <a:ext cx="76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95d5197d4_0_299"/>
          <p:cNvSpPr txBox="1"/>
          <p:nvPr/>
        </p:nvSpPr>
        <p:spPr>
          <a:xfrm>
            <a:off x="275300" y="101450"/>
            <a:ext cx="210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f95d5197d4_0_299"/>
          <p:cNvSpPr txBox="1"/>
          <p:nvPr/>
        </p:nvSpPr>
        <p:spPr>
          <a:xfrm>
            <a:off x="275300" y="1001745"/>
            <a:ext cx="24312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ambi- 	both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anti- 		against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con- 		with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dis- 		not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equi-		equal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hyper-	over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macro-	large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micro- 	small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mono- 	one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poly- 	many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		before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 		again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sub- 		below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super-	above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tri- 		three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f95d5197d4_0_299"/>
          <p:cNvSpPr txBox="1"/>
          <p:nvPr/>
        </p:nvSpPr>
        <p:spPr>
          <a:xfrm>
            <a:off x="3223686" y="1001745"/>
            <a:ext cx="26967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		self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		living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	color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	time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		earth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	water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ject		throw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		sound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	light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		carry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rupt		break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scrib		write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spect 	see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	build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		distant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	heat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f95d5197d4_0_299"/>
          <p:cNvSpPr txBox="1"/>
          <p:nvPr/>
        </p:nvSpPr>
        <p:spPr>
          <a:xfrm>
            <a:off x="6203738" y="1001745"/>
            <a:ext cx="28386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able,-ible 	can be done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-ed	 	past tense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-en	 	made of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-er	 	more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-est	 	most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-form        resembling, shape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-ful           full of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-less	 	without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-logy		study of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-ment	action, process of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-ness	condition of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-ous		has qualities of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-s, -es	more than one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-tion	act, 	process of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95d5197d4_0_306"/>
          <p:cNvSpPr txBox="1"/>
          <p:nvPr/>
        </p:nvSpPr>
        <p:spPr>
          <a:xfrm>
            <a:off x="275300" y="101450"/>
            <a:ext cx="210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f95d5197d4_0_306"/>
          <p:cNvSpPr txBox="1"/>
          <p:nvPr/>
        </p:nvSpPr>
        <p:spPr>
          <a:xfrm>
            <a:off x="348650" y="963275"/>
            <a:ext cx="52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f95d5197d4_0_306"/>
          <p:cNvSpPr txBox="1"/>
          <p:nvPr/>
        </p:nvSpPr>
        <p:spPr>
          <a:xfrm>
            <a:off x="175689" y="773530"/>
            <a:ext cx="28134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a-, an-, un-		not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ambi- 		both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anti- 			against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bi-, di- 		two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con- 			with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dis- 			not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equi-			equal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exo-, exter- 		outside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hyper-		over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inter-			between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macro-		large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micro- 		small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mis- 			wrongly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mono- 		one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poly- 			many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			before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 			again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semi-			half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sub- 			below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super-		above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tri- 			three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f95d5197d4_0_306"/>
          <p:cNvSpPr txBox="1"/>
          <p:nvPr/>
        </p:nvSpPr>
        <p:spPr>
          <a:xfrm>
            <a:off x="3165294" y="785460"/>
            <a:ext cx="2813400" cy="48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		self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		living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	color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		time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dict 		speak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duct		lead, pull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		earth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/>
              <a:t>G</a:t>
            </a: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raph,	gram write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		water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ject		throw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meter		measure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		sound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		light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		carry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		beam, ray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rupt		break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scrib		write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spect 		see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		build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		distant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		heat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f95d5197d4_0_306"/>
          <p:cNvSpPr txBox="1"/>
          <p:nvPr/>
        </p:nvSpPr>
        <p:spPr>
          <a:xfrm>
            <a:off x="6212975" y="761600"/>
            <a:ext cx="2585400" cy="4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-able, -ible   	can be done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-al		has qualities of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-ate		cause to be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-ed	 	past tense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-en		made of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-er		more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-est		most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-form	 	resembling, shape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-ful		full of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-ic		like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-ist		person who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-less		without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-logy		study of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-ment		action, process of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-ness		condition of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-or, -er	one who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-ous		has qualities of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-s, -es	more than one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-tion		act, process of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95d5197d4_1_129"/>
          <p:cNvSpPr txBox="1">
            <a:spLocks noGrp="1"/>
          </p:cNvSpPr>
          <p:nvPr>
            <p:ph type="ctrTitle"/>
          </p:nvPr>
        </p:nvSpPr>
        <p:spPr>
          <a:xfrm>
            <a:off x="311700" y="467600"/>
            <a:ext cx="8520600" cy="12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How do we determine the meaning of a word through its word parts?</a:t>
            </a:r>
            <a:endParaRPr sz="3000" b="1"/>
          </a:p>
        </p:txBody>
      </p:sp>
      <p:sp>
        <p:nvSpPr>
          <p:cNvPr id="277" name="Google Shape;277;gf95d5197d4_1_129"/>
          <p:cNvSpPr txBox="1">
            <a:spLocks noGrp="1"/>
          </p:cNvSpPr>
          <p:nvPr>
            <p:ph type="subTitle" idx="1"/>
          </p:nvPr>
        </p:nvSpPr>
        <p:spPr>
          <a:xfrm>
            <a:off x="425425" y="1974800"/>
            <a:ext cx="85206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152" u="sng">
                <a:solidFill>
                  <a:schemeClr val="hlink"/>
                </a:solidFill>
                <a:hlinkClick r:id="rId3"/>
              </a:rPr>
              <a:t>“</a:t>
            </a:r>
            <a:r>
              <a:rPr lang="en" sz="2703" u="sng">
                <a:solidFill>
                  <a:schemeClr val="hlink"/>
                </a:solidFill>
                <a:hlinkClick r:id="rId3"/>
              </a:rPr>
              <a:t>I Used to Think, But I Now I Know”</a:t>
            </a:r>
            <a:r>
              <a:rPr lang="en" sz="2703" u="sng">
                <a:solidFill>
                  <a:schemeClr val="hlink"/>
                </a:solidFill>
              </a:rPr>
              <a:t> </a:t>
            </a:r>
            <a:endParaRPr sz="2703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852"/>
              <a:buNone/>
            </a:pPr>
            <a:endParaRPr sz="2170"/>
          </a:p>
        </p:txBody>
      </p:sp>
      <p:sp>
        <p:nvSpPr>
          <p:cNvPr id="278" name="Google Shape;278;gf95d5197d4_1_129"/>
          <p:cNvSpPr txBox="1"/>
          <p:nvPr/>
        </p:nvSpPr>
        <p:spPr>
          <a:xfrm>
            <a:off x="1152150" y="2868725"/>
            <a:ext cx="683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Complete a</a:t>
            </a: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800">
                <a:solidFill>
                  <a:schemeClr val="dk1"/>
                </a:solidFill>
              </a:rPr>
              <a:t>lesson reflection. Remember to give some examples.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What could it mean?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>
            <a:off x="311700" y="1421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FF"/>
                </a:solidFill>
              </a:rPr>
              <a:t>Check out these words from around the world!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825" y="2078425"/>
            <a:ext cx="4286350" cy="285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 txBox="1"/>
          <p:nvPr/>
        </p:nvSpPr>
        <p:spPr>
          <a:xfrm>
            <a:off x="7241350" y="151650"/>
            <a:ext cx="166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Identification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589947" y="2198637"/>
            <a:ext cx="7393800" cy="1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u="sng"/>
              <a:t>Turn and talk: </a:t>
            </a:r>
            <a:r>
              <a:rPr lang="en"/>
              <a:t>	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do you notice?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do you recognize?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could it mean?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373711" y="1140787"/>
            <a:ext cx="8603312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1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Hyperactif      Hypothèse      Monopole      Mythologie</a:t>
            </a:r>
            <a:endParaRPr sz="210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210200" y="284375"/>
            <a:ext cx="3635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FRENCH</a:t>
            </a:r>
            <a:endParaRPr sz="35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>
            <a:spLocks noGrp="1"/>
          </p:cNvSpPr>
          <p:nvPr>
            <p:ph type="title"/>
          </p:nvPr>
        </p:nvSpPr>
        <p:spPr>
          <a:xfrm>
            <a:off x="637655" y="2247126"/>
            <a:ext cx="7393800" cy="1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u="sng"/>
              <a:t>Turn and talk: </a:t>
            </a:r>
            <a:r>
              <a:rPr lang="en"/>
              <a:t>	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do you notice?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do you recognize?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could it mean?</a:t>
            </a:r>
            <a:endParaRPr/>
          </a:p>
        </p:txBody>
      </p:sp>
      <p:sp>
        <p:nvSpPr>
          <p:cNvPr id="164" name="Google Shape;164;p3"/>
          <p:cNvSpPr txBox="1">
            <a:spLocks noGrp="1"/>
          </p:cNvSpPr>
          <p:nvPr>
            <p:ph type="body" idx="1"/>
          </p:nvPr>
        </p:nvSpPr>
        <p:spPr>
          <a:xfrm>
            <a:off x="982729" y="1285375"/>
            <a:ext cx="78885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1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Auto		Mytho      Bakterien       Biologie</a:t>
            </a:r>
            <a:endParaRPr sz="210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210200" y="284375"/>
            <a:ext cx="3635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GERMAN</a:t>
            </a:r>
            <a:endParaRPr sz="35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685363" y="2190685"/>
            <a:ext cx="7393800" cy="1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u="sng"/>
              <a:t>Turn and talk: </a:t>
            </a:r>
            <a:r>
              <a:rPr lang="en"/>
              <a:t>	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do you notice?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do you recognize?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could it mean?</a:t>
            </a:r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395203" y="1285375"/>
            <a:ext cx="8353594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5470"/>
              <a:buNone/>
            </a:pPr>
            <a:r>
              <a:rPr lang="en" sz="648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Paranormale	Disapprovare     Supereroe     qualità</a:t>
            </a:r>
            <a:endParaRPr sz="648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263736"/>
              <a:buNone/>
            </a:pPr>
            <a:endParaRPr sz="210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210200" y="284375"/>
            <a:ext cx="3635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ITALIAN</a:t>
            </a:r>
            <a:endParaRPr sz="35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/>
        </p:nvSpPr>
        <p:spPr>
          <a:xfrm>
            <a:off x="355850" y="1075675"/>
            <a:ext cx="45129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Why did you know the meaning of some of the words? </a:t>
            </a:r>
            <a:endParaRPr sz="35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What did the words have in common?</a:t>
            </a:r>
            <a:endParaRPr sz="35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2126650" y="680025"/>
            <a:ext cx="4512900" cy="1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5" descr="Clientmoj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5675" y="49455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95d5197d4_0_0"/>
          <p:cNvSpPr txBox="1">
            <a:spLocks noGrp="1"/>
          </p:cNvSpPr>
          <p:nvPr>
            <p:ph type="ctrTitle"/>
          </p:nvPr>
        </p:nvSpPr>
        <p:spPr>
          <a:xfrm>
            <a:off x="3799586" y="458090"/>
            <a:ext cx="4539900" cy="3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300">
                <a:solidFill>
                  <a:srgbClr val="134F5C"/>
                </a:solidFill>
                <a:latin typeface="Impact"/>
                <a:ea typeface="Impact"/>
                <a:cs typeface="Impact"/>
                <a:sym typeface="Impact"/>
              </a:rPr>
              <a:t>Word </a:t>
            </a:r>
            <a:endParaRPr sz="7300">
              <a:solidFill>
                <a:srgbClr val="134F5C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300">
                <a:solidFill>
                  <a:srgbClr val="134F5C"/>
                </a:solidFill>
                <a:latin typeface="Impact"/>
                <a:ea typeface="Impact"/>
                <a:cs typeface="Impact"/>
                <a:sym typeface="Impact"/>
              </a:rPr>
              <a:t>Parts</a:t>
            </a:r>
            <a:endParaRPr sz="7300">
              <a:solidFill>
                <a:srgbClr val="134F5C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300">
                <a:solidFill>
                  <a:srgbClr val="134F5C"/>
                </a:solidFill>
                <a:latin typeface="Impact"/>
                <a:ea typeface="Impact"/>
                <a:cs typeface="Impact"/>
                <a:sym typeface="Impact"/>
              </a:rPr>
              <a:t>Exploration</a:t>
            </a:r>
            <a:endParaRPr sz="7300">
              <a:solidFill>
                <a:srgbClr val="134F5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5" name="Google Shape;185;gf95d5197d4_0_0" descr="wo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276" y="890547"/>
            <a:ext cx="3296376" cy="329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95d5197d4_0_5"/>
          <p:cNvSpPr/>
          <p:nvPr/>
        </p:nvSpPr>
        <p:spPr>
          <a:xfrm>
            <a:off x="1049572" y="516540"/>
            <a:ext cx="6846600" cy="24729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f95d5197d4_0_5"/>
          <p:cNvSpPr txBox="1">
            <a:spLocks noGrp="1"/>
          </p:cNvSpPr>
          <p:nvPr>
            <p:ph type="ctrTitle"/>
          </p:nvPr>
        </p:nvSpPr>
        <p:spPr>
          <a:xfrm>
            <a:off x="1190425" y="1625850"/>
            <a:ext cx="4905600" cy="20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400"/>
              <a:t>dentist					optometrist 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400"/>
              <a:t>artist 					therapist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400"/>
              <a:t>quarterfinalist		traditionalist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400"/>
              <a:t>educationalist		biologist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92" name="Google Shape;192;gf95d5197d4_0_5"/>
          <p:cNvSpPr txBox="1"/>
          <p:nvPr/>
        </p:nvSpPr>
        <p:spPr>
          <a:xfrm>
            <a:off x="943075" y="3390775"/>
            <a:ext cx="7554600" cy="1431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do these words have in common?</a:t>
            </a:r>
            <a:endParaRPr sz="2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Do they share a similar meaning?</a:t>
            </a:r>
            <a:endParaRPr sz="2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95d5197d4_0_11"/>
          <p:cNvSpPr/>
          <p:nvPr/>
        </p:nvSpPr>
        <p:spPr>
          <a:xfrm>
            <a:off x="1536625" y="556375"/>
            <a:ext cx="6367500" cy="24729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f95d5197d4_0_11"/>
          <p:cNvSpPr txBox="1">
            <a:spLocks noGrp="1"/>
          </p:cNvSpPr>
          <p:nvPr>
            <p:ph type="ctrTitle"/>
          </p:nvPr>
        </p:nvSpPr>
        <p:spPr>
          <a:xfrm>
            <a:off x="1751137" y="683596"/>
            <a:ext cx="6746400" cy="28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/>
              <a:t>intercept					intersection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/>
              <a:t>interstate		         interconnected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/>
              <a:t>international			interim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/>
              <a:t>interactive		         interject</a:t>
            </a:r>
            <a:endParaRPr sz="2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99" name="Google Shape;199;gf95d5197d4_0_11"/>
          <p:cNvSpPr txBox="1"/>
          <p:nvPr/>
        </p:nvSpPr>
        <p:spPr>
          <a:xfrm>
            <a:off x="943075" y="3390775"/>
            <a:ext cx="7554600" cy="1431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do these words have in common?</a:t>
            </a:r>
            <a:endParaRPr sz="2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Do they share a similar meaning?</a:t>
            </a:r>
            <a:endParaRPr sz="2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Macintosh PowerPoint</Application>
  <PresentationFormat>On-screen Show (16:9)</PresentationFormat>
  <Paragraphs>231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Comfortaa</vt:lpstr>
      <vt:lpstr>Arial Black</vt:lpstr>
      <vt:lpstr>Calibri</vt:lpstr>
      <vt:lpstr>Arial</vt:lpstr>
      <vt:lpstr>Impact</vt:lpstr>
      <vt:lpstr>Simple Light</vt:lpstr>
      <vt:lpstr>Simple Dark</vt:lpstr>
      <vt:lpstr>Simple Light</vt:lpstr>
      <vt:lpstr>What’s In A Word? </vt:lpstr>
      <vt:lpstr>What could it mean?</vt:lpstr>
      <vt:lpstr>Turn and talk:   What do you notice?  What do you recognize?  What could it mean?</vt:lpstr>
      <vt:lpstr>Turn and talk:   What do you notice?  What do you recognize?  What could it mean?</vt:lpstr>
      <vt:lpstr>Turn and talk:   What do you notice?  What do you recognize?  What could it mean?</vt:lpstr>
      <vt:lpstr>PowerPoint Presentation</vt:lpstr>
      <vt:lpstr>Word  Parts Exploration</vt:lpstr>
      <vt:lpstr>dentist     optometrist  artist      therapist quarterfinalist  traditionalist educationalist  biologist </vt:lpstr>
      <vt:lpstr>intercept     intersection interstate           interconnected international   interim interactive           interject </vt:lpstr>
      <vt:lpstr>corrupt   abrupt eruption   rupture disruption  bankrupt interrupt   incorruptible </vt:lpstr>
      <vt:lpstr>The following two slides are examples that you can use to show students how to break down words. 1. Break down a well-known word 2. Break down a large American word into its word parts 3. Practice in groups breaking down more words </vt:lpstr>
      <vt:lpstr>PowerPoint Presentation</vt:lpstr>
      <vt:lpstr>pneumonoultramicroscopicsilicovolcanoconiosis</vt:lpstr>
      <vt:lpstr>Common Words to break down </vt:lpstr>
      <vt:lpstr>Common Roots and Affixes </vt:lpstr>
      <vt:lpstr>PowerPoint Presentation</vt:lpstr>
      <vt:lpstr>PowerPoint Presentation</vt:lpstr>
      <vt:lpstr>PowerPoint Presentation</vt:lpstr>
      <vt:lpstr>How do we determine the meaning of a word through its word parts?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A Word? </dc:title>
  <cp:lastModifiedBy>Turner, Patricia A.</cp:lastModifiedBy>
  <cp:revision>1</cp:revision>
  <dcterms:modified xsi:type="dcterms:W3CDTF">2021-10-18T17:02:50Z</dcterms:modified>
</cp:coreProperties>
</file>