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4"/>
  </p:notesMasterIdLst>
  <p:sldIdLst>
    <p:sldId id="256" r:id="rId3"/>
    <p:sldId id="257" r:id="rId4"/>
    <p:sldId id="258" r:id="rId5"/>
    <p:sldId id="259" r:id="rId6"/>
    <p:sldId id="260" r:id="rId7"/>
    <p:sldId id="261" r:id="rId8"/>
    <p:sldId id="262" r:id="rId9"/>
    <p:sldId id="270" r:id="rId10"/>
    <p:sldId id="271" r:id="rId11"/>
    <p:sldId id="272" r:id="rId12"/>
    <p:sldId id="273" r:id="rId13"/>
    <p:sldId id="263" r:id="rId14"/>
    <p:sldId id="264" r:id="rId15"/>
    <p:sldId id="274" r:id="rId16"/>
    <p:sldId id="275" r:id="rId17"/>
    <p:sldId id="276" r:id="rId18"/>
    <p:sldId id="277" r:id="rId19"/>
    <p:sldId id="283" r:id="rId20"/>
    <p:sldId id="279" r:id="rId21"/>
    <p:sldId id="281" r:id="rId22"/>
    <p:sldId id="28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hucCictRJ2xttTyU5wDcvaVUO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7962A3-8E87-4864-B966-7331FF127D96}">
  <a:tblStyle styleId="{B47962A3-8E87-4864-B966-7331FF127D9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77716" autoAdjust="0"/>
  </p:normalViewPr>
  <p:slideViewPr>
    <p:cSldViewPr snapToGrid="0" snapToObjects="1">
      <p:cViewPr varScale="1">
        <p:scale>
          <a:sx n="84" d="100"/>
          <a:sy n="84" d="100"/>
        </p:scale>
        <p:origin x="856" y="5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rdrescue.org/wp-content/uploads/2020/12/bird-rescue-major-response-spill-map.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cowatch.com/w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pinimg.com/564x/a5/0a/4e/a50a4e54e34dfffe1e23ebf207b15f1e.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f91d1737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f91d1737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Bird Rescue. (n.d.). Map of oil spills [Digital Image]. </a:t>
            </a:r>
            <a:r>
              <a:rPr lang="en-US" sz="1100" b="0" i="0" u="none" strike="noStrike" cap="none" dirty="0">
                <a:solidFill>
                  <a:srgbClr val="2200CC"/>
                </a:solidFill>
                <a:effectLst/>
                <a:latin typeface="Arial"/>
                <a:ea typeface="Arial"/>
                <a:cs typeface="Arial"/>
                <a:sym typeface="Arial"/>
                <a:hlinkClick r:id="rId3">
                  <a:extLst>
                    <a:ext uri="{A12FA001-AC4F-418D-AE19-62706E023703}">
                      <ahyp:hlinkClr xmlns:ahyp="http://schemas.microsoft.com/office/drawing/2018/hyperlinkcolor" val="tx"/>
                    </a:ext>
                  </a:extLst>
                </a:hlinkClick>
              </a:rPr>
              <a:t>https://www.birdrescue.org/wp-content/uploads/2020/12/bird-rescue-major-response-spill-map.jpg</a:t>
            </a:r>
            <a:endParaRPr lang="en-US" sz="1100" b="0" i="0" u="none" strike="noStrike" cap="none" dirty="0">
              <a:solidFill>
                <a:schemeClr val="dk1"/>
              </a:solidFill>
              <a:effectLs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err="1"/>
              <a:t>EcoWatch</a:t>
            </a:r>
            <a:r>
              <a:rPr lang="en-US" dirty="0"/>
              <a:t>. (October 2021). Boat in oil spill [Photograph].</a:t>
            </a:r>
            <a:r>
              <a:rPr lang="en-US" u="sng" dirty="0">
                <a:solidFill>
                  <a:schemeClr val="hlink"/>
                </a:solidFill>
                <a:hlinkClick r:id="rId3"/>
              </a:rPr>
              <a:t> https://www.ecowatch.com/wp</a:t>
            </a:r>
            <a:r>
              <a:rPr lang="en-US" dirty="0"/>
              <a:t>-content/uploads/2021/10/738327313-origin-1024x576.jpg </a:t>
            </a:r>
            <a:endParaRPr dirty="0"/>
          </a:p>
          <a:p>
            <a:pPr marL="0" lvl="0" indent="0" algn="l" rtl="0">
              <a:lnSpc>
                <a:spcPct val="100000"/>
              </a:lnSpc>
              <a:spcBef>
                <a:spcPts val="1200"/>
              </a:spcBef>
              <a:spcAft>
                <a:spcPts val="0"/>
              </a:spcAft>
              <a:buSzPts val="1400"/>
              <a:buNone/>
            </a:pPr>
            <a:endParaRPr dirty="0"/>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K20 Center Graphic</a:t>
            </a:r>
          </a:p>
        </p:txBody>
      </p:sp>
    </p:spTree>
    <p:extLst>
      <p:ext uri="{BB962C8B-B14F-4D97-AF65-F5344CB8AC3E}">
        <p14:creationId xmlns:p14="http://schemas.microsoft.com/office/powerpoint/2010/main" val="2007530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100" b="1" i="0" u="none" strike="noStrike" cap="none" dirty="0">
                <a:solidFill>
                  <a:schemeClr val="dk1"/>
                </a:solidFill>
                <a:effectLst/>
                <a:latin typeface="Arial"/>
                <a:ea typeface="Arial"/>
                <a:cs typeface="Arial"/>
                <a:sym typeface="Arial"/>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PngImg</a:t>
            </a:r>
            <a:r>
              <a:rPr lang="en-US" sz="1800" dirty="0">
                <a:effectLst/>
                <a:latin typeface="Calibri" panose="020F0502020204030204" pitchFamily="34" charset="0"/>
                <a:ea typeface="Calibri" panose="020F0502020204030204" pitchFamily="34" charset="0"/>
                <a:cs typeface="Times New Roman" panose="02020603050405020304" pitchFamily="18" charset="0"/>
              </a:rPr>
              <a:t>. (n.d.). Plastic Pollution [Infographic]. </a:t>
            </a:r>
            <a:r>
              <a:rPr lang="en-US" sz="1800" u="sng"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hlinkClick r:id="rId3"/>
              </a:rPr>
              <a:t>https://i.pinimg.com/564x/a5/0a/4e/a50a4e54e34dfffe1e23ebf207b15f1e.jpg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9413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Calibri" panose="020F0502020204030204" pitchFamily="34" charset="0"/>
                <a:cs typeface="Calibri" panose="020F0502020204030204" pitchFamily="34" charset="0"/>
                <a:hlinkClick r:id="rId3" tooltip="https://creativecommons.org/licenses/by-nc-nd/3.0/">
                  <a:extLst>
                    <a:ext uri="{A12FA001-AC4F-418D-AE19-62706E023703}">
                      <ahyp:hlinkClr xmlns:ahyp="http://schemas.microsoft.com/office/drawing/2018/hyperlinkcolor" val="tx"/>
                    </a:ext>
                  </a:extLst>
                </a:hlinkClick>
              </a:rPr>
              <a:t>International Dark-Sky Association. (n.d.). Energy Waste Facts [Infographic] https://www.darksky.org/our-work/grassroots-advocacy/resources/public-outreach-materials/CC BY-NC-ND</a:t>
            </a:r>
            <a:endParaRPr lang="en-US" sz="1100"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30088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err="1">
                <a:effectLst/>
                <a:latin typeface="Calibri" panose="020F0502020204030204" pitchFamily="34" charset="0"/>
                <a:ea typeface="Calibri" panose="020F0502020204030204" pitchFamily="34" charset="0"/>
                <a:cs typeface="Times New Roman" panose="02020603050405020304" pitchFamily="18" charset="0"/>
              </a:rPr>
              <a:t>GroundUp</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8, 2020). Pollution Facts [Infographic]. https://www.groundup.org.za/media/uploads/images/Graphics/lockdown-pollution-20200508/Air-pollution-WHO%20INFOGRAPHICS-English-1.1200px.jpg</a:t>
            </a:r>
          </a:p>
          <a:p>
            <a:endParaRPr lang="en-US" dirty="0"/>
          </a:p>
        </p:txBody>
      </p:sp>
    </p:spTree>
    <p:extLst>
      <p:ext uri="{BB962C8B-B14F-4D97-AF65-F5344CB8AC3E}">
        <p14:creationId xmlns:p14="http://schemas.microsoft.com/office/powerpoint/2010/main" val="157051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f91d173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f91d173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err="1">
                <a:solidFill>
                  <a:srgbClr val="202122"/>
                </a:solidFill>
                <a:effectLst/>
                <a:latin typeface="Arial" panose="020B0604020202020204" pitchFamily="34" charset="0"/>
              </a:rPr>
              <a:t>Kuzey</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Gunesli</a:t>
            </a:r>
            <a:r>
              <a:rPr lang="en-US" b="0" i="0" dirty="0">
                <a:solidFill>
                  <a:srgbClr val="202122"/>
                </a:solidFill>
                <a:effectLst/>
                <a:latin typeface="Arial" panose="020B0604020202020204" pitchFamily="34" charset="0"/>
              </a:rPr>
              <a:t>. (2021). Deepwater Horizon Oil Spill Aerial Image. </a:t>
            </a:r>
            <a:r>
              <a:rPr lang="en-US" b="0" i="0" u="none" dirty="0">
                <a:solidFill>
                  <a:srgbClr val="BA0000"/>
                </a:solidFill>
                <a:effectLst/>
                <a:latin typeface="Arial" panose="020B0604020202020204" pitchFamily="34" charset="0"/>
              </a:rPr>
              <a:t>Commons. https://commons.wikimedia.org/w/index.php?search=oil+spill&amp;title=Special:MediaSearch&amp;go=Go&amp;type=image. Creative Commons Attribution-Share Alike 4.0.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f91d1737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f91d1737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Sean Gardner. (2016). The massive oil spill off the U.S. coast in 2010 nearly ruined BP, CEO Bob Dudley said in an interview Friday. Pictured: An oil-covered brown pelican sits in a pool of oil along Queen Bess Island Pelican Rookery, Grand Isle, Louisiana, June 5, 2010. [Photograph]. https://www.ibtimes.com/us-gulf-oil-spill-nearly-killed-bp-chief-bob-dudley-says-2246810</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f91d173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f91d173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Carolyn Cole. (2010). Still alive but practically unrecognizable, a sea gull is paralyzed by oil on the beach at East Grand Terre Island in Barataria Bay, Louisiana. Oil continues to pour into the area, which is a breeding area for wildlife. [Photograph]. https://www.thestar.com/photos/from_the_photo_desk/2010/06/gulf-oil-spill-takes-toll-on-wildlife-.html</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Adrastea </a:t>
            </a:r>
            <a:r>
              <a:rPr lang="en-US" dirty="0" err="1"/>
              <a:t>Phelion</a:t>
            </a:r>
            <a:r>
              <a:rPr lang="en-US" dirty="0"/>
              <a:t>. (2018). Oil in cup of water [Photograph]. https://www.quora.com/What-will-happen-if-petrol-is-mixed-with-water-and-stirred</a:t>
            </a:r>
          </a:p>
        </p:txBody>
      </p:sp>
    </p:spTree>
    <p:extLst>
      <p:ext uri="{BB962C8B-B14F-4D97-AF65-F5344CB8AC3E}">
        <p14:creationId xmlns:p14="http://schemas.microsoft.com/office/powerpoint/2010/main" val="262145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8373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 name="Google Shape;66;p27"/>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4"/>
          <p:cNvPicPr preferRelativeResize="0"/>
          <p:nvPr/>
        </p:nvPicPr>
        <p:blipFill rotWithShape="1">
          <a:blip r:embed="rId2">
            <a:alphaModFix/>
          </a:blip>
          <a:srcRect/>
          <a:stretch/>
        </p:blipFill>
        <p:spPr>
          <a:xfrm>
            <a:off x="2451100" y="430622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5"/>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 name="Google Shape;12;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16"/>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20"/>
          <p:cNvPicPr preferRelativeResize="0"/>
          <p:nvPr/>
        </p:nvPicPr>
        <p:blipFill rotWithShape="1">
          <a:blip r:embed="rId2">
            <a:alphaModFix/>
          </a:blip>
          <a:srcRect/>
          <a:stretch/>
        </p:blipFill>
        <p:spPr>
          <a:xfrm>
            <a:off x="2451100" y="430622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1"/>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22"/>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7" name="Google Shape;47;p23"/>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4" name="Google Shape;54;p24"/>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25"/>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sp>
        <p:nvSpPr>
          <p:cNvPr id="61" name="Google Shape;61;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dirty="0"/>
          </a:p>
        </p:txBody>
      </p:sp>
      <p:sp>
        <p:nvSpPr>
          <p:cNvPr id="62" name="Google Shape;62;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26"/>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darksky.org/our-work/grassroots-advocacy/resources/public-outreach-material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groundup.org.za/article/enjoy-fresh-air-while-it-lasts-lockdown-causes-drop-sa-air-pollu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lickr.com/photos/stevesgoods/443648399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0B2ED-5F95-D18C-9EB3-31DFDB9AAE5D}"/>
              </a:ext>
            </a:extLst>
          </p:cNvPr>
          <p:cNvSpPr>
            <a:spLocks noGrp="1"/>
          </p:cNvSpPr>
          <p:nvPr>
            <p:ph type="body" idx="1"/>
          </p:nvPr>
        </p:nvSpPr>
        <p:spPr/>
        <p:txBody>
          <a:bodyPr/>
          <a:lstStyle/>
          <a:p>
            <a:r>
              <a:rPr lang="en-US" dirty="0"/>
              <a:t>Think about the properties of oil.</a:t>
            </a:r>
          </a:p>
          <a:p>
            <a:endParaRPr lang="en-US" dirty="0"/>
          </a:p>
          <a:p>
            <a:r>
              <a:rPr lang="en-US" dirty="0"/>
              <a:t>What do you think would be the hardest part of cleaning up an oil spill?</a:t>
            </a:r>
          </a:p>
        </p:txBody>
      </p:sp>
      <p:sp>
        <p:nvSpPr>
          <p:cNvPr id="3" name="Title 2">
            <a:extLst>
              <a:ext uri="{FF2B5EF4-FFF2-40B4-BE49-F238E27FC236}">
                <a16:creationId xmlns:a16="http://schemas.microsoft.com/office/drawing/2014/main" id="{D239A316-8508-A2B5-69C3-08FA9888116C}"/>
              </a:ext>
            </a:extLst>
          </p:cNvPr>
          <p:cNvSpPr>
            <a:spLocks noGrp="1"/>
          </p:cNvSpPr>
          <p:nvPr>
            <p:ph type="title"/>
          </p:nvPr>
        </p:nvSpPr>
        <p:spPr/>
        <p:txBody>
          <a:bodyPr>
            <a:normAutofit/>
          </a:bodyPr>
          <a:lstStyle/>
          <a:p>
            <a:r>
              <a:rPr lang="en-US" dirty="0"/>
              <a:t>Cleaning Up </a:t>
            </a:r>
          </a:p>
        </p:txBody>
      </p:sp>
    </p:spTree>
    <p:extLst>
      <p:ext uri="{BB962C8B-B14F-4D97-AF65-F5344CB8AC3E}">
        <p14:creationId xmlns:p14="http://schemas.microsoft.com/office/powerpoint/2010/main" val="2992266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9A4A0-AE8A-58F6-7587-377ECF30E866}"/>
              </a:ext>
            </a:extLst>
          </p:cNvPr>
          <p:cNvSpPr>
            <a:spLocks noGrp="1"/>
          </p:cNvSpPr>
          <p:nvPr>
            <p:ph type="body" idx="1"/>
          </p:nvPr>
        </p:nvSpPr>
        <p:spPr>
          <a:xfrm>
            <a:off x="274320" y="689910"/>
            <a:ext cx="8522208" cy="4266138"/>
          </a:xfrm>
        </p:spPr>
        <p:txBody>
          <a:bodyPr>
            <a:normAutofit fontScale="47500" lnSpcReduction="20000"/>
          </a:bodyPr>
          <a:lstStyle/>
          <a:p>
            <a:pPr>
              <a:lnSpc>
                <a:spcPct val="120000"/>
              </a:lnSpc>
            </a:pPr>
            <a:r>
              <a:rPr lang="en-US" sz="4200" dirty="0"/>
              <a:t>Fill a pan halfway with water.</a:t>
            </a:r>
          </a:p>
          <a:p>
            <a:pPr>
              <a:lnSpc>
                <a:spcPct val="120000"/>
              </a:lnSpc>
            </a:pPr>
            <a:r>
              <a:rPr lang="en-US" sz="4200" dirty="0"/>
              <a:t>Pour about ¼ of a cup of oil into the water. Since crude oil is not safe for us to work with, we will be using cooking oil. </a:t>
            </a:r>
          </a:p>
          <a:p>
            <a:pPr>
              <a:lnSpc>
                <a:spcPct val="120000"/>
              </a:lnSpc>
            </a:pPr>
            <a:r>
              <a:rPr lang="en-US" sz="4200" dirty="0"/>
              <a:t>Use a feather(s) to simulate the wildlife. Place the feather into the oil. The feather and water are what you will clean.</a:t>
            </a:r>
          </a:p>
          <a:p>
            <a:pPr>
              <a:lnSpc>
                <a:spcPct val="120000"/>
              </a:lnSpc>
            </a:pPr>
            <a:r>
              <a:rPr lang="en-US" sz="4200" dirty="0"/>
              <a:t>Create a plan for your clean-up task. Use the supply list to determine what you need for your plan.</a:t>
            </a:r>
          </a:p>
          <a:p>
            <a:pPr>
              <a:lnSpc>
                <a:spcPct val="120000"/>
              </a:lnSpc>
            </a:pPr>
            <a:r>
              <a:rPr lang="en-US" sz="4200" dirty="0"/>
              <a:t>Get your supplies and start to work.  Make sure to record on your data sheet what is working and what is not. </a:t>
            </a:r>
          </a:p>
          <a:p>
            <a:pPr>
              <a:lnSpc>
                <a:spcPct val="120000"/>
              </a:lnSpc>
            </a:pPr>
            <a:r>
              <a:rPr lang="en-US" sz="4200" dirty="0"/>
              <a:t>Have all supplies in the trash or the clean-up bucket when time is called. </a:t>
            </a:r>
          </a:p>
          <a:p>
            <a:pPr>
              <a:lnSpc>
                <a:spcPct val="120000"/>
              </a:lnSpc>
            </a:pPr>
            <a:r>
              <a:rPr lang="en-US" sz="4200" dirty="0"/>
              <a:t>Make sure to leave your ocean and wildlife out to be assessed and for the group discussion. </a:t>
            </a:r>
          </a:p>
          <a:p>
            <a:endParaRPr lang="en-US" dirty="0"/>
          </a:p>
        </p:txBody>
      </p:sp>
      <p:sp>
        <p:nvSpPr>
          <p:cNvPr id="3" name="Title 2">
            <a:extLst>
              <a:ext uri="{FF2B5EF4-FFF2-40B4-BE49-F238E27FC236}">
                <a16:creationId xmlns:a16="http://schemas.microsoft.com/office/drawing/2014/main" id="{9E57FAD2-300A-78E4-D756-20033AA41892}"/>
              </a:ext>
            </a:extLst>
          </p:cNvPr>
          <p:cNvSpPr>
            <a:spLocks noGrp="1"/>
          </p:cNvSpPr>
          <p:nvPr>
            <p:ph type="title"/>
          </p:nvPr>
        </p:nvSpPr>
        <p:spPr>
          <a:xfrm>
            <a:off x="484632" y="110189"/>
            <a:ext cx="8019288" cy="579721"/>
          </a:xfrm>
        </p:spPr>
        <p:txBody>
          <a:bodyPr>
            <a:normAutofit fontScale="90000"/>
          </a:bodyPr>
          <a:lstStyle/>
          <a:p>
            <a:r>
              <a:rPr lang="en-US" dirty="0"/>
              <a:t>Steps</a:t>
            </a:r>
          </a:p>
        </p:txBody>
      </p:sp>
    </p:spTree>
    <p:extLst>
      <p:ext uri="{BB962C8B-B14F-4D97-AF65-F5344CB8AC3E}">
        <p14:creationId xmlns:p14="http://schemas.microsoft.com/office/powerpoint/2010/main" val="4278064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pic>
        <p:nvPicPr>
          <p:cNvPr id="5" name="Picture 4" descr="A picture containing timeline&#10;&#10;Description automatically generated">
            <a:extLst>
              <a:ext uri="{FF2B5EF4-FFF2-40B4-BE49-F238E27FC236}">
                <a16:creationId xmlns:a16="http://schemas.microsoft.com/office/drawing/2014/main" id="{051A46E9-B73A-D184-EF30-E98CFBD2CCDD}"/>
              </a:ext>
            </a:extLst>
          </p:cNvPr>
          <p:cNvPicPr>
            <a:picLocks noChangeAspect="1"/>
          </p:cNvPicPr>
          <p:nvPr/>
        </p:nvPicPr>
        <p:blipFill>
          <a:blip r:embed="rId3"/>
          <a:stretch>
            <a:fillRect/>
          </a:stretch>
        </p:blipFill>
        <p:spPr>
          <a:xfrm>
            <a:off x="1617471" y="1178320"/>
            <a:ext cx="5909057" cy="3759031"/>
          </a:xfrm>
          <a:prstGeom prst="rect">
            <a:avLst/>
          </a:prstGeom>
        </p:spPr>
      </p:pic>
      <p:sp>
        <p:nvSpPr>
          <p:cNvPr id="2" name="Title 1">
            <a:extLst>
              <a:ext uri="{FF2B5EF4-FFF2-40B4-BE49-F238E27FC236}">
                <a16:creationId xmlns:a16="http://schemas.microsoft.com/office/drawing/2014/main" id="{270CB3B0-8C99-D117-B049-04A15D7A8614}"/>
              </a:ext>
            </a:extLst>
          </p:cNvPr>
          <p:cNvSpPr>
            <a:spLocks noGrp="1"/>
          </p:cNvSpPr>
          <p:nvPr>
            <p:ph type="title"/>
          </p:nvPr>
        </p:nvSpPr>
        <p:spPr/>
        <p:txBody>
          <a:bodyPr/>
          <a:lstStyle/>
          <a:p>
            <a:r>
              <a:rPr lang="en-US" dirty="0"/>
              <a:t>Oil Spills Around the World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33"/>
        <p:cNvGrpSpPr/>
        <p:nvPr/>
      </p:nvGrpSpPr>
      <p:grpSpPr>
        <a:xfrm>
          <a:off x="0" y="0"/>
          <a:ext cx="0" cy="0"/>
          <a:chOff x="0" y="0"/>
          <a:chExt cx="0" cy="0"/>
        </a:xfrm>
      </p:grpSpPr>
      <p:pic>
        <p:nvPicPr>
          <p:cNvPr id="134" name="Google Shape;134;p5"/>
          <p:cNvPicPr preferRelativeResize="0"/>
          <p:nvPr/>
        </p:nvPicPr>
        <p:blipFill>
          <a:blip r:embed="rId3">
            <a:alphaModFix/>
          </a:blip>
          <a:stretch>
            <a:fillRect/>
          </a:stretch>
        </p:blipFill>
        <p:spPr>
          <a:xfrm>
            <a:off x="1708982" y="1299079"/>
            <a:ext cx="5629610" cy="3596665"/>
          </a:xfrm>
          <a:prstGeom prst="rect">
            <a:avLst/>
          </a:prstGeom>
          <a:noFill/>
          <a:ln>
            <a:noFill/>
          </a:ln>
        </p:spPr>
      </p:pic>
      <p:sp>
        <p:nvSpPr>
          <p:cNvPr id="2" name="Title 1">
            <a:extLst>
              <a:ext uri="{FF2B5EF4-FFF2-40B4-BE49-F238E27FC236}">
                <a16:creationId xmlns:a16="http://schemas.microsoft.com/office/drawing/2014/main" id="{3CBB53D8-AE20-E67F-7FEE-3D0DE5D34C0B}"/>
              </a:ext>
            </a:extLst>
          </p:cNvPr>
          <p:cNvSpPr>
            <a:spLocks noGrp="1"/>
          </p:cNvSpPr>
          <p:nvPr>
            <p:ph type="title"/>
          </p:nvPr>
        </p:nvSpPr>
        <p:spPr/>
        <p:txBody>
          <a:bodyPr/>
          <a:lstStyle/>
          <a:p>
            <a:r>
              <a:rPr lang="en-US" dirty="0"/>
              <a:t>How would you clean this up?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413C6E-6CE6-E9D4-8066-B18E210207F7}"/>
              </a:ext>
            </a:extLst>
          </p:cNvPr>
          <p:cNvSpPr>
            <a:spLocks noGrp="1"/>
          </p:cNvSpPr>
          <p:nvPr>
            <p:ph type="body" idx="1"/>
          </p:nvPr>
        </p:nvSpPr>
        <p:spPr>
          <a:xfrm>
            <a:off x="6423660" y="2571750"/>
            <a:ext cx="2210891" cy="1926777"/>
          </a:xfrm>
        </p:spPr>
        <p:txBody>
          <a:bodyPr>
            <a:normAutofit/>
          </a:bodyPr>
          <a:lstStyle/>
          <a:p>
            <a:pPr marL="63500" indent="0">
              <a:buNone/>
            </a:pPr>
            <a:r>
              <a:rPr lang="en-US" sz="2000" dirty="0"/>
              <a:t>Use a Jigsaw to share information. </a:t>
            </a:r>
          </a:p>
        </p:txBody>
      </p:sp>
      <p:sp>
        <p:nvSpPr>
          <p:cNvPr id="3" name="Title 2">
            <a:extLst>
              <a:ext uri="{FF2B5EF4-FFF2-40B4-BE49-F238E27FC236}">
                <a16:creationId xmlns:a16="http://schemas.microsoft.com/office/drawing/2014/main" id="{E9C4B6B0-45FA-0A54-4894-BA6CE0815864}"/>
              </a:ext>
            </a:extLst>
          </p:cNvPr>
          <p:cNvSpPr>
            <a:spLocks noGrp="1"/>
          </p:cNvSpPr>
          <p:nvPr>
            <p:ph type="title"/>
          </p:nvPr>
        </p:nvSpPr>
        <p:spPr>
          <a:xfrm>
            <a:off x="457200" y="307247"/>
            <a:ext cx="8404860" cy="857250"/>
          </a:xfrm>
        </p:spPr>
        <p:txBody>
          <a:bodyPr>
            <a:noAutofit/>
          </a:bodyPr>
          <a:lstStyle/>
          <a:p>
            <a:r>
              <a:rPr lang="en-US" sz="2800" dirty="0"/>
              <a:t>Essential Question:</a:t>
            </a:r>
            <a:br>
              <a:rPr lang="en-US" sz="2800" dirty="0"/>
            </a:br>
            <a:r>
              <a:rPr lang="en-US" sz="2400" dirty="0"/>
              <a:t>How can we as humans reduce our impact on Earth? </a:t>
            </a:r>
            <a:endParaRPr lang="en-US" sz="2000" dirty="0"/>
          </a:p>
        </p:txBody>
      </p:sp>
      <p:pic>
        <p:nvPicPr>
          <p:cNvPr id="1026" name="Picture 2" descr="Cover Image">
            <a:extLst>
              <a:ext uri="{FF2B5EF4-FFF2-40B4-BE49-F238E27FC236}">
                <a16:creationId xmlns:a16="http://schemas.microsoft.com/office/drawing/2014/main" id="{C1EBAEA7-6227-0B53-613B-9E281A028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342" y="618303"/>
            <a:ext cx="2210891" cy="2210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6D8315-1FB3-5D9E-CD74-3F20475C2368}"/>
              </a:ext>
            </a:extLst>
          </p:cNvPr>
          <p:cNvSpPr txBox="1"/>
          <p:nvPr/>
        </p:nvSpPr>
        <p:spPr>
          <a:xfrm>
            <a:off x="818984" y="1285625"/>
            <a:ext cx="5002696" cy="498598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Pollution Problems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Oil spill pollution</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Air pollution</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33384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37B018-00A3-F08B-0910-B7B32C8219D1}"/>
              </a:ext>
            </a:extLst>
          </p:cNvPr>
          <p:cNvSpPr>
            <a:spLocks noGrp="1"/>
          </p:cNvSpPr>
          <p:nvPr>
            <p:ph type="title"/>
          </p:nvPr>
        </p:nvSpPr>
        <p:spPr>
          <a:xfrm>
            <a:off x="457199" y="307247"/>
            <a:ext cx="8488017" cy="662812"/>
          </a:xfrm>
        </p:spPr>
        <p:txBody>
          <a:bodyPr>
            <a:normAutofit/>
          </a:bodyPr>
          <a:lstStyle/>
          <a:p>
            <a:r>
              <a:rPr lang="en-US" sz="2800" dirty="0"/>
              <a:t>Using a 3-2-1 to record and share your information. </a:t>
            </a:r>
          </a:p>
        </p:txBody>
      </p:sp>
      <p:sp>
        <p:nvSpPr>
          <p:cNvPr id="6" name="AutoShape 6" descr="Cover Image">
            <a:extLst>
              <a:ext uri="{FF2B5EF4-FFF2-40B4-BE49-F238E27FC236}">
                <a16:creationId xmlns:a16="http://schemas.microsoft.com/office/drawing/2014/main" id="{E521FE97-57A5-05EA-5DA8-1360D7FFF282}"/>
              </a:ext>
            </a:extLst>
          </p:cNvPr>
          <p:cNvSpPr>
            <a:spLocks noGrp="1" noChangeAspect="1" noChangeArrowheads="1"/>
          </p:cNvSpPr>
          <p:nvPr>
            <p:ph type="body" idx="1"/>
          </p:nvPr>
        </p:nvSpPr>
        <p:spPr bwMode="auto">
          <a:xfrm>
            <a:off x="2735248" y="1309352"/>
            <a:ext cx="5951551" cy="29286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3500" indent="0">
              <a:buNone/>
            </a:pPr>
            <a:r>
              <a:rPr lang="en-US" dirty="0"/>
              <a:t>3- things you learned about your topic </a:t>
            </a:r>
          </a:p>
          <a:p>
            <a:pPr marL="63500" indent="0">
              <a:buNone/>
            </a:pPr>
            <a:endParaRPr lang="en-US" dirty="0"/>
          </a:p>
          <a:p>
            <a:pPr marL="63500" indent="0">
              <a:buNone/>
            </a:pPr>
            <a:r>
              <a:rPr lang="en-US" dirty="0"/>
              <a:t>2- questions you have about this topic</a:t>
            </a:r>
          </a:p>
          <a:p>
            <a:pPr marL="63500" indent="0">
              <a:buNone/>
            </a:pPr>
            <a:endParaRPr lang="en-US" dirty="0"/>
          </a:p>
          <a:p>
            <a:pPr marL="63500" indent="0">
              <a:buNone/>
            </a:pPr>
            <a:r>
              <a:rPr lang="en-US" dirty="0"/>
              <a:t>1- way humans can help prevent this type of pollution </a:t>
            </a:r>
          </a:p>
        </p:txBody>
      </p:sp>
      <p:pic>
        <p:nvPicPr>
          <p:cNvPr id="8" name="Picture 7">
            <a:extLst>
              <a:ext uri="{FF2B5EF4-FFF2-40B4-BE49-F238E27FC236}">
                <a16:creationId xmlns:a16="http://schemas.microsoft.com/office/drawing/2014/main" id="{6B06105B-4627-6947-F6BE-A5B13C2C692B}"/>
              </a:ext>
            </a:extLst>
          </p:cNvPr>
          <p:cNvPicPr>
            <a:picLocks noChangeAspect="1"/>
          </p:cNvPicPr>
          <p:nvPr/>
        </p:nvPicPr>
        <p:blipFill>
          <a:blip r:embed="rId2"/>
          <a:stretch>
            <a:fillRect/>
          </a:stretch>
        </p:blipFill>
        <p:spPr>
          <a:xfrm>
            <a:off x="717218" y="1476126"/>
            <a:ext cx="1841500" cy="1905000"/>
          </a:xfrm>
          <a:prstGeom prst="rect">
            <a:avLst/>
          </a:prstGeom>
        </p:spPr>
      </p:pic>
    </p:spTree>
    <p:extLst>
      <p:ext uri="{BB962C8B-B14F-4D97-AF65-F5344CB8AC3E}">
        <p14:creationId xmlns:p14="http://schemas.microsoft.com/office/powerpoint/2010/main" val="579337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FCDC7-278D-7883-3281-94EBF165A92E}"/>
              </a:ext>
            </a:extLst>
          </p:cNvPr>
          <p:cNvSpPr>
            <a:spLocks noGrp="1"/>
          </p:cNvSpPr>
          <p:nvPr>
            <p:ph type="body" idx="1"/>
          </p:nvPr>
        </p:nvSpPr>
        <p:spPr/>
        <p:txBody>
          <a:bodyPr/>
          <a:lstStyle/>
          <a:p>
            <a:r>
              <a:rPr lang="en-US" dirty="0"/>
              <a:t>How can people prevent damage from oil spills and other types of pollution?</a:t>
            </a:r>
          </a:p>
          <a:p>
            <a:r>
              <a:rPr lang="en-US" dirty="0"/>
              <a:t>How do you play an important role in the impact on our Earth. </a:t>
            </a:r>
          </a:p>
          <a:p>
            <a:r>
              <a:rPr lang="en-US" dirty="0"/>
              <a:t>How can we help protect our Earth?</a:t>
            </a:r>
          </a:p>
          <a:p>
            <a:endParaRPr lang="en-US" dirty="0"/>
          </a:p>
        </p:txBody>
      </p:sp>
      <p:sp>
        <p:nvSpPr>
          <p:cNvPr id="3" name="Title 2">
            <a:extLst>
              <a:ext uri="{FF2B5EF4-FFF2-40B4-BE49-F238E27FC236}">
                <a16:creationId xmlns:a16="http://schemas.microsoft.com/office/drawing/2014/main" id="{7FFAAC53-3BBA-372A-1EE5-DC12359D8FCE}"/>
              </a:ext>
            </a:extLst>
          </p:cNvPr>
          <p:cNvSpPr>
            <a:spLocks noGrp="1"/>
          </p:cNvSpPr>
          <p:nvPr>
            <p:ph type="title"/>
          </p:nvPr>
        </p:nvSpPr>
        <p:spPr>
          <a:xfrm>
            <a:off x="612250" y="400050"/>
            <a:ext cx="8344895" cy="514350"/>
          </a:xfrm>
        </p:spPr>
        <p:txBody>
          <a:bodyPr>
            <a:normAutofit/>
          </a:bodyPr>
          <a:lstStyle/>
          <a:p>
            <a:r>
              <a:rPr lang="en-US" sz="2800" dirty="0"/>
              <a:t>Think about these questions during the class discussion.</a:t>
            </a:r>
          </a:p>
        </p:txBody>
      </p:sp>
    </p:spTree>
    <p:extLst>
      <p:ext uri="{BB962C8B-B14F-4D97-AF65-F5344CB8AC3E}">
        <p14:creationId xmlns:p14="http://schemas.microsoft.com/office/powerpoint/2010/main" val="2192076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3A1B6-3512-7026-BB62-B055064A4E53}"/>
              </a:ext>
            </a:extLst>
          </p:cNvPr>
          <p:cNvSpPr>
            <a:spLocks noGrp="1"/>
          </p:cNvSpPr>
          <p:nvPr>
            <p:ph type="body" idx="1"/>
          </p:nvPr>
        </p:nvSpPr>
        <p:spPr>
          <a:xfrm>
            <a:off x="329979" y="854701"/>
            <a:ext cx="8229600" cy="3434098"/>
          </a:xfrm>
        </p:spPr>
        <p:txBody>
          <a:bodyPr>
            <a:normAutofit fontScale="92500" lnSpcReduction="10000"/>
          </a:bodyPr>
          <a:lstStyle/>
          <a:p>
            <a:pPr marL="63500" indent="0">
              <a:buNone/>
            </a:pPr>
            <a:r>
              <a:rPr lang="en-US" sz="2000" dirty="0">
                <a:solidFill>
                  <a:schemeClr val="accent6"/>
                </a:solidFill>
              </a:rPr>
              <a:t>1</a:t>
            </a:r>
            <a:r>
              <a:rPr lang="en-US" sz="2000" baseline="30000" dirty="0">
                <a:solidFill>
                  <a:schemeClr val="accent6"/>
                </a:solidFill>
              </a:rPr>
              <a:t>st</a:t>
            </a:r>
            <a:r>
              <a:rPr lang="en-US" sz="2000" dirty="0">
                <a:solidFill>
                  <a:schemeClr val="accent6"/>
                </a:solidFill>
              </a:rPr>
              <a:t> paragraph</a:t>
            </a:r>
          </a:p>
          <a:p>
            <a:r>
              <a:rPr lang="en-US" sz="2000" dirty="0"/>
              <a:t>Was there something you would change in your experiment to have a better outcome of cleaning the oil?</a:t>
            </a:r>
          </a:p>
          <a:p>
            <a:r>
              <a:rPr lang="en-US" sz="2000" dirty="0"/>
              <a:t>Is there a material or tool that you feel would have worked better or one you would have liked to test? Why?</a:t>
            </a:r>
          </a:p>
          <a:p>
            <a:r>
              <a:rPr lang="en-US" sz="2000" dirty="0"/>
              <a:t>How did this experience relate to a real-life oil spill?</a:t>
            </a:r>
          </a:p>
          <a:p>
            <a:endParaRPr lang="en-US" sz="2000" dirty="0"/>
          </a:p>
          <a:p>
            <a:pPr marL="63500" indent="0">
              <a:buNone/>
            </a:pPr>
            <a:r>
              <a:rPr lang="en-US" sz="2000" dirty="0">
                <a:solidFill>
                  <a:schemeClr val="accent6"/>
                </a:solidFill>
              </a:rPr>
              <a:t>2</a:t>
            </a:r>
            <a:r>
              <a:rPr lang="en-US" sz="2000" baseline="30000" dirty="0">
                <a:solidFill>
                  <a:schemeClr val="accent6"/>
                </a:solidFill>
              </a:rPr>
              <a:t>nd</a:t>
            </a:r>
            <a:r>
              <a:rPr lang="en-US" sz="2000" dirty="0">
                <a:solidFill>
                  <a:schemeClr val="accent6"/>
                </a:solidFill>
              </a:rPr>
              <a:t> paragraph</a:t>
            </a:r>
          </a:p>
          <a:p>
            <a:r>
              <a:rPr lang="en-US" sz="2200" dirty="0"/>
              <a:t>Write about how you play an important role in the impact on Earth.</a:t>
            </a:r>
          </a:p>
          <a:p>
            <a:r>
              <a:rPr lang="en-US" sz="2200" dirty="0"/>
              <a:t>How can you help make things better? </a:t>
            </a:r>
          </a:p>
          <a:p>
            <a:endParaRPr lang="en-US" dirty="0"/>
          </a:p>
        </p:txBody>
      </p:sp>
      <p:sp>
        <p:nvSpPr>
          <p:cNvPr id="3" name="Title 2">
            <a:extLst>
              <a:ext uri="{FF2B5EF4-FFF2-40B4-BE49-F238E27FC236}">
                <a16:creationId xmlns:a16="http://schemas.microsoft.com/office/drawing/2014/main" id="{7611E60C-B08C-5544-0278-C1CB2FE648C7}"/>
              </a:ext>
            </a:extLst>
          </p:cNvPr>
          <p:cNvSpPr>
            <a:spLocks noGrp="1"/>
          </p:cNvSpPr>
          <p:nvPr>
            <p:ph type="title"/>
          </p:nvPr>
        </p:nvSpPr>
        <p:spPr>
          <a:xfrm>
            <a:off x="258418" y="-145978"/>
            <a:ext cx="8229600" cy="857250"/>
          </a:xfrm>
        </p:spPr>
        <p:txBody>
          <a:bodyPr/>
          <a:lstStyle/>
          <a:p>
            <a:r>
              <a:rPr lang="en-US" dirty="0"/>
              <a:t>   2 Paragraph Summary</a:t>
            </a:r>
          </a:p>
        </p:txBody>
      </p:sp>
    </p:spTree>
    <p:extLst>
      <p:ext uri="{BB962C8B-B14F-4D97-AF65-F5344CB8AC3E}">
        <p14:creationId xmlns:p14="http://schemas.microsoft.com/office/powerpoint/2010/main" val="2584592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29446-FEDE-D2CA-3F4B-E6A9F31F7EA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77269DA2-AD7A-4F3F-77E8-A160DA7457EA}"/>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7326C4F9-C935-9773-658A-D09FCF3E8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915" y="148359"/>
            <a:ext cx="4154170" cy="484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53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2.png">
            <a:extLst>
              <a:ext uri="{FF2B5EF4-FFF2-40B4-BE49-F238E27FC236}">
                <a16:creationId xmlns:a16="http://schemas.microsoft.com/office/drawing/2014/main" id="{31B4C074-01F5-7ADA-AB5C-DEA16454AF4D}"/>
              </a:ext>
            </a:extLst>
          </p:cNvPr>
          <p:cNvPicPr/>
          <p:nvPr/>
        </p:nvPicPr>
        <p:blipFill>
          <a:blip r:embed="rId3"/>
          <a:srcRect/>
          <a:stretch>
            <a:fillRect/>
          </a:stretch>
        </p:blipFill>
        <p:spPr>
          <a:xfrm>
            <a:off x="2107096" y="517719"/>
            <a:ext cx="4126727" cy="4324626"/>
          </a:xfrm>
          <a:prstGeom prst="rect">
            <a:avLst/>
          </a:prstGeom>
          <a:ln/>
        </p:spPr>
      </p:pic>
    </p:spTree>
    <p:extLst>
      <p:ext uri="{BB962C8B-B14F-4D97-AF65-F5344CB8AC3E}">
        <p14:creationId xmlns:p14="http://schemas.microsoft.com/office/powerpoint/2010/main" val="172177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Conservation 101</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Humans Impact the Earth: How students can be part of the solution?</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49CBFDA6-2A7F-D430-E102-BD85877451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08760" y="164996"/>
            <a:ext cx="5750748" cy="4444506"/>
          </a:xfrm>
          <a:prstGeom prst="rect">
            <a:avLst/>
          </a:prstGeom>
        </p:spPr>
      </p:pic>
    </p:spTree>
    <p:extLst>
      <p:ext uri="{BB962C8B-B14F-4D97-AF65-F5344CB8AC3E}">
        <p14:creationId xmlns:p14="http://schemas.microsoft.com/office/powerpoint/2010/main" val="19218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41B894-095B-E4D2-A22A-274E266E40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93179" y="256662"/>
            <a:ext cx="4957641" cy="4724547"/>
          </a:xfrm>
          <a:prstGeom prst="rect">
            <a:avLst/>
          </a:prstGeom>
        </p:spPr>
      </p:pic>
    </p:spTree>
    <p:extLst>
      <p:ext uri="{BB962C8B-B14F-4D97-AF65-F5344CB8AC3E}">
        <p14:creationId xmlns:p14="http://schemas.microsoft.com/office/powerpoint/2010/main" val="285520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474693" y="343497"/>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1" name="Google Shape;101;p3"/>
          <p:cNvSpPr txBox="1">
            <a:spLocks noGrp="1"/>
          </p:cNvSpPr>
          <p:nvPr>
            <p:ph type="body" idx="1"/>
          </p:nvPr>
        </p:nvSpPr>
        <p:spPr>
          <a:xfrm>
            <a:off x="474693" y="1622981"/>
            <a:ext cx="8311498" cy="2328817"/>
          </a:xfrm>
          <a:prstGeom prst="rect">
            <a:avLst/>
          </a:prstGeom>
          <a:noFill/>
          <a:ln>
            <a:noFill/>
          </a:ln>
        </p:spPr>
        <p:txBody>
          <a:bodyPr spcFirstLastPara="1" wrap="square" lIns="45700" tIns="45700" rIns="45700" bIns="45700" anchor="t" anchorCtr="0">
            <a:normAutofit/>
          </a:bodyPr>
          <a:lstStyle/>
          <a:p>
            <a:pPr marL="55562" lvl="0" indent="0" algn="l" rtl="0">
              <a:lnSpc>
                <a:spcPct val="170000"/>
              </a:lnSpc>
              <a:spcBef>
                <a:spcPts val="0"/>
              </a:spcBef>
              <a:spcAft>
                <a:spcPts val="0"/>
              </a:spcAft>
              <a:buSzPct val="100000"/>
              <a:buNone/>
            </a:pPr>
            <a:r>
              <a:rPr lang="en-US" sz="2800" dirty="0"/>
              <a:t>How can we as humans reduce our impact on Earth?</a:t>
            </a:r>
            <a:endParaRPr sz="2800" dirty="0"/>
          </a:p>
          <a:p>
            <a:pPr marL="55563" lvl="0" indent="0" algn="l" rtl="0">
              <a:lnSpc>
                <a:spcPct val="100000"/>
              </a:lnSpc>
              <a:spcBef>
                <a:spcPts val="0"/>
              </a:spcBef>
              <a:spcAft>
                <a:spcPts val="0"/>
              </a:spcAft>
              <a:buSzPct val="100000"/>
              <a:buNone/>
            </a:pPr>
            <a:r>
              <a:rPr lang="en-US" dirty="0"/>
              <a:t>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395180" y="208324"/>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4"/>
          <p:cNvSpPr txBox="1">
            <a:spLocks noGrp="1"/>
          </p:cNvSpPr>
          <p:nvPr>
            <p:ph type="body" idx="1"/>
          </p:nvPr>
        </p:nvSpPr>
        <p:spPr>
          <a:xfrm>
            <a:off x="450839" y="1289026"/>
            <a:ext cx="7772400" cy="2805895"/>
          </a:xfrm>
          <a:prstGeom prst="rect">
            <a:avLst/>
          </a:prstGeom>
          <a:noFill/>
          <a:ln>
            <a:noFill/>
          </a:ln>
        </p:spPr>
        <p:txBody>
          <a:bodyPr spcFirstLastPara="1" wrap="square" lIns="45700" tIns="45700" rIns="45700" bIns="45700" anchor="t" anchorCtr="0">
            <a:normAutofit lnSpcReduction="10000"/>
          </a:bodyPr>
          <a:lstStyle/>
          <a:p>
            <a:pPr marL="677863" indent="-457200">
              <a:spcBef>
                <a:spcPts val="0"/>
              </a:spcBef>
            </a:pPr>
            <a:r>
              <a:rPr lang="en-US" dirty="0"/>
              <a:t>Obtain and combine information about ways individual communities use science ideas to protect the Earth's resources and environment.</a:t>
            </a:r>
          </a:p>
          <a:p>
            <a:pPr marL="220663" indent="0">
              <a:spcBef>
                <a:spcPts val="0"/>
              </a:spcBef>
              <a:buNone/>
            </a:pPr>
            <a:endParaRPr lang="en-US" dirty="0"/>
          </a:p>
          <a:p>
            <a:pPr marL="677863" indent="-457200">
              <a:spcBef>
                <a:spcPts val="0"/>
              </a:spcBef>
            </a:pPr>
            <a:r>
              <a:rPr lang="en-US" dirty="0"/>
              <a:t>Generate and compare multiple possible solutions to a problem based on how well each is likely to meet the criteria and constraints of the problem.</a:t>
            </a:r>
          </a:p>
          <a:p>
            <a:pPr marL="677863" indent="-457200">
              <a:spcBef>
                <a:spcPts val="0"/>
              </a:spcBef>
            </a:pPr>
            <a:endParaRPr lang="en-US" dirty="0"/>
          </a:p>
          <a:p>
            <a:pPr marL="677863" indent="-457200">
              <a:spcBef>
                <a:spcPts val="0"/>
              </a:spcBef>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g11f91d17376_0_0"/>
          <p:cNvSpPr txBox="1"/>
          <p:nvPr/>
        </p:nvSpPr>
        <p:spPr>
          <a:xfrm>
            <a:off x="370075" y="271675"/>
            <a:ext cx="5974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Calibri"/>
                <a:ea typeface="Calibri"/>
                <a:cs typeface="Calibri"/>
                <a:sym typeface="Calibri"/>
              </a:rPr>
              <a:t>What do you notice? What do you wonder? </a:t>
            </a:r>
            <a:endParaRPr sz="2400" dirty="0">
              <a:latin typeface="Calibri"/>
              <a:ea typeface="Calibri"/>
              <a:cs typeface="Calibri"/>
              <a:sym typeface="Calibri"/>
            </a:endParaRPr>
          </a:p>
        </p:txBody>
      </p:sp>
      <p:pic>
        <p:nvPicPr>
          <p:cNvPr id="3" name="Picture 2" descr="A group of boats in the water&#10;&#10;Description automatically generated with low confidence">
            <a:extLst>
              <a:ext uri="{FF2B5EF4-FFF2-40B4-BE49-F238E27FC236}">
                <a16:creationId xmlns:a16="http://schemas.microsoft.com/office/drawing/2014/main" id="{4916CF7F-026A-8A8E-1E76-3A4BDBE532C0}"/>
              </a:ext>
            </a:extLst>
          </p:cNvPr>
          <p:cNvPicPr>
            <a:picLocks noChangeAspect="1"/>
          </p:cNvPicPr>
          <p:nvPr/>
        </p:nvPicPr>
        <p:blipFill>
          <a:blip r:embed="rId3"/>
          <a:stretch>
            <a:fillRect/>
          </a:stretch>
        </p:blipFill>
        <p:spPr>
          <a:xfrm>
            <a:off x="1524000" y="804650"/>
            <a:ext cx="6096000" cy="4067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g11f91d17376_0_3"/>
          <p:cNvSpPr txBox="1"/>
          <p:nvPr/>
        </p:nvSpPr>
        <p:spPr>
          <a:xfrm>
            <a:off x="308275" y="191125"/>
            <a:ext cx="6906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What do you notice? What do you wonder? </a:t>
            </a:r>
            <a:endParaRPr sz="2400" dirty="0">
              <a:solidFill>
                <a:schemeClr val="dk1"/>
              </a:solidFill>
              <a:latin typeface="Calibri"/>
              <a:ea typeface="Calibri"/>
              <a:cs typeface="Calibri"/>
              <a:sym typeface="Calibri"/>
            </a:endParaRPr>
          </a:p>
        </p:txBody>
      </p:sp>
      <p:pic>
        <p:nvPicPr>
          <p:cNvPr id="7" name="Picture 6" descr="A picture containing water, ground, outdoor, sandy&#10;&#10;Description automatically generated">
            <a:extLst>
              <a:ext uri="{FF2B5EF4-FFF2-40B4-BE49-F238E27FC236}">
                <a16:creationId xmlns:a16="http://schemas.microsoft.com/office/drawing/2014/main" id="{6D4280B0-E032-A9D2-99D8-276EC8DAE68A}"/>
              </a:ext>
            </a:extLst>
          </p:cNvPr>
          <p:cNvPicPr>
            <a:picLocks noChangeAspect="1"/>
          </p:cNvPicPr>
          <p:nvPr/>
        </p:nvPicPr>
        <p:blipFill>
          <a:blip r:embed="rId3"/>
          <a:stretch>
            <a:fillRect/>
          </a:stretch>
        </p:blipFill>
        <p:spPr>
          <a:xfrm>
            <a:off x="2137262" y="1027134"/>
            <a:ext cx="5795233" cy="38658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g11f91d17376_0_6"/>
          <p:cNvSpPr txBox="1"/>
          <p:nvPr/>
        </p:nvSpPr>
        <p:spPr>
          <a:xfrm>
            <a:off x="308300" y="320375"/>
            <a:ext cx="6369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What do you notice? What do you wonder? </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US" sz="2400" dirty="0">
                <a:solidFill>
                  <a:schemeClr val="dk1"/>
                </a:solidFill>
                <a:latin typeface="Calibri"/>
                <a:ea typeface="Calibri"/>
                <a:cs typeface="Calibri"/>
                <a:sym typeface="Calibri"/>
              </a:rPr>
              <a:t> </a:t>
            </a:r>
            <a:endParaRPr dirty="0"/>
          </a:p>
        </p:txBody>
      </p:sp>
      <p:pic>
        <p:nvPicPr>
          <p:cNvPr id="4" name="Picture 3" descr="A picture containing water, outdoor, shore, swimming&#10;&#10;Description automatically generated">
            <a:extLst>
              <a:ext uri="{FF2B5EF4-FFF2-40B4-BE49-F238E27FC236}">
                <a16:creationId xmlns:a16="http://schemas.microsoft.com/office/drawing/2014/main" id="{57BBB741-A075-2C9D-C2F6-15E7F290C6F6}"/>
              </a:ext>
            </a:extLst>
          </p:cNvPr>
          <p:cNvPicPr>
            <a:picLocks noChangeAspect="1"/>
          </p:cNvPicPr>
          <p:nvPr/>
        </p:nvPicPr>
        <p:blipFill>
          <a:blip r:embed="rId3"/>
          <a:stretch>
            <a:fillRect/>
          </a:stretch>
        </p:blipFill>
        <p:spPr>
          <a:xfrm>
            <a:off x="1851829" y="1197540"/>
            <a:ext cx="5553075" cy="3124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1E6A55-9EA7-38C8-359C-1769C9F93AAB}"/>
              </a:ext>
            </a:extLst>
          </p:cNvPr>
          <p:cNvSpPr>
            <a:spLocks noGrp="1"/>
          </p:cNvSpPr>
          <p:nvPr>
            <p:ph type="title"/>
          </p:nvPr>
        </p:nvSpPr>
        <p:spPr>
          <a:xfrm>
            <a:off x="282271" y="100385"/>
            <a:ext cx="8229600" cy="857250"/>
          </a:xfrm>
        </p:spPr>
        <p:txBody>
          <a:bodyPr/>
          <a:lstStyle/>
          <a:p>
            <a:r>
              <a:rPr lang="en-US" dirty="0"/>
              <a:t>Properties of Oil</a:t>
            </a:r>
          </a:p>
        </p:txBody>
      </p:sp>
      <p:pic>
        <p:nvPicPr>
          <p:cNvPr id="5" name="Picture 4" descr="Text, whiteboard&#10;&#10;Description automatically generated">
            <a:extLst>
              <a:ext uri="{FF2B5EF4-FFF2-40B4-BE49-F238E27FC236}">
                <a16:creationId xmlns:a16="http://schemas.microsoft.com/office/drawing/2014/main" id="{B1A3A735-7111-409F-2D62-61E4CB4C6CEF}"/>
              </a:ext>
            </a:extLst>
          </p:cNvPr>
          <p:cNvPicPr>
            <a:picLocks noChangeAspect="1"/>
          </p:cNvPicPr>
          <p:nvPr/>
        </p:nvPicPr>
        <p:blipFill>
          <a:blip r:embed="rId3"/>
          <a:stretch>
            <a:fillRect/>
          </a:stretch>
        </p:blipFill>
        <p:spPr>
          <a:xfrm>
            <a:off x="1229868" y="1414537"/>
            <a:ext cx="3143221" cy="2934031"/>
          </a:xfrm>
          <a:prstGeom prst="rect">
            <a:avLst/>
          </a:prstGeom>
        </p:spPr>
      </p:pic>
      <p:pic>
        <p:nvPicPr>
          <p:cNvPr id="1028" name="Picture 4" descr="What will happen if petrol is mixed with water and stirred? - Quora">
            <a:extLst>
              <a:ext uri="{FF2B5EF4-FFF2-40B4-BE49-F238E27FC236}">
                <a16:creationId xmlns:a16="http://schemas.microsoft.com/office/drawing/2014/main" id="{BD2A7064-A56A-34A0-7F6C-913070EC3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04" y="529011"/>
            <a:ext cx="2738628" cy="410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03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B08BFA-D715-6CB6-30B7-8ECF6FDA8A07}"/>
              </a:ext>
            </a:extLst>
          </p:cNvPr>
          <p:cNvSpPr>
            <a:spLocks noGrp="1"/>
          </p:cNvSpPr>
          <p:nvPr>
            <p:ph type="body" idx="1"/>
          </p:nvPr>
        </p:nvSpPr>
        <p:spPr>
          <a:xfrm>
            <a:off x="2715768" y="1309352"/>
            <a:ext cx="6131052" cy="3434098"/>
          </a:xfrm>
        </p:spPr>
        <p:txBody>
          <a:bodyPr>
            <a:normAutofit/>
          </a:bodyPr>
          <a:lstStyle/>
          <a:p>
            <a:pPr marL="63500" indent="0">
              <a:buNone/>
            </a:pPr>
            <a:r>
              <a:rPr lang="en-US" dirty="0"/>
              <a:t>Crude oil is a thick, dark liquid found deep underground. It is a fossil fuel, formed from the remains of plants and animals from millions of years ago. We pump crude oil out of the ground and use it to make products like gasoline and plastic. Sometimes we pump oil up from under the ocean. Crude oil is very thick and sticky.</a:t>
            </a:r>
          </a:p>
          <a:p>
            <a:endParaRPr lang="en-US" dirty="0"/>
          </a:p>
        </p:txBody>
      </p:sp>
      <p:sp>
        <p:nvSpPr>
          <p:cNvPr id="3" name="Title 2">
            <a:extLst>
              <a:ext uri="{FF2B5EF4-FFF2-40B4-BE49-F238E27FC236}">
                <a16:creationId xmlns:a16="http://schemas.microsoft.com/office/drawing/2014/main" id="{ACC049C3-0A48-ED6F-F5AA-BDCC10E6CC53}"/>
              </a:ext>
            </a:extLst>
          </p:cNvPr>
          <p:cNvSpPr>
            <a:spLocks noGrp="1"/>
          </p:cNvSpPr>
          <p:nvPr>
            <p:ph type="title"/>
          </p:nvPr>
        </p:nvSpPr>
        <p:spPr/>
        <p:txBody>
          <a:bodyPr/>
          <a:lstStyle/>
          <a:p>
            <a:r>
              <a:rPr lang="en-US" dirty="0"/>
              <a:t>What is Crude Oil?</a:t>
            </a:r>
          </a:p>
        </p:txBody>
      </p:sp>
      <p:pic>
        <p:nvPicPr>
          <p:cNvPr id="8" name="Picture 7" descr="A hand holding a jar of peanut butter&#10;&#10;Description automatically generated with low confidence">
            <a:extLst>
              <a:ext uri="{FF2B5EF4-FFF2-40B4-BE49-F238E27FC236}">
                <a16:creationId xmlns:a16="http://schemas.microsoft.com/office/drawing/2014/main" id="{FCB7F3A0-4023-E967-361C-A317A2ED66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4360" y="1532489"/>
            <a:ext cx="1992855" cy="2987823"/>
          </a:xfrm>
          <a:prstGeom prst="rect">
            <a:avLst/>
          </a:prstGeom>
        </p:spPr>
      </p:pic>
    </p:spTree>
    <p:extLst>
      <p:ext uri="{BB962C8B-B14F-4D97-AF65-F5344CB8AC3E}">
        <p14:creationId xmlns:p14="http://schemas.microsoft.com/office/powerpoint/2010/main" val="3168678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955</Words>
  <Application>Microsoft Office PowerPoint</Application>
  <PresentationFormat>On-screen Show (16:9)</PresentationFormat>
  <Paragraphs>78</Paragraphs>
  <Slides>21</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Noto Sans Symbols</vt:lpstr>
      <vt:lpstr>LEARN theme</vt:lpstr>
      <vt:lpstr>LEARN theme</vt:lpstr>
      <vt:lpstr>PowerPoint Presentation</vt:lpstr>
      <vt:lpstr>Conservation 101</vt:lpstr>
      <vt:lpstr>Essential Question</vt:lpstr>
      <vt:lpstr>Lesson Objectives</vt:lpstr>
      <vt:lpstr>PowerPoint Presentation</vt:lpstr>
      <vt:lpstr>PowerPoint Presentation</vt:lpstr>
      <vt:lpstr>PowerPoint Presentation</vt:lpstr>
      <vt:lpstr>Properties of Oil</vt:lpstr>
      <vt:lpstr>What is Crude Oil?</vt:lpstr>
      <vt:lpstr>Cleaning Up </vt:lpstr>
      <vt:lpstr>Steps</vt:lpstr>
      <vt:lpstr>Oil Spills Around the World</vt:lpstr>
      <vt:lpstr>How would you clean this up? </vt:lpstr>
      <vt:lpstr>Essential Question: How can we as humans reduce our impact on Earth? </vt:lpstr>
      <vt:lpstr>Using a 3-2-1 to record and share your information. </vt:lpstr>
      <vt:lpstr>Think about these questions during the class discussion.</vt:lpstr>
      <vt:lpstr>   2 Paragraph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10</cp:revision>
  <dcterms:modified xsi:type="dcterms:W3CDTF">2022-05-27T19:26:11Z</dcterms:modified>
</cp:coreProperties>
</file>