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8"/>
  </p:notesMasterIdLst>
  <p:sldIdLst>
    <p:sldId id="256" r:id="rId5"/>
    <p:sldId id="257" r:id="rId6"/>
    <p:sldId id="258" r:id="rId7"/>
    <p:sldId id="259" r:id="rId8"/>
    <p:sldId id="260" r:id="rId9"/>
    <p:sldId id="278" r:id="rId10"/>
    <p:sldId id="280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6CB"/>
          </a:solidFill>
        </a:fill>
      </a:tcStyle>
    </a:wholeTbl>
    <a:band2H>
      <a:tcTxStyle/>
      <a:tcStyle>
        <a:tcBdr/>
        <a:fill>
          <a:solidFill>
            <a:srgbClr val="F8F3E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DDD2"/>
          </a:solidFill>
        </a:fill>
      </a:tcStyle>
    </a:wholeTbl>
    <a:band2H>
      <a:tcTxStyle/>
      <a:tcStyle>
        <a:tcBdr/>
        <a:fill>
          <a:solidFill>
            <a:srgbClr val="EFEFEA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CACB"/>
          </a:solidFill>
        </a:fill>
      </a:tcStyle>
    </a:wholeTbl>
    <a:band2H>
      <a:tcTxStyle/>
      <a:tcStyle>
        <a:tcBdr/>
        <a:fill>
          <a:solidFill>
            <a:srgbClr val="ECE7E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2" d="100"/>
          <a:sy n="202" d="100"/>
        </p:scale>
        <p:origin x="548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8" name="Shape 17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https://learn.k20center.ou.edu/strategy/107</a:t>
            </a:r>
          </a:p>
        </p:txBody>
      </p:sp>
    </p:spTree>
    <p:extLst>
      <p:ext uri="{BB962C8B-B14F-4D97-AF65-F5344CB8AC3E}">
        <p14:creationId xmlns:p14="http://schemas.microsoft.com/office/powerpoint/2010/main" val="1683929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https://learn.k20center.ou.edu/strategy/117</a:t>
            </a:r>
          </a:p>
        </p:txBody>
      </p:sp>
    </p:spTree>
    <p:extLst>
      <p:ext uri="{BB962C8B-B14F-4D97-AF65-F5344CB8AC3E}">
        <p14:creationId xmlns:p14="http://schemas.microsoft.com/office/powerpoint/2010/main" val="109481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https://www.youtube.com/watch?v=G9qaVXE30FU</a:t>
            </a:r>
          </a:p>
        </p:txBody>
      </p:sp>
    </p:spTree>
    <p:extLst>
      <p:ext uri="{BB962C8B-B14F-4D97-AF65-F5344CB8AC3E}">
        <p14:creationId xmlns:p14="http://schemas.microsoft.com/office/powerpoint/2010/main" val="689179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https://www.youtube.com/watch?v=8PHx2TJHIhE</a:t>
            </a:r>
          </a:p>
        </p:txBody>
      </p:sp>
    </p:spTree>
    <p:extLst>
      <p:ext uri="{BB962C8B-B14F-4D97-AF65-F5344CB8AC3E}">
        <p14:creationId xmlns:p14="http://schemas.microsoft.com/office/powerpoint/2010/main" val="19252715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https://www.youtube.com/watch?v=gR0gNV7VDHk</a:t>
            </a:r>
          </a:p>
        </p:txBody>
      </p:sp>
    </p:spTree>
    <p:extLst>
      <p:ext uri="{BB962C8B-B14F-4D97-AF65-F5344CB8AC3E}">
        <p14:creationId xmlns:p14="http://schemas.microsoft.com/office/powerpoint/2010/main" val="257012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https://www.youtube.com/watch?v=0snNB1yS3IE&amp;t=1s</a:t>
            </a:r>
          </a:p>
        </p:txBody>
      </p:sp>
    </p:spTree>
    <p:extLst>
      <p:ext uri="{BB962C8B-B14F-4D97-AF65-F5344CB8AC3E}">
        <p14:creationId xmlns:p14="http://schemas.microsoft.com/office/powerpoint/2010/main" val="1697767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https://www.youtube.com/watch?v=8DEA0fWgR5Q</a:t>
            </a:r>
          </a:p>
        </p:txBody>
      </p:sp>
    </p:spTree>
    <p:extLst>
      <p:ext uri="{BB962C8B-B14F-4D97-AF65-F5344CB8AC3E}">
        <p14:creationId xmlns:p14="http://schemas.microsoft.com/office/powerpoint/2010/main" val="2741997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https://www.youtube.com/watch?v=xwOvBv8RLmo</a:t>
            </a:r>
          </a:p>
        </p:txBody>
      </p:sp>
    </p:spTree>
    <p:extLst>
      <p:ext uri="{BB962C8B-B14F-4D97-AF65-F5344CB8AC3E}">
        <p14:creationId xmlns:p14="http://schemas.microsoft.com/office/powerpoint/2010/main" val="4126216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https://www.youtube.com/watch?v=qviM_GnJbOM</a:t>
            </a:r>
          </a:p>
        </p:txBody>
      </p:sp>
    </p:spTree>
    <p:extLst>
      <p:ext uri="{BB962C8B-B14F-4D97-AF65-F5344CB8AC3E}">
        <p14:creationId xmlns:p14="http://schemas.microsoft.com/office/powerpoint/2010/main" val="3541003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https://www.youtube.com/watch?v=l16HaRJV6xY</a:t>
            </a:r>
          </a:p>
        </p:txBody>
      </p:sp>
    </p:spTree>
    <p:extLst>
      <p:ext uri="{BB962C8B-B14F-4D97-AF65-F5344CB8AC3E}">
        <p14:creationId xmlns:p14="http://schemas.microsoft.com/office/powerpoint/2010/main" val="3506608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https://www.youtube.com/watch?v=QU8PuObxMfI</a:t>
            </a:r>
          </a:p>
        </p:txBody>
      </p:sp>
    </p:spTree>
    <p:extLst>
      <p:ext uri="{BB962C8B-B14F-4D97-AF65-F5344CB8AC3E}">
        <p14:creationId xmlns:p14="http://schemas.microsoft.com/office/powerpoint/2010/main" val="3437962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https://www.youtube.com/watch?v=esgfG3BoAPc</a:t>
            </a:r>
          </a:p>
        </p:txBody>
      </p:sp>
    </p:spTree>
    <p:extLst>
      <p:ext uri="{BB962C8B-B14F-4D97-AF65-F5344CB8AC3E}">
        <p14:creationId xmlns:p14="http://schemas.microsoft.com/office/powerpoint/2010/main" val="2759488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https://www.youtube.com/watch?v=cKMhp7hpYIs</a:t>
            </a:r>
          </a:p>
        </p:txBody>
      </p:sp>
    </p:spTree>
    <p:extLst>
      <p:ext uri="{BB962C8B-B14F-4D97-AF65-F5344CB8AC3E}">
        <p14:creationId xmlns:p14="http://schemas.microsoft.com/office/powerpoint/2010/main" val="94492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20" descr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305059"/>
            <a:ext cx="5020615" cy="3620866"/>
          </a:xfrm>
          <a:prstGeom prst="rect">
            <a:avLst/>
          </a:prstGeom>
        </p:spPr>
        <p:txBody>
          <a:bodyPr lIns="91421" tIns="91421" rIns="91421" bIns="91421"/>
          <a:lstStyle>
            <a:lvl5pPr marL="1254950" indent="-315452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911850" y="1663336"/>
            <a:ext cx="1828800" cy="182801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</p:spPr>
        <p:txBody>
          <a:bodyPr lIns="91421" tIns="91421" rIns="91421" bIns="91421"/>
          <a:lstStyle>
            <a:lvl5pPr marL="1254950" indent="-315452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3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92301" y="1305059"/>
            <a:ext cx="3994151" cy="1420813"/>
          </a:xfrm>
          <a:prstGeom prst="rect">
            <a:avLst/>
          </a:prstGeom>
          <a:ln w="6350">
            <a:solidFill>
              <a:srgbClr val="BDD4EA"/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: Diagonal Corners Snipped 1"/>
          <p:cNvSpPr/>
          <p:nvPr/>
        </p:nvSpPr>
        <p:spPr>
          <a:xfrm>
            <a:off x="1721475" y="1313643"/>
            <a:ext cx="5701050" cy="3206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9575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2025" y="21600"/>
                </a:lnTo>
                <a:lnTo>
                  <a:pt x="0" y="18000"/>
                </a:lnTo>
                <a:lnTo>
                  <a:pt x="0" y="0"/>
                </a:lnTo>
                <a:close/>
              </a:path>
            </a:pathLst>
          </a:custGeom>
          <a:solidFill>
            <a:srgbClr val="1D3C5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2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574750" y="1534731"/>
            <a:ext cx="3994500" cy="2376155"/>
          </a:xfrm>
          <a:prstGeom prst="rect">
            <a:avLst/>
          </a:prstGeom>
        </p:spPr>
        <p:txBody>
          <a:bodyPr lIns="91421" tIns="91421" rIns="91421" bIns="91421"/>
          <a:lstStyle>
            <a:lvl1pPr marL="0" indent="0">
              <a:buClrTx/>
              <a:buSzTx/>
              <a:buFontTx/>
              <a:buNone/>
              <a:defRPr b="1">
                <a:solidFill>
                  <a:srgbClr val="FFFFFF"/>
                </a:solidFill>
              </a:defRPr>
            </a:lvl1pPr>
            <a:lvl2pPr>
              <a:buClrTx/>
              <a:buFontTx/>
              <a:defRPr b="1">
                <a:solidFill>
                  <a:srgbClr val="FFFFFF"/>
                </a:solidFill>
              </a:defRPr>
            </a:lvl2pPr>
            <a:lvl3pPr>
              <a:buClrTx/>
              <a:buFontTx/>
              <a:defRPr b="1">
                <a:solidFill>
                  <a:srgbClr val="FFFFFF"/>
                </a:solidFill>
              </a:defRPr>
            </a:lvl3pPr>
            <a:lvl4pPr>
              <a:buClrTx/>
              <a:buFontTx/>
              <a:defRPr b="1">
                <a:solidFill>
                  <a:srgbClr val="FFFFFF"/>
                </a:solidFill>
              </a:defRPr>
            </a:lvl4pPr>
            <a:lvl5pPr marL="1254950" indent="-315452">
              <a:buClrTx/>
              <a:buFontTx/>
              <a:defRPr b="1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5" name="Shape 23"/>
          <p:cNvSpPr txBox="1">
            <a:spLocks noGrp="1"/>
          </p:cNvSpPr>
          <p:nvPr>
            <p:ph type="body" sz="quarter" idx="13"/>
          </p:nvPr>
        </p:nvSpPr>
        <p:spPr>
          <a:xfrm>
            <a:off x="3017948" y="3943350"/>
            <a:ext cx="3108102" cy="521326"/>
          </a:xfrm>
          <a:prstGeom prst="rect">
            <a:avLst/>
          </a:prstGeom>
        </p:spPr>
        <p:txBody>
          <a:bodyPr lIns="91421" tIns="91421" rIns="91421" bIns="91421"/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600" b="1" i="1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38" name="Picture 10"/>
          <p:cNvGrpSpPr/>
          <p:nvPr/>
        </p:nvGrpSpPr>
        <p:grpSpPr>
          <a:xfrm>
            <a:off x="1828288" y="1352281"/>
            <a:ext cx="639651" cy="536621"/>
            <a:chOff x="0" y="0"/>
            <a:chExt cx="639650" cy="536620"/>
          </a:xfrm>
        </p:grpSpPr>
        <p:sp>
          <p:nvSpPr>
            <p:cNvPr id="136" name="Rectangle"/>
            <p:cNvSpPr/>
            <p:nvPr/>
          </p:nvSpPr>
          <p:spPr>
            <a:xfrm>
              <a:off x="0" y="0"/>
              <a:ext cx="639651" cy="536621"/>
            </a:xfrm>
            <a:prstGeom prst="rect">
              <a:avLst/>
            </a:prstGeom>
            <a:solidFill>
              <a:srgbClr val="1D3C5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137" name="image4.png" descr="image4.png"/>
            <p:cNvPicPr>
              <a:picLocks noChangeAspect="1"/>
            </p:cNvPicPr>
            <p:nvPr/>
          </p:nvPicPr>
          <p:blipFill>
            <a:blip r:embed="rId3"/>
            <a:srcRect l="34179" t="21572" r="32618" b="56088"/>
            <a:stretch>
              <a:fillRect/>
            </a:stretch>
          </p:blipFill>
          <p:spPr>
            <a:xfrm>
              <a:off x="0" y="0"/>
              <a:ext cx="639651" cy="53662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White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Text"/>
          <p:cNvSpPr txBox="1">
            <a:spLocks noGrp="1"/>
          </p:cNvSpPr>
          <p:nvPr>
            <p:ph type="title"/>
          </p:nvPr>
        </p:nvSpPr>
        <p:spPr>
          <a:xfrm>
            <a:off x="644651" y="1007597"/>
            <a:ext cx="7851649" cy="1371601"/>
          </a:xfrm>
          <a:prstGeom prst="rect">
            <a:avLst/>
          </a:prstGeo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44651" y="2400300"/>
            <a:ext cx="7854697" cy="1314450"/>
          </a:xfrm>
          <a:prstGeom prst="rect">
            <a:avLst/>
          </a:prstGeom>
        </p:spPr>
        <p:txBody>
          <a:bodyPr lIns="0" tIns="0" rIns="0" bIns="0"/>
          <a:lstStyle>
            <a:lvl1pPr marL="0" marR="34289" indent="0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1pPr>
            <a:lvl2pPr marL="0" marR="34289" indent="342882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2pPr>
            <a:lvl3pPr marL="0" marR="34289" indent="685765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3pPr>
            <a:lvl4pPr marL="0" marR="34289" indent="1028647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4pPr>
            <a:lvl5pPr marL="0" marR="34289" indent="1371530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1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309351"/>
            <a:ext cx="8229600" cy="3434100"/>
          </a:xfrm>
          <a:prstGeom prst="rect">
            <a:avLst/>
          </a:prstGeom>
        </p:spPr>
        <p:txBody>
          <a:bodyPr/>
          <a:lstStyle>
            <a:lvl1pPr marL="227013" indent="-227013"/>
            <a:lvl2pPr marL="535581" indent="-240702">
              <a:buSzPct val="100000"/>
              <a:buChar char="•"/>
            </a:lvl2pPr>
            <a:lvl3pPr marL="783788" indent="-283179">
              <a:buSzPct val="100000"/>
              <a:buChar char="•"/>
            </a:lvl3pPr>
            <a:lvl4pPr>
              <a:buSzPct val="100000"/>
              <a:buChar char="•"/>
            </a:lvl4pPr>
            <a:lvl5pPr marL="1254950" indent="-315452">
              <a:buSzPct val="100000"/>
              <a:buChar char="•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309351"/>
            <a:ext cx="8229600" cy="3434100"/>
          </a:xfrm>
          <a:prstGeom prst="rect">
            <a:avLst/>
          </a:prstGeom>
        </p:spPr>
        <p:txBody>
          <a:bodyPr/>
          <a:lstStyle>
            <a:lvl1pPr marL="342900" indent="-342900">
              <a:buFontTx/>
              <a:buAutoNum type="arabicPeriod"/>
            </a:lvl1pPr>
            <a:lvl2pPr marL="727075" indent="-433387">
              <a:buSzPct val="100000"/>
              <a:buFontTx/>
              <a:buAutoNum type="alphaLcParenR"/>
            </a:lvl2pPr>
            <a:lvl3pPr marL="1034583" indent="-347196">
              <a:buSzPct val="100000"/>
              <a:buFontTx/>
              <a:buAutoNum type="romanLcPeriod"/>
            </a:lvl3pPr>
            <a:lvl4pPr marL="1328128" indent="-594360">
              <a:buSzPct val="100000"/>
              <a:buFontTx/>
              <a:buAutoNum type="arabicPeriod"/>
            </a:lvl4pPr>
            <a:lvl5pPr marL="1625297" indent="-685800">
              <a:buSzPct val="100000"/>
              <a:buFontTx/>
              <a:buAutoNum type="arabicPeriod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530351" y="987552"/>
            <a:ext cx="7772401" cy="1021843"/>
          </a:xfrm>
          <a:prstGeom prst="rect">
            <a:avLst/>
          </a:prstGeo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30351" y="2028498"/>
            <a:ext cx="7772401" cy="1132285"/>
          </a:xfrm>
          <a:prstGeom prst="rect">
            <a:avLst/>
          </a:prstGeom>
        </p:spPr>
        <p:txBody>
          <a:bodyPr/>
          <a:lstStyle>
            <a:lvl1pPr marL="398463" indent="-342900">
              <a:buClr>
                <a:srgbClr val="FFFFFF"/>
              </a:buClr>
              <a:defRPr>
                <a:solidFill>
                  <a:srgbClr val="FFFFFF"/>
                </a:solidFill>
              </a:defRPr>
            </a:lvl1pPr>
            <a:lvl2pPr marL="0" indent="294878">
              <a:buClr>
                <a:srgbClr val="FFFFFF"/>
              </a:buClr>
              <a:buSzTx/>
              <a:buNone/>
              <a:defRPr>
                <a:solidFill>
                  <a:srgbClr val="FFFFFF"/>
                </a:solidFill>
              </a:defRPr>
            </a:lvl2pPr>
            <a:lvl3pPr marL="0" indent="500609">
              <a:buClr>
                <a:srgbClr val="FFFFFF"/>
              </a:buClr>
              <a:buSzTx/>
              <a:buNone/>
              <a:defRPr>
                <a:solidFill>
                  <a:srgbClr val="FFFFFF"/>
                </a:solidFill>
              </a:defRPr>
            </a:lvl3pPr>
            <a:lvl4pPr marL="0" indent="733768">
              <a:buClr>
                <a:srgbClr val="FFFFFF"/>
              </a:buClr>
              <a:buSzTx/>
              <a:buNone/>
              <a:defRPr>
                <a:solidFill>
                  <a:srgbClr val="FFFFFF"/>
                </a:solidFill>
              </a:defRPr>
            </a:lvl4pPr>
            <a:lvl5pPr marL="0" indent="939497">
              <a:buClr>
                <a:srgbClr val="FFFFFF"/>
              </a:buClr>
              <a:buSzTx/>
              <a:buNone/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1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457200" y="302953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317937"/>
            <a:ext cx="4038600" cy="3448258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sz="2400"/>
            </a:lvl1pPr>
            <a:lvl2pPr marL="517066" indent="-222187">
              <a:spcBef>
                <a:spcPts val="500"/>
              </a:spcBef>
              <a:buSzPct val="100000"/>
              <a:buChar char="•"/>
              <a:defRPr sz="2400"/>
            </a:lvl2pPr>
            <a:lvl3pPr marL="747483" indent="-246874">
              <a:spcBef>
                <a:spcPts val="500"/>
              </a:spcBef>
              <a:buSzPct val="100000"/>
              <a:buChar char="•"/>
              <a:defRPr sz="2400"/>
            </a:lvl3pPr>
            <a:lvl4pPr marL="986129" indent="-252361">
              <a:spcBef>
                <a:spcPts val="500"/>
              </a:spcBef>
              <a:buSzPct val="100000"/>
              <a:buChar char="•"/>
              <a:defRPr sz="2400"/>
            </a:lvl4pPr>
            <a:lvl5pPr marL="1230684" indent="-291186">
              <a:spcBef>
                <a:spcPts val="500"/>
              </a:spcBef>
              <a:buSzPct val="100000"/>
              <a:buChar char="•"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61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391435"/>
            <a:ext cx="4040188" cy="494515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626262"/>
                </a:solidFill>
              </a:defRPr>
            </a:lvl1pPr>
            <a:lvl2pPr marL="0" indent="294878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626262"/>
                </a:solidFill>
              </a:defRPr>
            </a:lvl2pPr>
            <a:lvl3pPr marL="0" indent="500609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626262"/>
                </a:solidFill>
              </a:defRPr>
            </a:lvl3pPr>
            <a:lvl4pPr marL="0" indent="733768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626262"/>
                </a:solidFill>
              </a:defRPr>
            </a:lvl4pPr>
            <a:lvl5pPr marL="0" indent="939497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626262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45026" y="1394819"/>
            <a:ext cx="4041776" cy="491133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626262"/>
                </a:solidFill>
              </a:defRPr>
            </a:pPr>
            <a:endParaRPr/>
          </a:p>
        </p:txBody>
      </p:sp>
      <p:pic>
        <p:nvPicPr>
          <p:cNvPr id="72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581400" y="1330012"/>
            <a:ext cx="5111750" cy="32575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100"/>
            </a:lvl1pPr>
            <a:lvl2pPr marL="499525" indent="-204646">
              <a:spcBef>
                <a:spcPts val="500"/>
              </a:spcBef>
              <a:buClrTx/>
              <a:buFontTx/>
              <a:defRPr sz="2100"/>
            </a:lvl2pPr>
            <a:lvl3pPr marL="716624" indent="-216015">
              <a:spcBef>
                <a:spcPts val="500"/>
              </a:spcBef>
              <a:buClrTx/>
              <a:buFontTx/>
              <a:defRPr sz="2100"/>
            </a:lvl3pPr>
            <a:lvl4pPr marL="954584" indent="-220816">
              <a:spcBef>
                <a:spcPts val="500"/>
              </a:spcBef>
              <a:buClrTx/>
              <a:buFontTx/>
              <a:defRPr sz="2100"/>
            </a:lvl4pPr>
            <a:lvl5pPr marL="1194286" indent="-254788">
              <a:spcBef>
                <a:spcPts val="500"/>
              </a:spcBef>
              <a:buClrTx/>
              <a:buFontTx/>
              <a:defRPr sz="21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1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20" descr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47" y="3943350"/>
            <a:ext cx="914401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Media Placeholder 2"/>
          <p:cNvSpPr>
            <a:spLocks noGrp="1"/>
          </p:cNvSpPr>
          <p:nvPr>
            <p:ph type="media" idx="13"/>
          </p:nvPr>
        </p:nvSpPr>
        <p:spPr>
          <a:xfrm>
            <a:off x="457200" y="1343695"/>
            <a:ext cx="6125827" cy="34083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8229600" cy="857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D9D9D9"/>
            </a:gs>
          </a:gsLst>
          <a:lin ang="56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616452" y="1028700"/>
            <a:ext cx="1911097" cy="312279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063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accent4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31775" marR="0" indent="-2317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562326" marR="0" indent="-26744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SzPct val="850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821546" marR="0" indent="-32093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SzPct val="700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007159" marR="0" indent="-27339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SzPct val="650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212889" marR="0" indent="-27339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SzPct val="650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460679" marR="0" indent="-31545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SzPct val="800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600117" marR="0" indent="-29716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SzPct val="80000"/>
        <a:buFont typeface="Arial"/>
        <a:buChar char="●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1805847" marR="0" indent="-29716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071010" marR="0" indent="-35659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xwOvBv8RLm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qviM_GnJbO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l16HaRJV6xY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QU8PuObxMf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esgfG3BoAP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cKMhp7hpYI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7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youtu.be/G9qaVXE30FU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youtu.be/8PHx2TJHIh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youtu.be/gR0gNV7VDH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0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k20center.ou.edu/lesson/1624/Note-Catcher-Speak-Your-Truth.pdf?rev=10567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0snNB1yS3IE&amp;t=1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8DEA0fWgR5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itle 18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6258910" cy="857251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“Earthrise” by Amanda Gorman</a:t>
            </a:r>
          </a:p>
        </p:txBody>
      </p:sp>
      <p:pic>
        <p:nvPicPr>
          <p:cNvPr id="207" name="24 Hours of Reality: &quot;Earthrise&quot; by Amanda Gorman&#10;&#10;Online Media 3" descr="24 Hours of Reality: &quot;Earthrise&quot; by Amanda GormanOnline Medi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25" y="1309687"/>
            <a:ext cx="6076950" cy="3433764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Earthrise"/>
          <p:cNvSpPr txBox="1"/>
          <p:nvPr/>
        </p:nvSpPr>
        <p:spPr>
          <a:xfrm>
            <a:off x="1599793" y="4440158"/>
            <a:ext cx="692310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chemeClr val="accent2">
                    <a:satOff val="-12041"/>
                    <a:lumOff val="34411"/>
                  </a:schemeClr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uFillTx/>
              </a:defRPr>
            </a:pPr>
            <a:r>
              <a:rPr>
                <a:uFill>
                  <a:solidFill>
                    <a:srgbClr val="BED7D3"/>
                  </a:solidFill>
                </a:uFill>
                <a:hlinkClick r:id="rId4"/>
              </a:rPr>
              <a:t>Earthrise</a:t>
            </a:r>
            <a:endParaRPr u="non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Still I Rise by Maya Angelou&#10;&#10;Online Media 3" descr="Still I Rise by Maya AngelouOnline Medi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25" y="1309687"/>
            <a:ext cx="6076950" cy="3433764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Title 2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6117021" cy="857251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“Still I Rise” by Maya Angelou</a:t>
            </a:r>
          </a:p>
        </p:txBody>
      </p:sp>
      <p:sp>
        <p:nvSpPr>
          <p:cNvPr id="212" name="Still I Rise"/>
          <p:cNvSpPr txBox="1"/>
          <p:nvPr/>
        </p:nvSpPr>
        <p:spPr>
          <a:xfrm>
            <a:off x="1595546" y="4421467"/>
            <a:ext cx="794257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chemeClr val="accent2">
                    <a:satOff val="-12041"/>
                    <a:lumOff val="34411"/>
                  </a:schemeClr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uFillTx/>
              </a:defRPr>
            </a:pPr>
            <a:r>
              <a:rPr>
                <a:uFill>
                  <a:solidFill>
                    <a:srgbClr val="BED7D3"/>
                  </a:solidFill>
                </a:uFill>
                <a:hlinkClick r:id="rId4"/>
              </a:rPr>
              <a:t>Still I Rise</a:t>
            </a:r>
            <a:endParaRPr u="non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William Nu’utupu Giles - &quot;Captain America&quot;&#10;&#10;Online Media 3" descr="William Nu’utupu Giles - &quot;Captain America&quot;Online Medi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25" y="1309687"/>
            <a:ext cx="6076950" cy="3433764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04672">
              <a:defRPr sz="3168"/>
            </a:lvl1pPr>
          </a:lstStyle>
          <a:p>
            <a:r>
              <a:rPr b="1" dirty="0"/>
              <a:t>“Captain America” by William </a:t>
            </a:r>
            <a:r>
              <a:rPr b="1" dirty="0" err="1"/>
              <a:t>Nu’utupu</a:t>
            </a:r>
            <a:r>
              <a:rPr b="1" dirty="0"/>
              <a:t> Giles</a:t>
            </a:r>
          </a:p>
        </p:txBody>
      </p:sp>
      <p:sp>
        <p:nvSpPr>
          <p:cNvPr id="216" name="Captain America"/>
          <p:cNvSpPr txBox="1"/>
          <p:nvPr/>
        </p:nvSpPr>
        <p:spPr>
          <a:xfrm>
            <a:off x="6435168" y="4421467"/>
            <a:ext cx="1170644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chemeClr val="accent2">
                    <a:satOff val="-12041"/>
                    <a:lumOff val="34411"/>
                  </a:schemeClr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uFillTx/>
              </a:defRPr>
            </a:pPr>
            <a:r>
              <a:rPr>
                <a:uFill>
                  <a:solidFill>
                    <a:srgbClr val="BED7D3"/>
                  </a:solidFill>
                </a:uFill>
                <a:hlinkClick r:id="rId4"/>
              </a:rPr>
              <a:t>Captain America</a:t>
            </a:r>
            <a:endParaRPr u="non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Phil Kaye performs &quot;Dear Santa&quot;&#10;&#10;Online Media 3" descr="Phil Kaye performs &quot;Dear Santa&quot;Online Medi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25" y="1309687"/>
            <a:ext cx="6076950" cy="3433764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itle 2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5659821" cy="857251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“Dear Santa” by Phil Kaye</a:t>
            </a:r>
          </a:p>
        </p:txBody>
      </p:sp>
      <p:sp>
        <p:nvSpPr>
          <p:cNvPr id="220" name="Dear Santa"/>
          <p:cNvSpPr txBox="1"/>
          <p:nvPr/>
        </p:nvSpPr>
        <p:spPr>
          <a:xfrm>
            <a:off x="1585165" y="4412122"/>
            <a:ext cx="815019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solidFill>
                  <a:srgbClr val="0000EE"/>
                </a:solidFill>
                <a:uFillTx/>
              </a:defRPr>
            </a:pPr>
            <a:r>
              <a:rPr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hlinkClick r:id="rId4"/>
              </a:rPr>
              <a:t>Dear Santa</a:t>
            </a:r>
            <a:endParaRPr u="none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Sarah Kay &amp; Phil Kaye &quot;An Origin Story&quot;&#10;&#10;Online Media 3" descr="Sarah Kay &amp; Phil Kaye &quot;An Origin Story&quot;Online Medi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25" y="1309687"/>
            <a:ext cx="6076950" cy="3433764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Title 2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7539070" cy="85725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13816">
              <a:defRPr sz="3204"/>
            </a:lvl1pPr>
          </a:lstStyle>
          <a:p>
            <a:r>
              <a:rPr b="1" dirty="0"/>
              <a:t>“An Origin Story” by Sarah Kay and Phil Kaye</a:t>
            </a:r>
          </a:p>
        </p:txBody>
      </p:sp>
      <p:sp>
        <p:nvSpPr>
          <p:cNvPr id="224" name="An Origin Story"/>
          <p:cNvSpPr txBox="1"/>
          <p:nvPr/>
        </p:nvSpPr>
        <p:spPr>
          <a:xfrm>
            <a:off x="1594471" y="4421467"/>
            <a:ext cx="1132841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solidFill>
                  <a:srgbClr val="0000EE"/>
                </a:solidFill>
                <a:uFillTx/>
              </a:defRPr>
            </a:pPr>
            <a:r>
              <a:rPr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hlinkClick r:id="rId4"/>
              </a:rPr>
              <a:t>An Origin Story</a:t>
            </a:r>
            <a:endParaRPr u="none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How to Fight - Carlos Andrés Gómez&#10;&#10;Online Media 3" descr="How to Fight - Carlos Andrés GómezOnline Medi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25" y="1309687"/>
            <a:ext cx="6076950" cy="3433764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Title 2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7633663" cy="857251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“How to Fight” by Carlos Andres Gomez</a:t>
            </a:r>
          </a:p>
        </p:txBody>
      </p:sp>
      <p:sp>
        <p:nvSpPr>
          <p:cNvPr id="228" name="How to Fight"/>
          <p:cNvSpPr txBox="1"/>
          <p:nvPr/>
        </p:nvSpPr>
        <p:spPr>
          <a:xfrm>
            <a:off x="6627028" y="4412122"/>
            <a:ext cx="955141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solidFill>
                  <a:srgbClr val="0000EE"/>
                </a:solidFill>
                <a:uFillTx/>
              </a:defRPr>
            </a:pPr>
            <a:r>
              <a:rPr dirty="0"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hlinkClick r:id="rId4"/>
              </a:rPr>
              <a:t>How to Fight</a:t>
            </a:r>
            <a:endParaRPr u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itle 1"/>
          <p:cNvSpPr txBox="1">
            <a:spLocks noGrp="1"/>
          </p:cNvSpPr>
          <p:nvPr>
            <p:ph type="title"/>
          </p:nvPr>
        </p:nvSpPr>
        <p:spPr>
          <a:xfrm>
            <a:off x="457199" y="70762"/>
            <a:ext cx="2163029" cy="857251"/>
          </a:xfrm>
          <a:prstGeom prst="rect">
            <a:avLst/>
          </a:prstGeom>
        </p:spPr>
        <p:txBody>
          <a:bodyPr/>
          <a:lstStyle/>
          <a:p>
            <a:r>
              <a:rPr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3-2-1</a:t>
            </a:r>
            <a:r>
              <a:rPr dirty="0"/>
              <a:t> </a:t>
            </a:r>
          </a:p>
        </p:txBody>
      </p:sp>
      <p:sp>
        <p:nvSpPr>
          <p:cNvPr id="231" name="Text Placeholder 2"/>
          <p:cNvSpPr txBox="1">
            <a:spLocks noGrp="1"/>
          </p:cNvSpPr>
          <p:nvPr>
            <p:ph type="body" sz="half" idx="1"/>
          </p:nvPr>
        </p:nvSpPr>
        <p:spPr>
          <a:xfrm>
            <a:off x="400442" y="964524"/>
            <a:ext cx="6612060" cy="382188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 sz="1800"/>
            </a:pPr>
            <a:r>
              <a:rPr lang="en-US" sz="1600" dirty="0"/>
              <a:t>Identify </a:t>
            </a:r>
            <a:r>
              <a:rPr sz="1600" dirty="0"/>
              <a:t>3 things you noticed about the performance techniques</a:t>
            </a:r>
            <a:r>
              <a:rPr lang="en-US" sz="1600" dirty="0"/>
              <a:t>:</a:t>
            </a:r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200" dirty="0"/>
              <a:t>Body m</a:t>
            </a:r>
            <a:r>
              <a:rPr sz="1200" dirty="0"/>
              <a:t>ovements</a:t>
            </a:r>
            <a:endParaRPr lang="en-US" sz="1200" dirty="0"/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200" dirty="0"/>
              <a:t>Hand </a:t>
            </a:r>
            <a:r>
              <a:rPr sz="1200" dirty="0"/>
              <a:t>gestures </a:t>
            </a:r>
            <a:endParaRPr lang="en-US" sz="1200" dirty="0"/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200" dirty="0"/>
              <a:t>D</a:t>
            </a:r>
            <a:r>
              <a:rPr sz="1200" dirty="0"/>
              <a:t>ramatic pauses</a:t>
            </a:r>
            <a:endParaRPr lang="en-US" sz="1200" dirty="0"/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200" dirty="0"/>
              <a:t>V</a:t>
            </a:r>
            <a:r>
              <a:rPr sz="1200" dirty="0"/>
              <a:t>arying volume</a:t>
            </a:r>
            <a:endParaRPr lang="en-US" sz="1200" dirty="0"/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200" dirty="0"/>
              <a:t>Varying t</a:t>
            </a:r>
            <a:r>
              <a:rPr sz="1200" dirty="0"/>
              <a:t>empo</a:t>
            </a:r>
          </a:p>
          <a:p>
            <a:pPr>
              <a:spcBef>
                <a:spcPts val="0"/>
              </a:spcBef>
              <a:defRPr sz="1800"/>
            </a:pPr>
            <a:r>
              <a:rPr lang="en-US" sz="1600" dirty="0"/>
              <a:t>Identify </a:t>
            </a:r>
            <a:r>
              <a:rPr sz="1600" dirty="0"/>
              <a:t>2 things you noticed about literary elements</a:t>
            </a:r>
            <a:r>
              <a:rPr lang="en-US" sz="1600" dirty="0"/>
              <a:t>:</a:t>
            </a:r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300" dirty="0"/>
              <a:t>Repetition</a:t>
            </a:r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300" dirty="0"/>
              <a:t>Assonance</a:t>
            </a:r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300" dirty="0"/>
              <a:t>Alliteration</a:t>
            </a:r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300" dirty="0"/>
              <a:t>Wordplay</a:t>
            </a:r>
          </a:p>
          <a:p>
            <a:pPr lvl="2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pPr>
            <a:r>
              <a:rPr lang="en-US" sz="1300" dirty="0"/>
              <a:t>Rhyme</a:t>
            </a:r>
            <a:endParaRPr sz="1300" dirty="0"/>
          </a:p>
          <a:p>
            <a:pPr>
              <a:spcBef>
                <a:spcPts val="0"/>
              </a:spcBef>
              <a:defRPr sz="1800"/>
            </a:pPr>
            <a:r>
              <a:rPr lang="en-US" sz="1600" dirty="0"/>
              <a:t>Identify </a:t>
            </a:r>
            <a:r>
              <a:rPr sz="1600" dirty="0"/>
              <a:t>1 thing you noticed about the subject/topic/tone of the poems</a:t>
            </a:r>
            <a:r>
              <a:rPr lang="en-US" sz="1600" dirty="0"/>
              <a:t>.</a:t>
            </a:r>
          </a:p>
          <a:p>
            <a:pPr>
              <a:spcBef>
                <a:spcPts val="0"/>
              </a:spcBef>
              <a:defRPr sz="1800"/>
            </a:pPr>
            <a:r>
              <a:rPr lang="en-US" sz="1600" dirty="0"/>
              <a:t>Share your 3-2-1 information with a partner.</a:t>
            </a:r>
          </a:p>
          <a:p>
            <a:pPr>
              <a:spcBef>
                <a:spcPts val="0"/>
              </a:spcBef>
              <a:defRPr sz="1800"/>
            </a:pPr>
            <a:r>
              <a:rPr lang="en-US" sz="1600" dirty="0"/>
              <a:t>Volunteers share their 3-2-1 information with the whole class.</a:t>
            </a:r>
            <a:endParaRPr sz="1600" dirty="0"/>
          </a:p>
        </p:txBody>
      </p:sp>
      <p:pic>
        <p:nvPicPr>
          <p:cNvPr id="232" name="Picture Placeholder 5" descr="Picture Placeholder 5"/>
          <p:cNvPicPr>
            <a:picLocks noGrp="1" noChangeAspect="1"/>
          </p:cNvPicPr>
          <p:nvPr>
            <p:ph type="pic" idx="13"/>
          </p:nvPr>
        </p:nvPicPr>
        <p:blipFill>
          <a:blip r:embed="rId4"/>
          <a:srcRect t="1586" b="1585"/>
          <a:stretch>
            <a:fillRect/>
          </a:stretch>
        </p:blipFill>
        <p:spPr>
          <a:xfrm>
            <a:off x="6706871" y="1720889"/>
            <a:ext cx="1702457" cy="17017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Spoken word: The roots of poetry&#10;&#10;Online Media 3" descr="Spoken word: The roots of poetryOnline Media 3"/>
          <p:cNvPicPr>
            <a:picLocks noGrp="1" noChangeAspect="1"/>
          </p:cNvPicPr>
          <p:nvPr>
            <p:ph type="media" idx="13"/>
          </p:nvPr>
        </p:nvPicPr>
        <p:blipFill>
          <a:blip r:embed="rId3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  <p:sp>
        <p:nvSpPr>
          <p:cNvPr id="235" name="Title 2"/>
          <p:cNvSpPr txBox="1">
            <a:spLocks noGrp="1"/>
          </p:cNvSpPr>
          <p:nvPr>
            <p:ph type="title"/>
          </p:nvPr>
        </p:nvSpPr>
        <p:spPr>
          <a:xfrm>
            <a:off x="419363" y="0"/>
            <a:ext cx="8229600" cy="85725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32104">
              <a:defRPr sz="2912"/>
            </a:lvl1pPr>
          </a:lstStyle>
          <a:p>
            <a:r>
              <a:rPr lang="en-US" b="1" dirty="0"/>
              <a:t>“</a:t>
            </a:r>
            <a:r>
              <a:rPr b="1" dirty="0"/>
              <a:t>Spoken word: The roots of poetry</a:t>
            </a:r>
            <a:r>
              <a:rPr lang="en-US" b="1" dirty="0"/>
              <a:t>"</a:t>
            </a:r>
            <a:r>
              <a:rPr b="1" dirty="0"/>
              <a:t> by Sarah Kay (optional)</a:t>
            </a:r>
          </a:p>
        </p:txBody>
      </p:sp>
      <p:sp>
        <p:nvSpPr>
          <p:cNvPr id="236" name="Spoken word: The roots of poetry"/>
          <p:cNvSpPr txBox="1"/>
          <p:nvPr/>
        </p:nvSpPr>
        <p:spPr>
          <a:xfrm>
            <a:off x="3715004" y="1387092"/>
            <a:ext cx="2974816" cy="29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u="sng"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hlinkClick r:id="rId4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hlinkClick r:id="rId4"/>
              </a:rPr>
              <a:t>Spoken word: The roots of poetry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Writing A Spoken Word Poem In One Hour | TAZ TRIES&#10;&#10;Online Media 3" descr="Writing A Spoken Word Poem In One Hour | TAZ TRIESOnline Media 3"/>
          <p:cNvPicPr>
            <a:picLocks noGrp="1" noChangeAspect="1"/>
          </p:cNvPicPr>
          <p:nvPr>
            <p:ph type="media" idx="13"/>
          </p:nvPr>
        </p:nvPicPr>
        <p:blipFill>
          <a:blip r:embed="rId3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  <p:sp>
        <p:nvSpPr>
          <p:cNvPr id="239" name="Title 2"/>
          <p:cNvSpPr txBox="1">
            <a:spLocks noGrp="1"/>
          </p:cNvSpPr>
          <p:nvPr>
            <p:ph type="title"/>
          </p:nvPr>
        </p:nvSpPr>
        <p:spPr>
          <a:xfrm>
            <a:off x="504825" y="75865"/>
            <a:ext cx="8229600" cy="85725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32104">
              <a:defRPr sz="2912"/>
            </a:pPr>
            <a:r>
              <a:rPr lang="en-US" b="1" dirty="0"/>
              <a:t>“</a:t>
            </a:r>
            <a:r>
              <a:rPr b="1" dirty="0"/>
              <a:t>Writing a Spoken Word Poem in One Hour</a:t>
            </a:r>
            <a:r>
              <a:rPr lang="en-US" b="1" dirty="0"/>
              <a:t>" </a:t>
            </a:r>
            <a:r>
              <a:rPr b="1" dirty="0"/>
              <a:t>by Taz </a:t>
            </a:r>
            <a:r>
              <a:rPr b="1" dirty="0" err="1"/>
              <a:t>Alam</a:t>
            </a:r>
            <a:endParaRPr b="1" dirty="0"/>
          </a:p>
        </p:txBody>
      </p:sp>
      <p:sp>
        <p:nvSpPr>
          <p:cNvPr id="240" name="Writing A Spoken Word Poem In One Hour"/>
          <p:cNvSpPr txBox="1"/>
          <p:nvPr/>
        </p:nvSpPr>
        <p:spPr>
          <a:xfrm>
            <a:off x="3816378" y="4468194"/>
            <a:ext cx="2800907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solidFill>
                  <a:srgbClr val="0000EE"/>
                </a:solidFill>
                <a:uFillTx/>
              </a:defRPr>
            </a:pPr>
            <a:r>
              <a:rPr dirty="0"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hlinkClick r:id="rId4"/>
              </a:rPr>
              <a:t>Writing A Spoken Word Poem In One Hour</a:t>
            </a:r>
            <a:endParaRPr u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Fake Friends | Spoken Word Poetry&#10;&#10;Online Media 3" descr="Fake Friends | Spoken Word PoetryOnline Media 3"/>
          <p:cNvPicPr>
            <a:picLocks noGrp="1" noChangeAspect="1"/>
          </p:cNvPicPr>
          <p:nvPr>
            <p:ph type="media" idx="13"/>
          </p:nvPr>
        </p:nvPicPr>
        <p:blipFill>
          <a:blip r:embed="rId3"/>
          <a:stretch>
            <a:fillRect/>
          </a:stretch>
        </p:blipFill>
        <p:spPr>
          <a:xfrm>
            <a:off x="504825" y="1343025"/>
            <a:ext cx="6032500" cy="3408363"/>
          </a:xfrm>
          <a:prstGeom prst="rect">
            <a:avLst/>
          </a:prstGeom>
        </p:spPr>
      </p:pic>
      <p:sp>
        <p:nvSpPr>
          <p:cNvPr id="243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b="1" dirty="0"/>
              <a:t>“</a:t>
            </a:r>
            <a:r>
              <a:rPr b="1" dirty="0"/>
              <a:t>Fake Friends</a:t>
            </a:r>
            <a:r>
              <a:rPr lang="en-US" b="1" dirty="0"/>
              <a:t>"</a:t>
            </a:r>
            <a:r>
              <a:rPr b="1" dirty="0"/>
              <a:t> by Taz </a:t>
            </a:r>
            <a:r>
              <a:rPr b="1" dirty="0" err="1"/>
              <a:t>Alam</a:t>
            </a:r>
            <a:endParaRPr b="1" dirty="0"/>
          </a:p>
        </p:txBody>
      </p:sp>
      <p:sp>
        <p:nvSpPr>
          <p:cNvPr id="244" name="Fake Friends"/>
          <p:cNvSpPr txBox="1"/>
          <p:nvPr/>
        </p:nvSpPr>
        <p:spPr>
          <a:xfrm>
            <a:off x="4424119" y="4472546"/>
            <a:ext cx="933783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solidFill>
                  <a:srgbClr val="0000EE"/>
                </a:solidFill>
                <a:uFillTx/>
              </a:defRPr>
            </a:pPr>
            <a:r>
              <a:rPr>
                <a:solidFill>
                  <a:srgbClr val="BED7D3"/>
                </a:solidFill>
                <a:uFill>
                  <a:solidFill>
                    <a:srgbClr val="BED7D3"/>
                  </a:solidFill>
                </a:uFill>
                <a:hlinkClick r:id="rId4"/>
              </a:rPr>
              <a:t>Fake Friends</a:t>
            </a:r>
            <a:endParaRPr u="none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2"/>
          <p:cNvSpPr txBox="1">
            <a:spLocks noGrp="1"/>
          </p:cNvSpPr>
          <p:nvPr>
            <p:ph type="title"/>
          </p:nvPr>
        </p:nvSpPr>
        <p:spPr>
          <a:xfrm>
            <a:off x="676183" y="626072"/>
            <a:ext cx="5399847" cy="1371601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Speak Your Truth</a:t>
            </a:r>
          </a:p>
        </p:txBody>
      </p:sp>
      <p:sp>
        <p:nvSpPr>
          <p:cNvPr id="182" name="Subtitle 3"/>
          <p:cNvSpPr txBox="1">
            <a:spLocks noGrp="1"/>
          </p:cNvSpPr>
          <p:nvPr>
            <p:ph type="body" sz="half" idx="1"/>
          </p:nvPr>
        </p:nvSpPr>
        <p:spPr>
          <a:xfrm>
            <a:off x="644652" y="2195348"/>
            <a:ext cx="5251651" cy="1314450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Techniques in Spoken Word Poetry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457200" y="862313"/>
            <a:ext cx="6728723" cy="358986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Write about what inspires you. What are you passionate about?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Choose your idea</a:t>
            </a:r>
            <a:r>
              <a:rPr lang="en-US" dirty="0"/>
              <a:t>. It can be </a:t>
            </a:r>
            <a:r>
              <a:rPr dirty="0"/>
              <a:t>broad </a:t>
            </a:r>
            <a:r>
              <a:rPr lang="en-US" dirty="0"/>
              <a:t>and general (</a:t>
            </a:r>
            <a:r>
              <a:rPr dirty="0"/>
              <a:t>like love or life</a:t>
            </a:r>
            <a:r>
              <a:rPr lang="en-US" dirty="0"/>
              <a:t>)</a:t>
            </a:r>
            <a:r>
              <a:rPr dirty="0"/>
              <a:t> or specific</a:t>
            </a:r>
            <a:r>
              <a:rPr lang="en-US" dirty="0"/>
              <a:t> and narrow (like respect for a grandparent or another specific person</a:t>
            </a:r>
            <a:r>
              <a:rPr dirty="0"/>
              <a:t>)</a:t>
            </a:r>
            <a:r>
              <a:rPr lang="en-US" dirty="0"/>
              <a:t>.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Focus on sensory details. 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Start with a “gateway” line that lets </a:t>
            </a:r>
            <a:r>
              <a:rPr lang="en-US" dirty="0"/>
              <a:t>the </a:t>
            </a:r>
            <a:r>
              <a:rPr dirty="0"/>
              <a:t>audience know what you are going to </a:t>
            </a:r>
            <a:r>
              <a:rPr lang="en-US" dirty="0"/>
              <a:t>talk </a:t>
            </a:r>
            <a:r>
              <a:rPr dirty="0"/>
              <a:t>about.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Show your attitude! Feelings and emotions give poetry richness. 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Include relatable, figurative language. Keep it simple</a:t>
            </a:r>
            <a:r>
              <a:rPr lang="en-US" dirty="0"/>
              <a:t>,</a:t>
            </a:r>
            <a:r>
              <a:rPr dirty="0"/>
              <a:t> but powerful.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lang="en-US" dirty="0"/>
              <a:t>Make sure the </a:t>
            </a:r>
            <a:r>
              <a:rPr dirty="0"/>
              <a:t>opening line engages and keeps the audience’s attention.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Be intentional with your words. Tell a story. Paint a picture with words.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lang="en-US" dirty="0"/>
              <a:t>Use literary devices like r</a:t>
            </a:r>
            <a:r>
              <a:rPr dirty="0"/>
              <a:t>epetition </a:t>
            </a:r>
            <a:r>
              <a:rPr lang="en-US" dirty="0"/>
              <a:t>to </a:t>
            </a:r>
            <a:r>
              <a:rPr dirty="0"/>
              <a:t>create emphasis and memorable moments.</a:t>
            </a:r>
            <a:endParaRPr lang="en-US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lang="en-US" dirty="0"/>
              <a:t>Use r</a:t>
            </a:r>
            <a:r>
              <a:rPr dirty="0"/>
              <a:t>hyme </a:t>
            </a:r>
            <a:r>
              <a:rPr lang="en-US" dirty="0"/>
              <a:t>to </a:t>
            </a:r>
            <a:r>
              <a:rPr dirty="0"/>
              <a:t>enrich your diction and performanc</a:t>
            </a:r>
            <a:r>
              <a:rPr lang="en-US" dirty="0"/>
              <a:t>e, but d</a:t>
            </a:r>
            <a:r>
              <a:rPr dirty="0"/>
              <a:t>on’t focus </a:t>
            </a:r>
            <a:r>
              <a:rPr lang="en-US" dirty="0"/>
              <a:t>too</a:t>
            </a:r>
            <a:r>
              <a:rPr dirty="0"/>
              <a:t> much on rhyme scheme</a:t>
            </a:r>
            <a:r>
              <a:rPr lang="en-US" dirty="0"/>
              <a:t>. I</a:t>
            </a:r>
            <a:r>
              <a:rPr dirty="0"/>
              <a:t>nternal rhyme is golden in spoken word!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Recite the words aloud as you write them. Listen to the sounds. Find the music in the words.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End the poem when it feels right.</a:t>
            </a:r>
            <a:endParaRPr sz="2000" dirty="0"/>
          </a:p>
          <a:p>
            <a:pPr>
              <a:lnSpc>
                <a:spcPct val="96000"/>
              </a:lnSpc>
              <a:spcBef>
                <a:spcPts val="0"/>
              </a:spcBef>
              <a:defRPr sz="1600"/>
            </a:pPr>
            <a:r>
              <a:rPr dirty="0"/>
              <a:t>Leave your audience with a memorable line or something to think about.</a:t>
            </a:r>
          </a:p>
        </p:txBody>
      </p:sp>
      <p:sp>
        <p:nvSpPr>
          <p:cNvPr id="247" name="Title 2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7085023" cy="50876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b="1" dirty="0"/>
              <a:t>It’s time to write your own spoken word poem!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457199" y="1309352"/>
            <a:ext cx="8418787" cy="276445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defRPr sz="1800"/>
            </a:pPr>
            <a:r>
              <a:rPr lang="en-US" dirty="0"/>
              <a:t>What ten things do you know to be true?  Choose one.</a:t>
            </a:r>
            <a:endParaRPr dirty="0"/>
          </a:p>
          <a:p>
            <a:pPr>
              <a:spcBef>
                <a:spcPts val="0"/>
              </a:spcBef>
              <a:defRPr sz="1800"/>
            </a:pPr>
            <a:r>
              <a:rPr dirty="0"/>
              <a:t>What matters to you?</a:t>
            </a:r>
            <a:r>
              <a:rPr lang="en-US" dirty="0"/>
              <a:t> </a:t>
            </a:r>
            <a:r>
              <a:rPr dirty="0"/>
              <a:t>What would you change if you could?</a:t>
            </a:r>
          </a:p>
          <a:p>
            <a:pPr>
              <a:spcBef>
                <a:spcPts val="0"/>
              </a:spcBef>
              <a:defRPr sz="1800"/>
            </a:pPr>
            <a:r>
              <a:rPr lang="en-US" dirty="0"/>
              <a:t>Who has made an impression on you? Choose a specific person or </a:t>
            </a:r>
            <a:r>
              <a:rPr dirty="0"/>
              <a:t>some</a:t>
            </a:r>
            <a:r>
              <a:rPr lang="en-US" dirty="0"/>
              <a:t>one</a:t>
            </a:r>
            <a:r>
              <a:rPr dirty="0"/>
              <a:t> famous</a:t>
            </a:r>
            <a:r>
              <a:rPr lang="en-US" dirty="0"/>
              <a:t>.</a:t>
            </a:r>
            <a:endParaRPr dirty="0"/>
          </a:p>
          <a:p>
            <a:pPr>
              <a:spcBef>
                <a:spcPts val="0"/>
              </a:spcBef>
              <a:defRPr sz="1800"/>
            </a:pPr>
            <a:r>
              <a:rPr lang="en-US" dirty="0"/>
              <a:t>What is one word that intrigues you? </a:t>
            </a:r>
            <a:r>
              <a:rPr dirty="0"/>
              <a:t>(</a:t>
            </a:r>
            <a:r>
              <a:rPr i="1" dirty="0"/>
              <a:t>Peace, Love, Wisdom, Justice, Freedom,</a:t>
            </a:r>
            <a:r>
              <a:rPr lang="en-US" i="1" dirty="0"/>
              <a:t> </a:t>
            </a:r>
            <a:r>
              <a:rPr i="1" dirty="0"/>
              <a:t>Potential, Truth, Perspective, Life &amp; Death, Racism, Sexism, Ageism, Classi</a:t>
            </a:r>
            <a:r>
              <a:rPr lang="en-US" i="1" dirty="0"/>
              <a:t>ci</a:t>
            </a:r>
            <a:r>
              <a:rPr i="1" dirty="0"/>
              <a:t>sm, Feminism</a:t>
            </a:r>
            <a:r>
              <a:rPr dirty="0"/>
              <a:t>)</a:t>
            </a:r>
          </a:p>
          <a:p>
            <a:pPr>
              <a:spcBef>
                <a:spcPts val="0"/>
              </a:spcBef>
              <a:defRPr sz="1800"/>
            </a:pPr>
            <a:r>
              <a:rPr lang="en-US" dirty="0"/>
              <a:t>What </a:t>
            </a:r>
            <a:r>
              <a:rPr dirty="0"/>
              <a:t>borrowed line from a</a:t>
            </a:r>
            <a:r>
              <a:rPr lang="en-US" dirty="0"/>
              <a:t> </a:t>
            </a:r>
            <a:r>
              <a:rPr dirty="0"/>
              <a:t>poem or a book</a:t>
            </a:r>
            <a:r>
              <a:rPr lang="en-US" dirty="0"/>
              <a:t> inspires you?</a:t>
            </a:r>
            <a:endParaRPr dirty="0"/>
          </a:p>
          <a:p>
            <a:pPr>
              <a:spcBef>
                <a:spcPts val="0"/>
              </a:spcBef>
              <a:defRPr sz="1800"/>
            </a:pPr>
            <a:r>
              <a:rPr lang="en-US" dirty="0"/>
              <a:t>What other topic interests you? (K</a:t>
            </a:r>
            <a:r>
              <a:rPr dirty="0"/>
              <a:t>eep it appropriate</a:t>
            </a:r>
            <a:r>
              <a:rPr lang="en-US" dirty="0"/>
              <a:t>, please.</a:t>
            </a:r>
            <a:r>
              <a:rPr dirty="0"/>
              <a:t>)</a:t>
            </a:r>
          </a:p>
          <a:p>
            <a:pPr marL="0" indent="0">
              <a:buSzTx/>
              <a:buNone/>
            </a:pPr>
            <a:br>
              <a:rPr dirty="0"/>
            </a:br>
            <a:endParaRPr dirty="0"/>
          </a:p>
        </p:txBody>
      </p:sp>
      <p:sp>
        <p:nvSpPr>
          <p:cNvPr id="250" name="Title 2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2194560" cy="857251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Topic Ideas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457200" y="931762"/>
            <a:ext cx="8229600" cy="405113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Memorize your poem. It’s ok if you need to read it, but it’s also ok to go “freestyle.” That’s part of the experience.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Watch other poets perform their work. If you want to shoot better free throws, you watch the best and learn their techniques. Do the same for spoken word poetry.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Practice, practice, practice!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Make eye contact. Don’t stare at the floor. Looking into somebody’s eyes helps you capture their attention and gives you feedback on your performance.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Project your voice. Speak loudly and clearly so your voice can be heard from a distance.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Be aware of your tone. Make sure you are conveying the meaning in your words.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Slow down! If it sounds slow to you, it is probably just right for your audience.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Facial expressions help animate your poem. You are not a statue. Smile if you are happy. Look angry if something angers you. Let your emotions shine through your performance.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Hand gestures and body movements help emphasize different parts of your poem. Don’t be afraid to move around. Use your hands to get your point across.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Don’t let mistakes trip you up. </a:t>
            </a:r>
            <a:r>
              <a:rPr lang="en-US" dirty="0"/>
              <a:t> Use a “f</a:t>
            </a:r>
            <a:r>
              <a:rPr dirty="0"/>
              <a:t>reestyle</a:t>
            </a:r>
            <a:r>
              <a:rPr lang="en-US" dirty="0"/>
              <a:t>"</a:t>
            </a:r>
            <a:r>
              <a:rPr dirty="0"/>
              <a:t> if you need time to get back on track.</a:t>
            </a:r>
            <a:endParaRPr sz="1800" dirty="0"/>
          </a:p>
          <a:p>
            <a:pPr>
              <a:lnSpc>
                <a:spcPct val="96000"/>
              </a:lnSpc>
              <a:spcBef>
                <a:spcPts val="0"/>
              </a:spcBef>
              <a:defRPr sz="1500"/>
            </a:pPr>
            <a:r>
              <a:rPr dirty="0"/>
              <a:t>Don’t forget to have fun!</a:t>
            </a:r>
          </a:p>
        </p:txBody>
      </p:sp>
      <p:sp>
        <p:nvSpPr>
          <p:cNvPr id="253" name="Title 2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5133252" cy="53192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b="1" dirty="0"/>
              <a:t>Performance Tips and Tricks!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416099" cy="343409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>
              <a:spcBef>
                <a:spcPts val="0"/>
              </a:spcBef>
              <a:buSzTx/>
              <a:buFont typeface="+mj-lt"/>
              <a:buAutoNum type="arabicPeriod"/>
              <a:defRPr sz="1800"/>
            </a:pPr>
            <a:r>
              <a:rPr lang="en-US" dirty="0"/>
              <a:t>P</a:t>
            </a:r>
            <a:r>
              <a:rPr dirty="0"/>
              <a:t>ay full attention to the presenter</a:t>
            </a:r>
            <a:r>
              <a:rPr lang="en-US" dirty="0"/>
              <a:t>. </a:t>
            </a:r>
          </a:p>
          <a:p>
            <a:pPr marL="342900" indent="-342900">
              <a:spcBef>
                <a:spcPts val="0"/>
              </a:spcBef>
              <a:buSzTx/>
              <a:buFont typeface="+mj-lt"/>
              <a:buAutoNum type="arabicPeriod"/>
              <a:defRPr sz="1800"/>
            </a:pPr>
            <a:r>
              <a:rPr lang="en-US" dirty="0"/>
              <a:t>Be  respectful.</a:t>
            </a:r>
          </a:p>
          <a:p>
            <a:pPr marL="342900" indent="-342900">
              <a:spcBef>
                <a:spcPts val="0"/>
              </a:spcBef>
              <a:buSzTx/>
              <a:buFont typeface="+mj-lt"/>
              <a:buAutoNum type="arabicPeriod"/>
              <a:defRPr sz="1800"/>
            </a:pPr>
            <a:r>
              <a:rPr dirty="0"/>
              <a:t>Do not cause any distractions (for example, moving around, tapping your foot or pencil, moving papers on your desk, digging through your backpack, etc.)</a:t>
            </a:r>
            <a:r>
              <a:rPr lang="en-US" dirty="0"/>
              <a:t>.</a:t>
            </a:r>
          </a:p>
          <a:p>
            <a:pPr marL="342900" indent="-342900">
              <a:spcBef>
                <a:spcPts val="0"/>
              </a:spcBef>
              <a:buSzTx/>
              <a:buFont typeface="+mj-lt"/>
              <a:buAutoNum type="arabicPeriod"/>
              <a:defRPr sz="1800"/>
            </a:pPr>
            <a:r>
              <a:rPr dirty="0"/>
              <a:t>Clap for the presenter. It takes a lot of courage to </a:t>
            </a:r>
            <a:r>
              <a:rPr lang="en-US" dirty="0"/>
              <a:t>stand in</a:t>
            </a:r>
            <a:r>
              <a:rPr dirty="0"/>
              <a:t> front of people and perform.</a:t>
            </a:r>
            <a:endParaRPr lang="en-US" dirty="0"/>
          </a:p>
          <a:p>
            <a:pPr marL="342900" indent="-342900">
              <a:spcBef>
                <a:spcPts val="0"/>
              </a:spcBef>
              <a:buSzTx/>
              <a:buFont typeface="+mj-lt"/>
              <a:buAutoNum type="arabicPeriod"/>
              <a:defRPr sz="1800"/>
            </a:pPr>
            <a:r>
              <a:rPr dirty="0"/>
              <a:t>Do not “mean mug” the presenter. In other words, don’t look angry</a:t>
            </a:r>
            <a:r>
              <a:rPr lang="en-US" dirty="0"/>
              <a:t>, impatient,</a:t>
            </a:r>
            <a:r>
              <a:rPr dirty="0"/>
              <a:t> or annoyed when a poet is reading</a:t>
            </a:r>
            <a:r>
              <a:rPr lang="en-US" dirty="0"/>
              <a:t>.</a:t>
            </a:r>
          </a:p>
          <a:p>
            <a:pPr marL="342900" indent="-342900">
              <a:spcBef>
                <a:spcPts val="0"/>
              </a:spcBef>
              <a:buSzTx/>
              <a:buFont typeface="+mj-lt"/>
              <a:buAutoNum type="arabicPeriod"/>
              <a:defRPr sz="1800"/>
            </a:pPr>
            <a:r>
              <a:rPr lang="en-US" dirty="0"/>
              <a:t>If you hear something you like, y</a:t>
            </a:r>
            <a:r>
              <a:rPr dirty="0"/>
              <a:t>ou may snap</a:t>
            </a:r>
            <a:r>
              <a:rPr lang="en-US" dirty="0"/>
              <a:t> your fingers as a form of applause as </a:t>
            </a:r>
            <a:r>
              <a:rPr dirty="0"/>
              <a:t>a poem</a:t>
            </a:r>
            <a:r>
              <a:rPr lang="en-US" dirty="0"/>
              <a:t> is read</a:t>
            </a:r>
            <a:r>
              <a:rPr dirty="0"/>
              <a:t>.</a:t>
            </a:r>
          </a:p>
          <a:p>
            <a:pPr marL="0" indent="0">
              <a:buSzTx/>
              <a:buNone/>
            </a:pPr>
            <a:br>
              <a:rPr sz="1800" dirty="0"/>
            </a:br>
            <a:endParaRPr sz="1800" dirty="0"/>
          </a:p>
        </p:txBody>
      </p:sp>
      <p:sp>
        <p:nvSpPr>
          <p:cNvPr id="256" name="Title 2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5839548" cy="857251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Audience Rules to Remember!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itle 3"/>
          <p:cNvSpPr txBox="1">
            <a:spLocks noGrp="1"/>
          </p:cNvSpPr>
          <p:nvPr>
            <p:ph type="title"/>
          </p:nvPr>
        </p:nvSpPr>
        <p:spPr>
          <a:xfrm>
            <a:off x="530351" y="807825"/>
            <a:ext cx="5425862" cy="1021843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Essential Question</a:t>
            </a:r>
          </a:p>
        </p:txBody>
      </p:sp>
      <p:sp>
        <p:nvSpPr>
          <p:cNvPr id="185" name="Text Placeholder 4"/>
          <p:cNvSpPr txBox="1">
            <a:spLocks noGrp="1"/>
          </p:cNvSpPr>
          <p:nvPr>
            <p:ph type="body" sz="quarter" idx="1"/>
          </p:nvPr>
        </p:nvSpPr>
        <p:spPr>
          <a:xfrm>
            <a:off x="530352" y="2028498"/>
            <a:ext cx="7260968" cy="1132285"/>
          </a:xfrm>
          <a:prstGeom prst="rect">
            <a:avLst/>
          </a:prstGeom>
        </p:spPr>
        <p:txBody>
          <a:bodyPr/>
          <a:lstStyle>
            <a:lvl1pPr marL="0" indent="55563">
              <a:buSzTx/>
              <a:buNone/>
            </a:lvl1pPr>
          </a:lstStyle>
          <a:p>
            <a:r>
              <a:rPr b="1" dirty="0"/>
              <a:t>How does our ability to use language empower us?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le 1"/>
          <p:cNvSpPr txBox="1">
            <a:spLocks noGrp="1"/>
          </p:cNvSpPr>
          <p:nvPr>
            <p:ph type="title"/>
          </p:nvPr>
        </p:nvSpPr>
        <p:spPr>
          <a:xfrm>
            <a:off x="530352" y="495668"/>
            <a:ext cx="5621354" cy="1021843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Lesson Objectives</a:t>
            </a:r>
          </a:p>
        </p:txBody>
      </p:sp>
      <p:sp>
        <p:nvSpPr>
          <p:cNvPr id="188" name="Text Placeholder 2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b="1" dirty="0"/>
              <a:t>Analyze techniques used to engage an audience in spoken word poetry</a:t>
            </a:r>
            <a:r>
              <a:rPr lang="en-US" b="1" dirty="0"/>
              <a:t>;</a:t>
            </a:r>
            <a:endParaRPr b="1" dirty="0"/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b="1" dirty="0"/>
              <a:t>Compose and perform a spoken word poem</a:t>
            </a:r>
            <a:r>
              <a:rPr lang="en-US" b="1" dirty="0"/>
              <a:t>.</a:t>
            </a:r>
            <a:endParaRPr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3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3966604" cy="857251"/>
          </a:xfrm>
          <a:prstGeom prst="rect">
            <a:avLst/>
          </a:prstGeom>
        </p:spPr>
        <p:txBody>
          <a:bodyPr/>
          <a:lstStyle/>
          <a:p>
            <a:r>
              <a:rPr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Tell Me Everything</a:t>
            </a:r>
            <a:endParaRPr b="1" dirty="0"/>
          </a:p>
        </p:txBody>
      </p:sp>
      <p:sp>
        <p:nvSpPr>
          <p:cNvPr id="191" name="Text Placeholder 4"/>
          <p:cNvSpPr txBox="1">
            <a:spLocks noGrp="1"/>
          </p:cNvSpPr>
          <p:nvPr>
            <p:ph type="body" sz="half" idx="1"/>
          </p:nvPr>
        </p:nvSpPr>
        <p:spPr>
          <a:xfrm>
            <a:off x="425669" y="1305059"/>
            <a:ext cx="5052146" cy="2563799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220186" indent="-220186" defTabSz="868680">
              <a:lnSpc>
                <a:spcPct val="120000"/>
              </a:lnSpc>
              <a:spcBef>
                <a:spcPts val="0"/>
              </a:spcBef>
              <a:defRPr sz="2280"/>
            </a:pPr>
            <a:r>
              <a:rPr dirty="0"/>
              <a:t>Tell me everything you know about Spoken Word Poetry. </a:t>
            </a:r>
          </a:p>
          <a:p>
            <a:pPr marL="220186" indent="-220186" defTabSz="868680">
              <a:lnSpc>
                <a:spcPct val="120000"/>
              </a:lnSpc>
              <a:spcBef>
                <a:spcPts val="0"/>
              </a:spcBef>
              <a:defRPr sz="2280"/>
            </a:pPr>
            <a:r>
              <a:rPr dirty="0"/>
              <a:t>Make a list or web. </a:t>
            </a:r>
          </a:p>
          <a:p>
            <a:pPr marL="220186" indent="-220186" defTabSz="868680">
              <a:lnSpc>
                <a:spcPct val="120000"/>
              </a:lnSpc>
              <a:spcBef>
                <a:spcPts val="0"/>
              </a:spcBef>
              <a:defRPr sz="2280"/>
            </a:pPr>
            <a:r>
              <a:rPr dirty="0"/>
              <a:t>Write for three minutes.</a:t>
            </a:r>
          </a:p>
          <a:p>
            <a:pPr marL="220186" indent="-220186" defTabSz="868680">
              <a:lnSpc>
                <a:spcPct val="120000"/>
              </a:lnSpc>
              <a:spcBef>
                <a:spcPts val="0"/>
              </a:spcBef>
              <a:defRPr sz="2280"/>
            </a:pPr>
            <a:r>
              <a:rPr dirty="0"/>
              <a:t>Share with a partner or small group when the time is up. </a:t>
            </a:r>
            <a:endParaRPr lang="en-US" dirty="0"/>
          </a:p>
          <a:p>
            <a:pPr marL="220186" indent="-220186" defTabSz="868680">
              <a:lnSpc>
                <a:spcPct val="120000"/>
              </a:lnSpc>
              <a:spcBef>
                <a:spcPts val="0"/>
              </a:spcBef>
              <a:defRPr sz="2280"/>
            </a:pPr>
            <a:r>
              <a:rPr dirty="0"/>
              <a:t>Add </a:t>
            </a:r>
            <a:r>
              <a:rPr lang="en-US" dirty="0"/>
              <a:t>any new information </a:t>
            </a:r>
            <a:r>
              <a:rPr dirty="0"/>
              <a:t>to your list</a:t>
            </a:r>
            <a:r>
              <a:rPr lang="en-US" dirty="0"/>
              <a:t>.</a:t>
            </a:r>
            <a:endParaRPr dirty="0"/>
          </a:p>
          <a:p>
            <a:pPr marL="0" indent="0" defTabSz="868680">
              <a:lnSpc>
                <a:spcPct val="120000"/>
              </a:lnSpc>
              <a:spcBef>
                <a:spcPts val="500"/>
              </a:spcBef>
              <a:buSzTx/>
              <a:buNone/>
              <a:defRPr sz="2470"/>
            </a:pPr>
            <a:br>
              <a:rPr sz="2280" dirty="0"/>
            </a:br>
            <a:endParaRPr sz="2280" dirty="0"/>
          </a:p>
        </p:txBody>
      </p:sp>
      <p:pic>
        <p:nvPicPr>
          <p:cNvPr id="192" name="Picture Placeholder 7" descr="Picture Placeholder 7"/>
          <p:cNvPicPr>
            <a:picLocks noGrp="1" noChangeAspect="1"/>
          </p:cNvPicPr>
          <p:nvPr>
            <p:ph type="pic" idx="13"/>
          </p:nvPr>
        </p:nvPicPr>
        <p:blipFill>
          <a:blip r:embed="rId4"/>
          <a:srcRect t="21" b="21"/>
          <a:stretch>
            <a:fillRect/>
          </a:stretch>
        </p:blipFill>
        <p:spPr>
          <a:xfrm>
            <a:off x="6086661" y="1305059"/>
            <a:ext cx="2089117" cy="20882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E7952-7525-4077-BC52-749000C0B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09351"/>
            <a:ext cx="5551239" cy="2096001"/>
          </a:xfrm>
        </p:spPr>
        <p:txBody>
          <a:bodyPr>
            <a:normAutofit/>
          </a:bodyPr>
          <a:lstStyle/>
          <a:p>
            <a:pPr defTabSz="832104">
              <a:spcBef>
                <a:spcPts val="0"/>
              </a:spcBef>
              <a:buSzTx/>
              <a:defRPr sz="1638"/>
            </a:pPr>
            <a:r>
              <a:rPr lang="en-US" sz="2000" dirty="0"/>
              <a:t>Watch a performance of at least three of the provided spoken word poets. </a:t>
            </a:r>
          </a:p>
          <a:p>
            <a:pPr defTabSz="832104">
              <a:spcBef>
                <a:spcPts val="0"/>
              </a:spcBef>
              <a:buSzTx/>
              <a:defRPr sz="1638"/>
            </a:pPr>
            <a:r>
              <a:rPr lang="en-US" sz="2000" dirty="0"/>
              <a:t>Consider the questions on the next slide as you watch the videos. </a:t>
            </a:r>
          </a:p>
          <a:p>
            <a:pPr defTabSz="832104">
              <a:spcBef>
                <a:spcPts val="0"/>
              </a:spcBef>
              <a:buSzTx/>
              <a:defRPr sz="1638"/>
            </a:pPr>
            <a:r>
              <a:rPr lang="en-US" sz="2000" dirty="0"/>
              <a:t>Take notes on your Note Catcher.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4EC366-055B-4CDA-BF3C-68ED94904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6"/>
            <a:ext cx="4344231" cy="857251"/>
          </a:xfrm>
        </p:spPr>
        <p:txBody>
          <a:bodyPr/>
          <a:lstStyle/>
          <a:p>
            <a:r>
              <a:rPr lang="en-US" b="1" dirty="0"/>
              <a:t>Spoken Word Poetry</a:t>
            </a:r>
          </a:p>
        </p:txBody>
      </p:sp>
    </p:spTree>
    <p:extLst>
      <p:ext uri="{BB962C8B-B14F-4D97-AF65-F5344CB8AC3E}">
        <p14:creationId xmlns:p14="http://schemas.microsoft.com/office/powerpoint/2010/main" val="180371073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271A8-0F11-401A-9F00-8CABE533E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20073"/>
            <a:ext cx="8229600" cy="857251"/>
          </a:xfrm>
        </p:spPr>
        <p:txBody>
          <a:bodyPr/>
          <a:lstStyle/>
          <a:p>
            <a:r>
              <a:rPr lang="en-US" b="1" dirty="0"/>
              <a:t>Spoken Word Poetry </a:t>
            </a:r>
            <a:r>
              <a:rPr lang="en-US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Note Catcher</a:t>
            </a:r>
            <a:endParaRPr lang="en-US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C94DB-E70B-42D7-920B-72281A99283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199" y="1078301"/>
            <a:ext cx="7293129" cy="3448258"/>
          </a:xfrm>
        </p:spPr>
        <p:txBody>
          <a:bodyPr>
            <a:normAutofit fontScale="92500" lnSpcReduction="10000"/>
          </a:bodyPr>
          <a:lstStyle/>
          <a:p>
            <a:pPr marL="213233" indent="-213233" defTabSz="841247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100000"/>
              <a:buFont typeface="Arial"/>
              <a:buChar char="•"/>
              <a:defRPr sz="2208"/>
            </a:pPr>
            <a:r>
              <a:rPr lang="en-US" sz="1600" dirty="0"/>
              <a:t>What is the subject of the poem?</a:t>
            </a:r>
          </a:p>
          <a:p>
            <a:pPr marL="213233" indent="-213233" defTabSz="841247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100000"/>
              <a:buFont typeface="Arial"/>
              <a:buChar char="•"/>
              <a:defRPr sz="2208"/>
            </a:pPr>
            <a:r>
              <a:rPr lang="en-US" sz="1600" dirty="0"/>
              <a:t>What tone does the poet convey in the presentation? </a:t>
            </a:r>
          </a:p>
          <a:p>
            <a:pPr marL="213233" indent="-213233" defTabSz="841247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100000"/>
              <a:buFont typeface="Arial"/>
              <a:buChar char="•"/>
              <a:defRPr sz="2208"/>
            </a:pPr>
            <a:r>
              <a:rPr lang="en-US" sz="1600" dirty="0"/>
              <a:t>What do you notice about the performance techniques that engage the audience?</a:t>
            </a:r>
          </a:p>
          <a:p>
            <a:pPr marL="498524" lvl="1" indent="-213233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Body movements </a:t>
            </a:r>
          </a:p>
          <a:p>
            <a:pPr marL="498524" lvl="1" indent="-213233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Hand gestures </a:t>
            </a:r>
          </a:p>
          <a:p>
            <a:pPr marL="498524" lvl="1" indent="-213233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Dramatic pauses </a:t>
            </a:r>
          </a:p>
          <a:p>
            <a:pPr marL="498524" lvl="1" indent="-213233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Varying volume </a:t>
            </a:r>
          </a:p>
          <a:p>
            <a:pPr marL="498524" lvl="1" indent="-213233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Varying tempo </a:t>
            </a:r>
          </a:p>
          <a:p>
            <a:pPr marL="213233" indent="-213233" defTabSz="841247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100000"/>
              <a:buFont typeface="Arial"/>
              <a:buChar char="•"/>
              <a:defRPr sz="2208"/>
            </a:pPr>
            <a:r>
              <a:rPr lang="en-US" sz="1600" dirty="0"/>
              <a:t>What do you notice about the words the poet uses? </a:t>
            </a:r>
          </a:p>
          <a:p>
            <a:pPr marL="213233" indent="-213233" defTabSz="841247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100000"/>
              <a:buFont typeface="Arial"/>
              <a:buChar char="•"/>
              <a:defRPr sz="2208"/>
            </a:pPr>
            <a:r>
              <a:rPr lang="en-US" sz="1600" dirty="0"/>
              <a:t>What literary elements does the poet use?</a:t>
            </a:r>
          </a:p>
          <a:p>
            <a:pPr marL="571041" lvl="1" indent="-285750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Repetition</a:t>
            </a:r>
          </a:p>
          <a:p>
            <a:pPr marL="571041" lvl="1" indent="-285750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Assonance</a:t>
            </a:r>
          </a:p>
          <a:p>
            <a:pPr marL="571041" lvl="1" indent="-285750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Alliteration</a:t>
            </a:r>
          </a:p>
          <a:p>
            <a:pPr marL="571041" lvl="1" indent="-285750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Rhyme</a:t>
            </a:r>
          </a:p>
          <a:p>
            <a:pPr marL="571041" lvl="1" indent="-285750" defTabSz="841247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sz="2208"/>
            </a:pPr>
            <a:r>
              <a:rPr lang="en-US" sz="1300" dirty="0"/>
              <a:t>Wordplay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57814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Sarah Kay: If I should have a daughter&#10;&#10;Online Media 1" descr="Sarah Kay: If I should have a daughterOnline Medi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825" y="1309687"/>
            <a:ext cx="4578350" cy="3433764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Title 18"/>
          <p:cNvSpPr txBox="1">
            <a:spLocks noGrp="1"/>
          </p:cNvSpPr>
          <p:nvPr>
            <p:ph type="title"/>
          </p:nvPr>
        </p:nvSpPr>
        <p:spPr>
          <a:xfrm>
            <a:off x="457200" y="181631"/>
            <a:ext cx="8229600" cy="786613"/>
          </a:xfrm>
          <a:prstGeom prst="rect">
            <a:avLst/>
          </a:prstGeom>
        </p:spPr>
        <p:txBody>
          <a:bodyPr/>
          <a:lstStyle>
            <a:lvl1pPr defTabSz="795527">
              <a:defRPr sz="2784"/>
            </a:lvl1pPr>
          </a:lstStyle>
          <a:p>
            <a:r>
              <a:rPr b="1" dirty="0"/>
              <a:t>“If I should have a daughter (Point B)” by Sarah Kay</a:t>
            </a:r>
          </a:p>
        </p:txBody>
      </p:sp>
      <p:sp>
        <p:nvSpPr>
          <p:cNvPr id="200" name="If I should have a daughter (Point B)"/>
          <p:cNvSpPr txBox="1"/>
          <p:nvPr/>
        </p:nvSpPr>
        <p:spPr>
          <a:xfrm>
            <a:off x="2353440" y="4404436"/>
            <a:ext cx="2504525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chemeClr val="accent2">
                    <a:satOff val="-12041"/>
                    <a:lumOff val="34411"/>
                  </a:schemeClr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uFillTx/>
              </a:defRPr>
            </a:pPr>
            <a:r>
              <a:rPr>
                <a:uFill>
                  <a:solidFill>
                    <a:srgbClr val="BED7D3"/>
                  </a:solidFill>
                </a:uFill>
                <a:hlinkClick r:id="rId4"/>
              </a:rPr>
              <a:t>If I should have a daughter (Point B)</a:t>
            </a:r>
            <a:endParaRPr u="non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itle 18"/>
          <p:cNvSpPr txBox="1">
            <a:spLocks noGrp="1"/>
          </p:cNvSpPr>
          <p:nvPr>
            <p:ph type="title"/>
          </p:nvPr>
        </p:nvSpPr>
        <p:spPr>
          <a:xfrm>
            <a:off x="457200" y="307246"/>
            <a:ext cx="6848541" cy="857251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“Power of One” by Brandon </a:t>
            </a:r>
            <a:r>
              <a:rPr b="1" dirty="0" err="1"/>
              <a:t>Leake</a:t>
            </a:r>
            <a:endParaRPr b="1" dirty="0"/>
          </a:p>
        </p:txBody>
      </p:sp>
      <p:pic>
        <p:nvPicPr>
          <p:cNvPr id="203" name="Brandon Leake — Power of One&#10;&#10;Online Media 6" descr="Brandon Leake — Power of OneOnline Medi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25" y="1309687"/>
            <a:ext cx="6076950" cy="3433764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Power of One"/>
          <p:cNvSpPr txBox="1"/>
          <p:nvPr/>
        </p:nvSpPr>
        <p:spPr>
          <a:xfrm>
            <a:off x="1601123" y="4421467"/>
            <a:ext cx="988701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lnSpc>
                <a:spcPts val="2800"/>
              </a:lnSpc>
              <a:spcBef>
                <a:spcPts val="1200"/>
              </a:spcBef>
              <a:defRPr sz="1200" u="sng">
                <a:solidFill>
                  <a:schemeClr val="accent2">
                    <a:satOff val="-12041"/>
                    <a:lumOff val="34411"/>
                  </a:schemeClr>
                </a:solidFill>
                <a:uFill>
                  <a:solidFill>
                    <a:srgbClr val="BED7D3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defRPr>
            </a:lvl1pPr>
          </a:lstStyle>
          <a:p>
            <a:pPr>
              <a:defRPr>
                <a:uFillTx/>
              </a:defRPr>
            </a:pPr>
            <a:r>
              <a:rPr>
                <a:uFill>
                  <a:solidFill>
                    <a:srgbClr val="BED7D3"/>
                  </a:solidFill>
                </a:uFill>
                <a:hlinkClick r:id="rId4"/>
              </a:rPr>
              <a:t>Power of One</a:t>
            </a:r>
            <a:endParaRPr u="non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0000FF"/>
      </a:hlink>
      <a:folHlink>
        <a:srgbClr val="FF00FF"/>
      </a:folHlink>
    </a:clrScheme>
    <a:fontScheme name="LEARN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LEARN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4B3F0B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4B3F0B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343422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4B3F0B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4B3F0B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EARN theme">
  <a:themeElements>
    <a:clrScheme name="LEARN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0000FF"/>
      </a:hlink>
      <a:folHlink>
        <a:srgbClr val="FF00FF"/>
      </a:folHlink>
    </a:clrScheme>
    <a:fontScheme name="LEARN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LEARN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4B3F0B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4B3F0B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343422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4B3F0B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4B3F0B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E88D0D-F61C-48B6-A988-68913E937F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2586CC-9E8F-42FF-934C-B79940B7B5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6FB015-8C76-467F-B4BA-02DCB2E5D6D5}">
  <ds:schemaRefs>
    <ds:schemaRef ds:uri="d06b737b-b789-4524-96b5-d3d460658ae2"/>
    <ds:schemaRef ds:uri="http://schemas.microsoft.com/office/2006/documentManagement/types"/>
    <ds:schemaRef ds:uri="966e68ee-ec3c-4f12-bd4f-fedbbec8de0b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1288</Words>
  <Application>Microsoft Office PowerPoint</Application>
  <PresentationFormat>On-screen Show (16:9)</PresentationFormat>
  <Paragraphs>127</Paragraphs>
  <Slides>23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</vt:lpstr>
      <vt:lpstr>Wingdings</vt:lpstr>
      <vt:lpstr>LEARN theme</vt:lpstr>
      <vt:lpstr>PowerPoint Presentation</vt:lpstr>
      <vt:lpstr>Speak Your Truth</vt:lpstr>
      <vt:lpstr>Essential Question</vt:lpstr>
      <vt:lpstr>Lesson Objectives</vt:lpstr>
      <vt:lpstr>Tell Me Everything</vt:lpstr>
      <vt:lpstr>Spoken Word Poetry</vt:lpstr>
      <vt:lpstr>Spoken Word Poetry Note Catcher</vt:lpstr>
      <vt:lpstr>“If I should have a daughter (Point B)” by Sarah Kay</vt:lpstr>
      <vt:lpstr>“Power of One” by Brandon Leake</vt:lpstr>
      <vt:lpstr>“Earthrise” by Amanda Gorman</vt:lpstr>
      <vt:lpstr>“Still I Rise” by Maya Angelou</vt:lpstr>
      <vt:lpstr>“Captain America” by William Nu’utupu Giles</vt:lpstr>
      <vt:lpstr>“Dear Santa” by Phil Kaye</vt:lpstr>
      <vt:lpstr>“An Origin Story” by Sarah Kay and Phil Kaye</vt:lpstr>
      <vt:lpstr>“How to Fight” by Carlos Andres Gomez</vt:lpstr>
      <vt:lpstr>3-2-1 </vt:lpstr>
      <vt:lpstr>“Spoken word: The roots of poetry" by Sarah Kay (optional)</vt:lpstr>
      <vt:lpstr>“Writing a Spoken Word Poem in One Hour" by Taz Alam</vt:lpstr>
      <vt:lpstr>“Fake Friends" by Taz Alam</vt:lpstr>
      <vt:lpstr>It’s time to write your own spoken word poem!</vt:lpstr>
      <vt:lpstr>Topic Ideas</vt:lpstr>
      <vt:lpstr>Performance Tips and Tricks!</vt:lpstr>
      <vt:lpstr>Audience Rules to Remember!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 Your Truth</dc:title>
  <dc:subject>Spoken Word Poetry</dc:subject>
  <dc:creator>profe</dc:creator>
  <cp:lastModifiedBy>McLeod Porter, Delma</cp:lastModifiedBy>
  <cp:revision>8</cp:revision>
  <dcterms:modified xsi:type="dcterms:W3CDTF">2021-10-13T18:18:32Z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