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1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3500" type="screen16x9"/>
  <p:notesSz cx="6858000" cy="9144000"/>
  <p:embeddedFontLst>
    <p:embeddedFont>
      <p:font typeface="Bree Serif" panose="02000503040000020004" pitchFamily="2" charset="77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e9d55319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e9d55319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e9d5532a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de9d5532a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https://learn.k20center.ou.edu/strategy/72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009da3a5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e009da3a5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https://learn.k20center.ou.edu/strategy/72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009da3a5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e009da3a5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https://learn.k20center.ou.edu/strategy/72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e9d553193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de9d553193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e9d553193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e9d553193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e9d55319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de9d55319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e9d553193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e9d553193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YouTube. (2017). </a:t>
            </a:r>
            <a:r>
              <a:rPr lang="en" i="1">
                <a:solidFill>
                  <a:schemeClr val="dk1"/>
                </a:solidFill>
              </a:rPr>
              <a:t>Thor vs Odin - Odin Takes Thor's Power (Scene) Movie Clip Hd</a:t>
            </a:r>
            <a:r>
              <a:rPr lang="en">
                <a:solidFill>
                  <a:schemeClr val="dk1"/>
                </a:solidFill>
              </a:rPr>
              <a:t>. </a:t>
            </a:r>
            <a:r>
              <a:rPr lang="en" i="1">
                <a:solidFill>
                  <a:schemeClr val="dk1"/>
                </a:solidFill>
              </a:rPr>
              <a:t>YouTube</a:t>
            </a:r>
            <a:r>
              <a:rPr lang="en">
                <a:solidFill>
                  <a:schemeClr val="dk1"/>
                </a:solidFill>
              </a:rPr>
              <a:t>. https://www.youtube.com/watch?v=_IfYZZDTays.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e9d5532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e9d5532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https://learn.k20center.ou.edu/strategy/86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e9d5532a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e9d5532a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https://learn.k20center.ou.edu/strategy/98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009da3a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009da3a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OpenClipart-Vectors. (2013). </a:t>
            </a:r>
            <a:r>
              <a:rPr lang="en" i="1" dirty="0">
                <a:solidFill>
                  <a:schemeClr val="dk1"/>
                </a:solidFill>
              </a:rPr>
              <a:t>Rope</a:t>
            </a:r>
            <a:r>
              <a:rPr lang="en" dirty="0">
                <a:solidFill>
                  <a:schemeClr val="dk1"/>
                </a:solidFill>
              </a:rPr>
              <a:t>. https://pixabay.com/vectors/rope-cord-sisal-string-material-160161/. 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https://learn.k20center.ou.edu/strategy/98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e9d5532a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e9d5532a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https://www.mentimeter.com/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https://learn.k20center.ou.edu/strategy/103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IfYZZDTay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0925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One-Pager</a:t>
            </a:r>
            <a:endParaRPr b="1" dirty="0"/>
          </a:p>
        </p:txBody>
      </p:sp>
      <p:pic>
        <p:nvPicPr>
          <p:cNvPr id="218" name="Google Shape;218;p43"/>
          <p:cNvPicPr preferRelativeResize="0"/>
          <p:nvPr/>
        </p:nvPicPr>
        <p:blipFill rotWithShape="1">
          <a:blip r:embed="rId3">
            <a:alphaModFix/>
          </a:blip>
          <a:srcRect t="2629"/>
          <a:stretch/>
        </p:blipFill>
        <p:spPr>
          <a:xfrm>
            <a:off x="4720050" y="1512775"/>
            <a:ext cx="4120174" cy="32055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19" name="Google Shape;219;p4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800" dirty="0"/>
              <a:t>Choose an example of power from a movie and include the following:</a:t>
            </a:r>
            <a:endParaRPr dirty="0"/>
          </a:p>
        </p:txBody>
      </p:sp>
      <p:sp>
        <p:nvSpPr>
          <p:cNvPr id="220" name="Google Shape;220;p43"/>
          <p:cNvSpPr txBox="1">
            <a:spLocks noGrp="1"/>
          </p:cNvSpPr>
          <p:nvPr>
            <p:ph type="body" idx="2"/>
          </p:nvPr>
        </p:nvSpPr>
        <p:spPr>
          <a:xfrm>
            <a:off x="4759189" y="9735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Example One-Pager from Thor</a:t>
            </a:r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Title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Border around the page that includes the theme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Image of the symbol of power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Three or more questions with the answers included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 statement about why you believe this to be a symbol of power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4"/>
          <p:cNvPicPr preferRelativeResize="0"/>
          <p:nvPr/>
        </p:nvPicPr>
        <p:blipFill rotWithShape="1">
          <a:blip r:embed="rId3">
            <a:alphaModFix/>
          </a:blip>
          <a:srcRect t="2629"/>
          <a:stretch/>
        </p:blipFill>
        <p:spPr>
          <a:xfrm>
            <a:off x="2273314" y="783337"/>
            <a:ext cx="4597373" cy="35768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27" name="Google Shape;227;p44"/>
          <p:cNvGrpSpPr/>
          <p:nvPr/>
        </p:nvGrpSpPr>
        <p:grpSpPr>
          <a:xfrm>
            <a:off x="5667975" y="4247950"/>
            <a:ext cx="2376300" cy="792450"/>
            <a:chOff x="4597575" y="1109150"/>
            <a:chExt cx="2376300" cy="792450"/>
          </a:xfrm>
        </p:grpSpPr>
        <p:sp>
          <p:nvSpPr>
            <p:cNvPr id="228" name="Google Shape;228;p44"/>
            <p:cNvSpPr txBox="1"/>
            <p:nvPr/>
          </p:nvSpPr>
          <p:spPr>
            <a:xfrm>
              <a:off x="4856775" y="1439900"/>
              <a:ext cx="2117100" cy="4617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Title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9" name="Google Shape;229;p44"/>
            <p:cNvCxnSpPr>
              <a:stCxn id="228" idx="1"/>
            </p:cNvCxnSpPr>
            <p:nvPr/>
          </p:nvCxnSpPr>
          <p:spPr>
            <a:xfrm rot="10800000">
              <a:off x="4597575" y="1109150"/>
              <a:ext cx="259200" cy="561600"/>
            </a:xfrm>
            <a:prstGeom prst="straightConnector1">
              <a:avLst/>
            </a:prstGeom>
            <a:noFill/>
            <a:ln w="9525" cap="flat" cmpd="sng">
              <a:solidFill>
                <a:srgbClr val="62626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0" name="Google Shape;230;p44"/>
          <p:cNvGrpSpPr/>
          <p:nvPr/>
        </p:nvGrpSpPr>
        <p:grpSpPr>
          <a:xfrm>
            <a:off x="98467" y="129616"/>
            <a:ext cx="2244973" cy="809030"/>
            <a:chOff x="4856775" y="1439900"/>
            <a:chExt cx="2117100" cy="709800"/>
          </a:xfrm>
        </p:grpSpPr>
        <p:sp>
          <p:nvSpPr>
            <p:cNvPr id="231" name="Google Shape;231;p44"/>
            <p:cNvSpPr txBox="1"/>
            <p:nvPr/>
          </p:nvSpPr>
          <p:spPr>
            <a:xfrm>
              <a:off x="4856775" y="1439900"/>
              <a:ext cx="2117100" cy="4050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Border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2" name="Google Shape;232;p44"/>
            <p:cNvCxnSpPr>
              <a:stCxn id="231" idx="2"/>
            </p:cNvCxnSpPr>
            <p:nvPr/>
          </p:nvCxnSpPr>
          <p:spPr>
            <a:xfrm>
              <a:off x="5915325" y="1844900"/>
              <a:ext cx="1025400" cy="304800"/>
            </a:xfrm>
            <a:prstGeom prst="straightConnector1">
              <a:avLst/>
            </a:prstGeom>
            <a:noFill/>
            <a:ln w="9525" cap="flat" cmpd="sng">
              <a:solidFill>
                <a:srgbClr val="62626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3" name="Google Shape;233;p44"/>
          <p:cNvGrpSpPr/>
          <p:nvPr/>
        </p:nvGrpSpPr>
        <p:grpSpPr>
          <a:xfrm>
            <a:off x="1927575" y="3545800"/>
            <a:ext cx="3150900" cy="1494600"/>
            <a:chOff x="4413750" y="407000"/>
            <a:chExt cx="3150900" cy="1494600"/>
          </a:xfrm>
        </p:grpSpPr>
        <p:sp>
          <p:nvSpPr>
            <p:cNvPr id="234" name="Google Shape;234;p44"/>
            <p:cNvSpPr txBox="1"/>
            <p:nvPr/>
          </p:nvSpPr>
          <p:spPr>
            <a:xfrm>
              <a:off x="4413750" y="1439900"/>
              <a:ext cx="3150900" cy="4617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Image of the symbol of power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5" name="Google Shape;235;p44"/>
            <p:cNvCxnSpPr>
              <a:stCxn id="234" idx="0"/>
            </p:cNvCxnSpPr>
            <p:nvPr/>
          </p:nvCxnSpPr>
          <p:spPr>
            <a:xfrm rot="10800000" flipH="1">
              <a:off x="5989200" y="407000"/>
              <a:ext cx="1307100" cy="1032900"/>
            </a:xfrm>
            <a:prstGeom prst="straightConnector1">
              <a:avLst/>
            </a:prstGeom>
            <a:noFill/>
            <a:ln w="9525" cap="flat" cmpd="sng">
              <a:solidFill>
                <a:srgbClr val="62626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6" name="Google Shape;236;p44"/>
          <p:cNvGrpSpPr/>
          <p:nvPr/>
        </p:nvGrpSpPr>
        <p:grpSpPr>
          <a:xfrm>
            <a:off x="6593400" y="1263875"/>
            <a:ext cx="2484600" cy="461700"/>
            <a:chOff x="4864700" y="1274525"/>
            <a:chExt cx="2484600" cy="461700"/>
          </a:xfrm>
        </p:grpSpPr>
        <p:sp>
          <p:nvSpPr>
            <p:cNvPr id="237" name="Google Shape;237;p44"/>
            <p:cNvSpPr txBox="1"/>
            <p:nvPr/>
          </p:nvSpPr>
          <p:spPr>
            <a:xfrm>
              <a:off x="5232200" y="1274525"/>
              <a:ext cx="2117100" cy="4617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Question 1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8" name="Google Shape;238;p44"/>
            <p:cNvCxnSpPr>
              <a:stCxn id="237" idx="1"/>
            </p:cNvCxnSpPr>
            <p:nvPr/>
          </p:nvCxnSpPr>
          <p:spPr>
            <a:xfrm flipH="1">
              <a:off x="4864700" y="1505375"/>
              <a:ext cx="367500" cy="4800"/>
            </a:xfrm>
            <a:prstGeom prst="straightConnector1">
              <a:avLst/>
            </a:prstGeom>
            <a:noFill/>
            <a:ln w="9525" cap="flat" cmpd="sng">
              <a:solidFill>
                <a:srgbClr val="62626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39" name="Google Shape;239;p44"/>
          <p:cNvGrpSpPr/>
          <p:nvPr/>
        </p:nvGrpSpPr>
        <p:grpSpPr>
          <a:xfrm>
            <a:off x="6593400" y="2110050"/>
            <a:ext cx="2484600" cy="461700"/>
            <a:chOff x="4864700" y="1274525"/>
            <a:chExt cx="2484600" cy="461700"/>
          </a:xfrm>
        </p:grpSpPr>
        <p:sp>
          <p:nvSpPr>
            <p:cNvPr id="240" name="Google Shape;240;p44"/>
            <p:cNvSpPr txBox="1"/>
            <p:nvPr/>
          </p:nvSpPr>
          <p:spPr>
            <a:xfrm>
              <a:off x="5232200" y="1274525"/>
              <a:ext cx="2117100" cy="4617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Question 2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1" name="Google Shape;241;p44"/>
            <p:cNvCxnSpPr>
              <a:stCxn id="240" idx="1"/>
            </p:cNvCxnSpPr>
            <p:nvPr/>
          </p:nvCxnSpPr>
          <p:spPr>
            <a:xfrm flipH="1">
              <a:off x="4864700" y="1505375"/>
              <a:ext cx="367500" cy="4800"/>
            </a:xfrm>
            <a:prstGeom prst="straightConnector1">
              <a:avLst/>
            </a:prstGeom>
            <a:noFill/>
            <a:ln w="9525" cap="flat" cmpd="sng">
              <a:solidFill>
                <a:srgbClr val="62626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42" name="Google Shape;242;p44"/>
          <p:cNvGrpSpPr/>
          <p:nvPr/>
        </p:nvGrpSpPr>
        <p:grpSpPr>
          <a:xfrm>
            <a:off x="4220238" y="129625"/>
            <a:ext cx="2468850" cy="1168800"/>
            <a:chOff x="4445050" y="145425"/>
            <a:chExt cx="2468850" cy="1168800"/>
          </a:xfrm>
        </p:grpSpPr>
        <p:sp>
          <p:nvSpPr>
            <p:cNvPr id="243" name="Google Shape;243;p44"/>
            <p:cNvSpPr txBox="1"/>
            <p:nvPr/>
          </p:nvSpPr>
          <p:spPr>
            <a:xfrm>
              <a:off x="4796800" y="145425"/>
              <a:ext cx="2117100" cy="4617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Question 3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4" name="Google Shape;244;p44"/>
            <p:cNvCxnSpPr>
              <a:stCxn id="243" idx="2"/>
            </p:cNvCxnSpPr>
            <p:nvPr/>
          </p:nvCxnSpPr>
          <p:spPr>
            <a:xfrm flipH="1">
              <a:off x="4445050" y="607125"/>
              <a:ext cx="1410300" cy="707100"/>
            </a:xfrm>
            <a:prstGeom prst="straightConnector1">
              <a:avLst/>
            </a:prstGeom>
            <a:noFill/>
            <a:ln w="9525" cap="flat" cmpd="sng">
              <a:solidFill>
                <a:srgbClr val="62626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45" name="Google Shape;245;p44"/>
          <p:cNvGrpSpPr/>
          <p:nvPr/>
        </p:nvGrpSpPr>
        <p:grpSpPr>
          <a:xfrm>
            <a:off x="98474" y="2003125"/>
            <a:ext cx="2459068" cy="1292875"/>
            <a:chOff x="4856782" y="1114851"/>
            <a:chExt cx="2319000" cy="1134300"/>
          </a:xfrm>
        </p:grpSpPr>
        <p:sp>
          <p:nvSpPr>
            <p:cNvPr id="246" name="Google Shape;246;p44"/>
            <p:cNvSpPr txBox="1"/>
            <p:nvPr/>
          </p:nvSpPr>
          <p:spPr>
            <a:xfrm>
              <a:off x="4856782" y="1114851"/>
              <a:ext cx="1927200" cy="11343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Calibri"/>
                  <a:ea typeface="Calibri"/>
                  <a:cs typeface="Calibri"/>
                  <a:sym typeface="Calibri"/>
                </a:rPr>
                <a:t>A statement about why you believe this to be a symbol of power</a:t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7" name="Google Shape;247;p44"/>
            <p:cNvCxnSpPr>
              <a:stCxn id="246" idx="3"/>
            </p:cNvCxnSpPr>
            <p:nvPr/>
          </p:nvCxnSpPr>
          <p:spPr>
            <a:xfrm>
              <a:off x="6783982" y="1682001"/>
              <a:ext cx="391800" cy="284700"/>
            </a:xfrm>
            <a:prstGeom prst="straightConnector1">
              <a:avLst/>
            </a:prstGeom>
            <a:noFill/>
            <a:ln w="9525" cap="flat" cmpd="sng">
              <a:solidFill>
                <a:srgbClr val="62626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32809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One-Pager</a:t>
            </a:r>
            <a:endParaRPr b="1" dirty="0"/>
          </a:p>
        </p:txBody>
      </p:sp>
      <p:pic>
        <p:nvPicPr>
          <p:cNvPr id="253" name="Google Shape;253;p45"/>
          <p:cNvPicPr preferRelativeResize="0"/>
          <p:nvPr/>
        </p:nvPicPr>
        <p:blipFill rotWithShape="1">
          <a:blip r:embed="rId3">
            <a:alphaModFix/>
          </a:blip>
          <a:srcRect t="2629"/>
          <a:stretch/>
        </p:blipFill>
        <p:spPr>
          <a:xfrm>
            <a:off x="4720050" y="1512775"/>
            <a:ext cx="4120174" cy="32055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4" name="Google Shape;254;p45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1800"/>
              <a:t>Choose an example of power from a movie and include the following:</a:t>
            </a:r>
            <a:endParaRPr/>
          </a:p>
        </p:txBody>
      </p:sp>
      <p:sp>
        <p:nvSpPr>
          <p:cNvPr id="255" name="Google Shape;255;p45"/>
          <p:cNvSpPr txBox="1">
            <a:spLocks noGrp="1"/>
          </p:cNvSpPr>
          <p:nvPr>
            <p:ph type="body" idx="2"/>
          </p:nvPr>
        </p:nvSpPr>
        <p:spPr>
          <a:xfrm>
            <a:off x="4759189" y="9735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Example One-Pager from Thor</a:t>
            </a:r>
            <a:endParaRPr/>
          </a:p>
        </p:txBody>
      </p:sp>
      <p:sp>
        <p:nvSpPr>
          <p:cNvPr id="256" name="Google Shape;256;p45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42900" algn="l" rtl="0">
              <a:spcBef>
                <a:spcPts val="52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Title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Border around the page that includes the theme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Image of the symbol of power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Three or more questions with the answers included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 statement about why you believe this to be a symbol of power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dirty="0"/>
              <a:t>I’ve Got the Power</a:t>
            </a:r>
            <a:endParaRPr dirty="0"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Lord of the Flies Unit Lesson 6</a:t>
            </a:r>
            <a:endParaRPr dirty="0"/>
          </a:p>
        </p:txBody>
      </p:sp>
      <p:pic>
        <p:nvPicPr>
          <p:cNvPr id="141" name="Google Shape;14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0948" y="310171"/>
            <a:ext cx="3913052" cy="391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5"/>
          <p:cNvPicPr preferRelativeResize="0"/>
          <p:nvPr/>
        </p:nvPicPr>
        <p:blipFill rotWithShape="1">
          <a:blip r:embed="rId4">
            <a:alphaModFix/>
          </a:blip>
          <a:srcRect l="17279" t="21853" r="12677" b="30681"/>
          <a:stretch/>
        </p:blipFill>
        <p:spPr>
          <a:xfrm>
            <a:off x="5408621" y="1751708"/>
            <a:ext cx="3602826" cy="24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Essential Question </a:t>
            </a:r>
            <a:endParaRPr dirty="0"/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How does the author use symbolism to develop characterization and theme?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 txBox="1">
            <a:spLocks noGrp="1"/>
          </p:cNvSpPr>
          <p:nvPr>
            <p:ph type="title"/>
          </p:nvPr>
        </p:nvSpPr>
        <p:spPr>
          <a:xfrm>
            <a:off x="471548" y="539198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154" name="Google Shape;154;p37"/>
          <p:cNvSpPr txBox="1">
            <a:spLocks noGrp="1"/>
          </p:cNvSpPr>
          <p:nvPr>
            <p:ph type="body" idx="1"/>
          </p:nvPr>
        </p:nvSpPr>
        <p:spPr>
          <a:xfrm>
            <a:off x="530350" y="2028502"/>
            <a:ext cx="7772400" cy="20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Analyze a text for symbols of power.</a:t>
            </a: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Categorize evidence from the text to support the claim that either the seashell or the glasses were the ultimate symbol of power.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8" descr="Thor (2011) - Thor vs Odin - Odin takes Thor's power - &quot;I Cast You Out&quot; - Thor Banishment Scene - Movie CLIP HD [1080p HD ] &#10;&#10;All material belongs to Disney and Marvel.&#10;I Do Not Own Anything.All the Rights in This Content Belong to Their Respective Owner/s.&#10; &#10;Copyright Disclaimer Under Section 107 of the Copyright Act 1976, allowance is made for &quot;fair use&quot; for purposes such as criticism, comment, news reporting, teaching, scholarship, and research. Fair use is a use permitted by copyright statute that might otherwise be infringing. Non-profit, educational or personal use tips the balance in favor of fair use. No copyright infringement intended." title="Thor vs Odin - Odin Takes Thor's Power (Scene) Movie CLIP H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59665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Conch and Glasses T-Chart</a:t>
            </a:r>
            <a:endParaRPr b="1" dirty="0"/>
          </a:p>
        </p:txBody>
      </p:sp>
      <p:sp>
        <p:nvSpPr>
          <p:cNvPr id="165" name="Google Shape;165;p39"/>
          <p:cNvSpPr txBox="1">
            <a:spLocks noGrp="1"/>
          </p:cNvSpPr>
          <p:nvPr>
            <p:ph type="body" idx="1"/>
          </p:nvPr>
        </p:nvSpPr>
        <p:spPr>
          <a:xfrm>
            <a:off x="2078716" y="1285573"/>
            <a:ext cx="4390567" cy="2939484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indent="-457200"/>
            <a:r>
              <a:rPr lang="en" dirty="0"/>
              <a:t>Look through the novel for examples that identify the conch and glasses as symbols of power.</a:t>
            </a:r>
          </a:p>
          <a:p>
            <a:pPr indent="-457200"/>
            <a:r>
              <a:rPr lang="en" dirty="0"/>
              <a:t>Write your examples on your T-Chart. </a:t>
            </a:r>
            <a:endParaRPr dirty="0"/>
          </a:p>
        </p:txBody>
      </p:sp>
      <p:pic>
        <p:nvPicPr>
          <p:cNvPr id="166" name="Google Shape;1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4974" y="1436774"/>
            <a:ext cx="2269952" cy="226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1467" y="1620339"/>
            <a:ext cx="2269952" cy="226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98182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Conch or Glasses—Tug-of-War</a:t>
            </a:r>
            <a:endParaRPr b="1" dirty="0"/>
          </a:p>
        </p:txBody>
      </p:sp>
      <p:sp>
        <p:nvSpPr>
          <p:cNvPr id="173" name="Google Shape;173;p40"/>
          <p:cNvSpPr txBox="1">
            <a:spLocks noGrp="1"/>
          </p:cNvSpPr>
          <p:nvPr>
            <p:ph type="body" idx="1"/>
          </p:nvPr>
        </p:nvSpPr>
        <p:spPr>
          <a:xfrm>
            <a:off x="2381556" y="1314859"/>
            <a:ext cx="4187694" cy="323656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 lnSpcReduction="10000"/>
          </a:bodyPr>
          <a:lstStyle/>
          <a:p>
            <a:r>
              <a:rPr lang="en" dirty="0"/>
              <a:t>On a sticky note, write your name and a quote from the novel that supports your choice: shell or glasses? </a:t>
            </a:r>
          </a:p>
          <a:p>
            <a:r>
              <a:rPr lang="en" dirty="0"/>
              <a:t>Place your sticky note under the appropriate image on the next slide.</a:t>
            </a:r>
            <a:endParaRPr dirty="0"/>
          </a:p>
        </p:txBody>
      </p:sp>
      <p:pic>
        <p:nvPicPr>
          <p:cNvPr id="174" name="Google Shape;1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98" y="1611087"/>
            <a:ext cx="2269952" cy="226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6201" y="1264144"/>
            <a:ext cx="2269952" cy="2269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355350" y="-2118750"/>
            <a:ext cx="2419350" cy="91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1825" y="1071200"/>
            <a:ext cx="2750126" cy="275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29700" y="1513488"/>
            <a:ext cx="2116526" cy="2116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Which is a better symbol for power in the story?</a:t>
            </a:r>
            <a:endParaRPr b="1" dirty="0"/>
          </a:p>
        </p:txBody>
      </p:sp>
      <p:sp>
        <p:nvSpPr>
          <p:cNvPr id="184" name="Google Shape;184;p41"/>
          <p:cNvSpPr/>
          <p:nvPr/>
        </p:nvSpPr>
        <p:spPr>
          <a:xfrm>
            <a:off x="-3097425" y="2200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5" name="Google Shape;185;p41"/>
          <p:cNvSpPr/>
          <p:nvPr/>
        </p:nvSpPr>
        <p:spPr>
          <a:xfrm>
            <a:off x="-3097425" y="175807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6" name="Google Shape;186;p41"/>
          <p:cNvSpPr/>
          <p:nvPr/>
        </p:nvSpPr>
        <p:spPr>
          <a:xfrm>
            <a:off x="-1548712" y="188355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7" name="Google Shape;187;p41"/>
          <p:cNvSpPr/>
          <p:nvPr/>
        </p:nvSpPr>
        <p:spPr>
          <a:xfrm>
            <a:off x="-3184250" y="32961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8" name="Google Shape;188;p41"/>
          <p:cNvSpPr/>
          <p:nvPr/>
        </p:nvSpPr>
        <p:spPr>
          <a:xfrm>
            <a:off x="-1623300" y="338487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89" name="Google Shape;189;p41"/>
          <p:cNvSpPr/>
          <p:nvPr/>
        </p:nvSpPr>
        <p:spPr>
          <a:xfrm>
            <a:off x="-1562650" y="2200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0" name="Google Shape;190;p41"/>
          <p:cNvSpPr/>
          <p:nvPr/>
        </p:nvSpPr>
        <p:spPr>
          <a:xfrm>
            <a:off x="-3255700" y="4990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1" name="Google Shape;191;p41"/>
          <p:cNvSpPr/>
          <p:nvPr/>
        </p:nvSpPr>
        <p:spPr>
          <a:xfrm>
            <a:off x="-1627850" y="4990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2" name="Google Shape;192;p41"/>
          <p:cNvSpPr/>
          <p:nvPr/>
        </p:nvSpPr>
        <p:spPr>
          <a:xfrm>
            <a:off x="9209500" y="160773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3" name="Google Shape;193;p41"/>
          <p:cNvSpPr/>
          <p:nvPr/>
        </p:nvSpPr>
        <p:spPr>
          <a:xfrm>
            <a:off x="10933875" y="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4" name="Google Shape;194;p41"/>
          <p:cNvSpPr/>
          <p:nvPr/>
        </p:nvSpPr>
        <p:spPr>
          <a:xfrm>
            <a:off x="9399100" y="151350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5" name="Google Shape;195;p41"/>
          <p:cNvSpPr/>
          <p:nvPr/>
        </p:nvSpPr>
        <p:spPr>
          <a:xfrm>
            <a:off x="10933875" y="15964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6" name="Google Shape;196;p41"/>
          <p:cNvSpPr/>
          <p:nvPr/>
        </p:nvSpPr>
        <p:spPr>
          <a:xfrm>
            <a:off x="9473700" y="313447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7" name="Google Shape;197;p41"/>
          <p:cNvSpPr/>
          <p:nvPr/>
        </p:nvSpPr>
        <p:spPr>
          <a:xfrm>
            <a:off x="10933875" y="319285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8" name="Google Shape;198;p41"/>
          <p:cNvSpPr/>
          <p:nvPr/>
        </p:nvSpPr>
        <p:spPr>
          <a:xfrm>
            <a:off x="9408000" y="4755450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9" name="Google Shape;199;p41"/>
          <p:cNvSpPr/>
          <p:nvPr/>
        </p:nvSpPr>
        <p:spPr>
          <a:xfrm>
            <a:off x="10876450" y="478927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0" name="Google Shape;200;p41"/>
          <p:cNvSpPr/>
          <p:nvPr/>
        </p:nvSpPr>
        <p:spPr>
          <a:xfrm>
            <a:off x="116150" y="5345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1" name="Google Shape;201;p41"/>
          <p:cNvSpPr/>
          <p:nvPr/>
        </p:nvSpPr>
        <p:spPr>
          <a:xfrm>
            <a:off x="1653338" y="5345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2" name="Google Shape;202;p41"/>
          <p:cNvSpPr/>
          <p:nvPr/>
        </p:nvSpPr>
        <p:spPr>
          <a:xfrm>
            <a:off x="3190525" y="5345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3" name="Google Shape;203;p41"/>
          <p:cNvSpPr/>
          <p:nvPr/>
        </p:nvSpPr>
        <p:spPr>
          <a:xfrm>
            <a:off x="4693350" y="5345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4" name="Google Shape;204;p41"/>
          <p:cNvSpPr/>
          <p:nvPr/>
        </p:nvSpPr>
        <p:spPr>
          <a:xfrm>
            <a:off x="6264900" y="5345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05" name="Google Shape;205;p41"/>
          <p:cNvSpPr/>
          <p:nvPr/>
        </p:nvSpPr>
        <p:spPr>
          <a:xfrm>
            <a:off x="7836450" y="5345925"/>
            <a:ext cx="1293600" cy="1376400"/>
          </a:xfrm>
          <a:prstGeom prst="snip1Rect">
            <a:avLst>
              <a:gd name="adj" fmla="val 9596"/>
            </a:avLst>
          </a:prstGeom>
          <a:solidFill>
            <a:srgbClr val="6FA8D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Type here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27323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Collaborative Word Cloud</a:t>
            </a:r>
            <a:endParaRPr b="1" dirty="0"/>
          </a:p>
        </p:txBody>
      </p:sp>
      <p:sp>
        <p:nvSpPr>
          <p:cNvPr id="211" name="Google Shape;211;p42"/>
          <p:cNvSpPr txBox="1">
            <a:spLocks noGrp="1"/>
          </p:cNvSpPr>
          <p:nvPr>
            <p:ph type="body" idx="1"/>
          </p:nvPr>
        </p:nvSpPr>
        <p:spPr>
          <a:xfrm>
            <a:off x="457200" y="1858202"/>
            <a:ext cx="4461743" cy="1702372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 fontScale="85000" lnSpcReduction="20000"/>
          </a:bodyPr>
          <a:lstStyle/>
          <a:p>
            <a:pPr indent="-457200"/>
            <a:r>
              <a:rPr lang="en" dirty="0"/>
              <a:t>What are some other symbols of power that appear in the novel?</a:t>
            </a:r>
          </a:p>
          <a:p>
            <a:pPr indent="-457200"/>
            <a:r>
              <a:rPr lang="en" dirty="0"/>
              <a:t>Add a word or two that captures the concept of “power” to the Word Cloud. </a:t>
            </a:r>
            <a:endParaRPr dirty="0"/>
          </a:p>
        </p:txBody>
      </p:sp>
      <p:pic>
        <p:nvPicPr>
          <p:cNvPr id="212" name="Google Shape;21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504" y="1679885"/>
            <a:ext cx="2594576" cy="1604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8F993D-A63E-4421-9A14-ED4B3082B429}">
  <ds:schemaRefs>
    <ds:schemaRef ds:uri="http://purl.org/dc/terms/"/>
    <ds:schemaRef ds:uri="966e68ee-ec3c-4f12-bd4f-fedbbec8de0b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d06b737b-b789-4524-96b5-d3d460658ae2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86037E-35E8-4A98-B2A3-1685D77E00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9636B7-B68D-4E72-A740-15A00F3D5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503</Words>
  <Application>Microsoft Macintosh PowerPoint</Application>
  <PresentationFormat>On-screen Show (16:9)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Arial</vt:lpstr>
      <vt:lpstr>Noto Sans Symbols</vt:lpstr>
      <vt:lpstr>Bree Serif</vt:lpstr>
      <vt:lpstr>Simple Light</vt:lpstr>
      <vt:lpstr>LEARN theme</vt:lpstr>
      <vt:lpstr>LEARN theme</vt:lpstr>
      <vt:lpstr>PowerPoint Presentation</vt:lpstr>
      <vt:lpstr>I’ve Got the Power</vt:lpstr>
      <vt:lpstr>Essential Question </vt:lpstr>
      <vt:lpstr>Lesson Objectives</vt:lpstr>
      <vt:lpstr>PowerPoint Presentation</vt:lpstr>
      <vt:lpstr>Conch and Glasses T-Chart</vt:lpstr>
      <vt:lpstr>Conch or Glasses—Tug-of-War</vt:lpstr>
      <vt:lpstr>Which is a better symbol for power in the story?</vt:lpstr>
      <vt:lpstr>Collaborative Word Cloud</vt:lpstr>
      <vt:lpstr>One-Pager</vt:lpstr>
      <vt:lpstr>PowerPoint Presentation</vt:lpstr>
      <vt:lpstr>One-Pager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Lord of the Flies Unit, Lesson 6</dc:title>
  <dc:subject/>
  <dc:creator>K20 Center</dc:creator>
  <cp:keywords/>
  <dc:description/>
  <cp:lastModifiedBy>Walker, Helena M.</cp:lastModifiedBy>
  <cp:revision>7</cp:revision>
  <dcterms:modified xsi:type="dcterms:W3CDTF">2023-06-20T21:39:16Z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