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69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EXPLORE</a:t>
            </a:r>
            <a:endParaRPr/>
          </a:p>
          <a:p>
            <a:pPr marL="0" lvl="0" indent="0" rtl="0">
              <a:spcBef>
                <a:spcPts val="0"/>
              </a:spcBef>
              <a:spcAft>
                <a:spcPts val="0"/>
              </a:spcAft>
              <a:buNone/>
            </a:pPr>
            <a:r>
              <a:rPr lang="en"/>
              <a:t>Allow students to select a literacy center (or pre-assign the first day if you have students that need to practice specific skills or concepts). Centers may be adjusted to meet the needs of your students. Also, some centers may need more adult guidance than others. The point of these centers is for students to interact with the book’s text, becoming more familiar with the text and practicing literacy skills/concepts that are important for individual grade levels.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EXPLAIN</a:t>
            </a:r>
            <a:endParaRPr/>
          </a:p>
          <a:p>
            <a:pPr marL="0" lvl="0" indent="0" rtl="0">
              <a:spcBef>
                <a:spcPts val="0"/>
              </a:spcBef>
              <a:spcAft>
                <a:spcPts val="0"/>
              </a:spcAft>
              <a:buNone/>
            </a:pPr>
            <a:endParaRPr/>
          </a:p>
          <a:p>
            <a:pPr marL="0" lvl="0" indent="0" rtl="0">
              <a:spcBef>
                <a:spcPts val="0"/>
              </a:spcBef>
              <a:spcAft>
                <a:spcPts val="0"/>
              </a:spcAft>
              <a:buNone/>
            </a:pPr>
            <a:r>
              <a:rPr lang="en"/>
              <a:t>Influence or influential was a concept throughout the literacy centers.</a:t>
            </a:r>
            <a:endParaRPr/>
          </a:p>
          <a:p>
            <a:pPr marL="0" lvl="0" indent="0" rtl="0">
              <a:spcBef>
                <a:spcPts val="0"/>
              </a:spcBef>
              <a:spcAft>
                <a:spcPts val="0"/>
              </a:spcAft>
              <a:buNone/>
            </a:pPr>
            <a:r>
              <a:rPr lang="en"/>
              <a:t>Individually, create a headline/hashtag/title on a sticky note that explains the relationship between the two artist. You must use either the word influence or influential. </a:t>
            </a:r>
            <a:endParaRPr/>
          </a:p>
          <a:p>
            <a:pPr marL="0" lvl="0" indent="0" rtl="0">
              <a:spcBef>
                <a:spcPts val="0"/>
              </a:spcBef>
              <a:spcAft>
                <a:spcPts val="0"/>
              </a:spcAft>
              <a:buNone/>
            </a:pPr>
            <a:endParaRPr/>
          </a:p>
          <a:p>
            <a:pPr marL="0" lvl="0" indent="0" rtl="0">
              <a:spcBef>
                <a:spcPts val="0"/>
              </a:spcBef>
              <a:spcAft>
                <a:spcPts val="0"/>
              </a:spcAft>
              <a:buNone/>
            </a:pPr>
            <a:r>
              <a:rPr lang="en"/>
              <a:t>“Two artists influenced by one another.”</a:t>
            </a:r>
            <a:endParaRPr/>
          </a:p>
          <a:p>
            <a:pPr marL="0" lvl="0" indent="0" rtl="0">
              <a:spcBef>
                <a:spcPts val="0"/>
              </a:spcBef>
              <a:spcAft>
                <a:spcPts val="0"/>
              </a:spcAft>
              <a:buNone/>
            </a:pPr>
            <a:r>
              <a:rPr lang="en"/>
              <a:t>“#influenceanotherartist”</a:t>
            </a:r>
            <a:endParaRPr/>
          </a:p>
          <a:p>
            <a:pPr marL="0" lvl="0" indent="0" rtl="0">
              <a:spcBef>
                <a:spcPts val="0"/>
              </a:spcBef>
              <a:spcAft>
                <a:spcPts val="0"/>
              </a:spcAft>
              <a:buNone/>
            </a:pPr>
            <a:r>
              <a:rPr lang="en"/>
              <a:t>“Influential artists feud to friends.#frienemies” </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“Could the headline you created have been used for this article?”</a:t>
            </a:r>
            <a:endParaRPr/>
          </a:p>
          <a:p>
            <a:pPr marL="0" lvl="0" indent="0" rtl="0">
              <a:spcBef>
                <a:spcPts val="0"/>
              </a:spcBef>
              <a:spcAft>
                <a:spcPts val="0"/>
              </a:spcAft>
              <a:buNone/>
            </a:pPr>
            <a:endParaRPr/>
          </a:p>
          <a:p>
            <a:pPr marL="0" lvl="0" indent="0" rtl="0">
              <a:spcBef>
                <a:spcPts val="0"/>
              </a:spcBef>
              <a:spcAft>
                <a:spcPts val="0"/>
              </a:spcAft>
              <a:buNone/>
            </a:pPr>
            <a:r>
              <a:rPr lang="en"/>
              <a:t>“Yes! The headline you created could have been used for this article presented by MoMA -- this is the first paragraph of an article announcing the Matisse Picasso exhibition.  It was a collaborative effort where museums and individuals from all over the world brought their matisse and picasso paintings to be displayed together. It was a once in a lifetime exhibit.”</a:t>
            </a:r>
            <a:endParaRPr/>
          </a:p>
          <a:p>
            <a:pPr marL="0" lvl="0" indent="0" rtl="0">
              <a:spcBef>
                <a:spcPts val="0"/>
              </a:spcBef>
              <a:spcAft>
                <a:spcPts val="0"/>
              </a:spcAft>
              <a:buNone/>
            </a:pPr>
            <a:endParaRPr/>
          </a:p>
          <a:p>
            <a:pPr marL="0" lvl="0" indent="0" rtl="0">
              <a:spcBef>
                <a:spcPts val="0"/>
              </a:spcBef>
              <a:spcAft>
                <a:spcPts val="0"/>
              </a:spcAft>
              <a:buNone/>
            </a:pPr>
            <a:r>
              <a:rPr lang="en">
                <a:solidFill>
                  <a:schemeClr val="dk1"/>
                </a:solidFill>
              </a:rPr>
              <a:t>Identify any information in this article pointing to the concept of INFLUENCE</a:t>
            </a:r>
            <a:endParaRPr/>
          </a:p>
          <a:p>
            <a:pPr marL="0" lvl="0" indent="0" rtl="0">
              <a:spcBef>
                <a:spcPts val="0"/>
              </a:spcBef>
              <a:spcAft>
                <a:spcPts val="0"/>
              </a:spcAft>
              <a:buNone/>
            </a:pPr>
            <a:endParaRPr/>
          </a:p>
          <a:p>
            <a:pPr marL="0" lvl="0" indent="0" rtl="0">
              <a:spcBef>
                <a:spcPts val="0"/>
              </a:spcBef>
              <a:spcAft>
                <a:spcPts val="0"/>
              </a:spcAft>
              <a:buNone/>
            </a:pPr>
            <a:r>
              <a:rPr lang="en" i="1"/>
              <a:t>Extensions for Text analysis - </a:t>
            </a:r>
            <a:r>
              <a:rPr lang="en"/>
              <a:t>Identify words that they know and don’t know in this announcement.</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EXTEND (upper grades) ***Provide a whole class example to work through so they understand what they are expected to do.***</a:t>
            </a:r>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r>
              <a:rPr lang="en">
                <a:solidFill>
                  <a:schemeClr val="dk1"/>
                </a:solidFill>
              </a:rPr>
              <a:t>“We are going to take a field trip to see this once in a lifetime exhibit today! I need you pack up and only take your pencil and the organizer I am going to give you. You will analyze the pairings of art and take notes using the graphic organizer for ‘It’s OPTICal’.” </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EXTEND (younger grades) </a:t>
            </a:r>
            <a:r>
              <a:rPr lang="en">
                <a:solidFill>
                  <a:schemeClr val="dk1"/>
                </a:solidFill>
              </a:rPr>
              <a:t>***Provide a whole class example to work through so they understand what they are expected to do.***</a:t>
            </a:r>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r>
              <a:rPr lang="en">
                <a:solidFill>
                  <a:schemeClr val="dk1"/>
                </a:solidFill>
              </a:rPr>
              <a:t>“We are going to take a field trip to see this once in a lifetime exhibit today! I need you pack up and only take your pencil and the organizer I am going to give you. You will analyze the pairings of art and take notes as directed.” </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p>
          <a:p>
            <a:pPr marL="0" lvl="0" indent="0" rtl="0">
              <a:spcBef>
                <a:spcPts val="0"/>
              </a:spcBef>
              <a:spcAft>
                <a:spcPts val="0"/>
              </a:spcAft>
              <a:buNone/>
            </a:pPr>
            <a:r>
              <a:rPr lang="en"/>
              <a:t>Sticky notes for lower grades doing the I notice/I wonder/It reminds me of…. (this is the self and real world connections)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These are just statements to share and drive home the respect and influence of the two.</a:t>
            </a:r>
            <a:endParaRPr/>
          </a:p>
          <a:p>
            <a:pPr marL="0" lvl="0" indent="0" rtl="0">
              <a:spcBef>
                <a:spcPts val="0"/>
              </a:spcBef>
              <a:spcAft>
                <a:spcPts val="0"/>
              </a:spcAft>
              <a:buNone/>
            </a:pPr>
            <a:r>
              <a:rPr lang="en"/>
              <a:t>“How did you notice the two had influenced each other?”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EVALUATE</a:t>
            </a:r>
            <a:endParaRPr/>
          </a:p>
          <a:p>
            <a:pPr marL="0" lvl="0" indent="0" rtl="0">
              <a:spcBef>
                <a:spcPts val="0"/>
              </a:spcBef>
              <a:spcAft>
                <a:spcPts val="0"/>
              </a:spcAft>
              <a:buNone/>
            </a:pPr>
            <a:r>
              <a:rPr lang="en"/>
              <a:t>See art stations</a:t>
            </a:r>
            <a:endParaRPr/>
          </a:p>
          <a:p>
            <a:pPr marL="0" lvl="0" indent="0" rtl="0">
              <a:spcBef>
                <a:spcPts val="0"/>
              </a:spcBef>
              <a:spcAft>
                <a:spcPts val="0"/>
              </a:spcAft>
              <a:buNone/>
            </a:pPr>
            <a:r>
              <a:rPr lang="en">
                <a:solidFill>
                  <a:schemeClr val="dk1"/>
                </a:solidFill>
              </a:rPr>
              <a:t>(this is the self and real world connections)</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Engage</a:t>
            </a:r>
            <a:endParaRPr/>
          </a:p>
          <a:p>
            <a:pPr marL="0" lvl="0" indent="0" rtl="0">
              <a:spcBef>
                <a:spcPts val="0"/>
              </a:spcBef>
              <a:spcAft>
                <a:spcPts val="0"/>
              </a:spcAft>
              <a:buNone/>
            </a:pPr>
            <a:endParaRPr/>
          </a:p>
          <a:p>
            <a:pPr marL="0" lvl="0" indent="0" rtl="0">
              <a:spcBef>
                <a:spcPts val="0"/>
              </a:spcBef>
              <a:spcAft>
                <a:spcPts val="0"/>
              </a:spcAft>
              <a:buNone/>
            </a:pPr>
            <a:r>
              <a:rPr lang="en"/>
              <a:t>Invent a new word. (Some words might be dr. suess style or a combination of words.)</a:t>
            </a:r>
            <a:endParaRPr/>
          </a:p>
          <a:p>
            <a:pPr marL="0" lvl="0" indent="0" rtl="0">
              <a:spcBef>
                <a:spcPts val="0"/>
              </a:spcBef>
              <a:spcAft>
                <a:spcPts val="0"/>
              </a:spcAft>
              <a:buNone/>
            </a:pPr>
            <a:endParaRPr strike="sngStrike"/>
          </a:p>
          <a:p>
            <a:pPr marL="0" lvl="0" indent="0" rtl="0">
              <a:lnSpc>
                <a:spcPct val="115000"/>
              </a:lnSpc>
              <a:spcBef>
                <a:spcPts val="0"/>
              </a:spcBef>
              <a:spcAft>
                <a:spcPts val="0"/>
              </a:spcAft>
              <a:buClr>
                <a:schemeClr val="dk1"/>
              </a:buClr>
              <a:buSzPts val="1100"/>
              <a:buFont typeface="Arial"/>
              <a:buNone/>
            </a:pPr>
            <a:r>
              <a:rPr lang="en" sz="1800">
                <a:solidFill>
                  <a:schemeClr val="dk2"/>
                </a:solidFill>
              </a:rPr>
              <a:t>This is a competition for the best word!</a:t>
            </a:r>
            <a:endParaRPr/>
          </a:p>
          <a:p>
            <a:pPr marL="0" lvl="0" indent="0" rtl="0">
              <a:spcBef>
                <a:spcPts val="1600"/>
              </a:spcBef>
              <a:spcAft>
                <a:spcPts val="0"/>
              </a:spcAft>
              <a:buNone/>
            </a:pPr>
            <a:r>
              <a:rPr lang="en"/>
              <a:t>1 minute to come up with a word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Engage</a:t>
            </a:r>
            <a:endParaRPr/>
          </a:p>
          <a:p>
            <a:pPr marL="0" lvl="0" indent="0" rtl="0">
              <a:spcBef>
                <a:spcPts val="0"/>
              </a:spcBef>
              <a:spcAft>
                <a:spcPts val="0"/>
              </a:spcAft>
              <a:buNone/>
            </a:pPr>
            <a:endParaRPr/>
          </a:p>
          <a:p>
            <a:pPr marL="0" lvl="0" indent="0" rtl="0">
              <a:spcBef>
                <a:spcPts val="0"/>
              </a:spcBef>
              <a:spcAft>
                <a:spcPts val="0"/>
              </a:spcAft>
              <a:buNone/>
            </a:pPr>
            <a:r>
              <a:rPr lang="en"/>
              <a:t>Some word were new some were not… some sentences used all made up words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Engage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a:t>Seconds to think and brainstorm words on post-it</a:t>
            </a:r>
            <a:endParaRPr sz="1200"/>
          </a:p>
          <a:p>
            <a:pPr marL="0" lvl="0" indent="0" rtl="0">
              <a:lnSpc>
                <a:spcPct val="115000"/>
              </a:lnSpc>
              <a:spcBef>
                <a:spcPts val="1600"/>
              </a:spcBef>
              <a:spcAft>
                <a:spcPts val="0"/>
              </a:spcAft>
              <a:buClr>
                <a:schemeClr val="dk1"/>
              </a:buClr>
              <a:buSzPts val="1100"/>
              <a:buFont typeface="Arial"/>
              <a:buNone/>
            </a:pPr>
            <a:r>
              <a:rPr lang="en" sz="1800">
                <a:solidFill>
                  <a:schemeClr val="dk2"/>
                </a:solidFill>
              </a:rPr>
              <a:t>ENGAGE #2 for background knowledge</a:t>
            </a:r>
            <a:endParaRPr sz="1800">
              <a:solidFill>
                <a:schemeClr val="dk2"/>
              </a:solidFill>
            </a:endParaRPr>
          </a:p>
          <a:p>
            <a:pPr marL="0" lvl="0" indent="0" rtl="0">
              <a:lnSpc>
                <a:spcPct val="115000"/>
              </a:lnSpc>
              <a:spcBef>
                <a:spcPts val="1600"/>
              </a:spcBef>
              <a:spcAft>
                <a:spcPts val="0"/>
              </a:spcAft>
              <a:buClr>
                <a:schemeClr val="dk1"/>
              </a:buClr>
              <a:buSzPts val="1100"/>
              <a:buFont typeface="Arial"/>
              <a:buNone/>
            </a:pPr>
            <a:r>
              <a:rPr lang="en" sz="1800">
                <a:solidFill>
                  <a:schemeClr val="dk2"/>
                </a:solidFill>
              </a:rPr>
              <a:t>Style of Artwork comparing Picasso and Matisse</a:t>
            </a:r>
            <a:endParaRPr sz="1800">
              <a:solidFill>
                <a:schemeClr val="dk2"/>
              </a:solidFill>
            </a:endParaRPr>
          </a:p>
          <a:p>
            <a:pPr marL="0" lvl="0" indent="0" rtl="0">
              <a:lnSpc>
                <a:spcPct val="115000"/>
              </a:lnSpc>
              <a:spcBef>
                <a:spcPts val="1600"/>
              </a:spcBef>
              <a:spcAft>
                <a:spcPts val="1600"/>
              </a:spcAft>
              <a:buClr>
                <a:schemeClr val="dk1"/>
              </a:buClr>
              <a:buSzPts val="1100"/>
              <a:buFont typeface="Arial"/>
              <a:buNone/>
            </a:pPr>
            <a:r>
              <a:rPr lang="en" sz="1800">
                <a:solidFill>
                  <a:schemeClr val="dk2"/>
                </a:solidFill>
              </a:rPr>
              <a:t>Word Association:  What are some words you would use to describe these paintings?</a:t>
            </a:r>
            <a:endParaRPr sz="1800">
              <a:solidFill>
                <a:schemeClr val="dk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chemeClr val="dk1"/>
                </a:solidFill>
              </a:rPr>
              <a:t>Seconds to think and brainstorm a list of words on a different post-it</a:t>
            </a:r>
            <a:endParaRPr sz="1200">
              <a:solidFill>
                <a:schemeClr val="dk1"/>
              </a:solidFill>
            </a:endParaRPr>
          </a:p>
          <a:p>
            <a:pPr marL="0" lvl="0" indent="0" rtl="0">
              <a:spcBef>
                <a:spcPts val="1600"/>
              </a:spcBef>
              <a:spcAft>
                <a:spcPts val="0"/>
              </a:spcAft>
              <a:buNone/>
            </a:pPr>
            <a:endParaRPr/>
          </a:p>
          <a:p>
            <a:pPr marL="0" lvl="0" indent="0" rtl="0">
              <a:spcBef>
                <a:spcPts val="0"/>
              </a:spcBef>
              <a:spcAft>
                <a:spcPts val="0"/>
              </a:spcAft>
              <a:buNone/>
            </a:pPr>
            <a:r>
              <a:rPr lang="en"/>
              <a:t>What are some words you would use to describe these paintings</a:t>
            </a:r>
            <a:endParaRPr/>
          </a:p>
          <a:p>
            <a:pPr marL="0" lvl="0" indent="0" rtl="0">
              <a:spcBef>
                <a:spcPts val="0"/>
              </a:spcBef>
              <a:spcAft>
                <a:spcPts val="0"/>
              </a:spcAft>
              <a:buNone/>
            </a:pPr>
            <a:endParaRPr/>
          </a:p>
          <a:p>
            <a:pPr marL="0" lvl="0" indent="0" rtl="0">
              <a:spcBef>
                <a:spcPts val="0"/>
              </a:spcBef>
              <a:spcAft>
                <a:spcPts val="0"/>
              </a:spcAft>
              <a:buNone/>
            </a:pPr>
            <a:r>
              <a:rPr lang="en"/>
              <a:t>??? Share these words out for each set of paintings.???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Share out verbally.</a:t>
            </a:r>
            <a:endParaRPr/>
          </a:p>
          <a:p>
            <a:pPr marL="0" lvl="0" indent="0" rtl="0">
              <a:spcBef>
                <a:spcPts val="0"/>
              </a:spcBef>
              <a:spcAft>
                <a:spcPts val="0"/>
              </a:spcAft>
              <a:buNone/>
            </a:pPr>
            <a:r>
              <a:rPr lang="en"/>
              <a:t>Compare list? Contrast list?</a:t>
            </a:r>
            <a:endParaRPr/>
          </a:p>
          <a:p>
            <a:pPr marL="0" lvl="0" indent="0" rtl="0">
              <a:spcBef>
                <a:spcPts val="0"/>
              </a:spcBef>
              <a:spcAft>
                <a:spcPts val="0"/>
              </a:spcAft>
              <a:buNone/>
            </a:pPr>
            <a:endParaRPr/>
          </a:p>
          <a:p>
            <a:pPr marL="0" lvl="0" indent="0" rtl="0">
              <a:spcBef>
                <a:spcPts val="0"/>
              </a:spcBef>
              <a:spcAft>
                <a:spcPts val="0"/>
              </a:spcAft>
              <a:buNone/>
            </a:pPr>
            <a:r>
              <a:rPr lang="en"/>
              <a:t>We are about to find out if these artists were competitors or collaborators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EXPLORE</a:t>
            </a:r>
            <a:endParaRPr/>
          </a:p>
          <a:p>
            <a:pPr marL="0" lvl="0" indent="0" rtl="0">
              <a:spcBef>
                <a:spcPts val="0"/>
              </a:spcBef>
              <a:spcAft>
                <a:spcPts val="0"/>
              </a:spcAft>
              <a:buNone/>
            </a:pPr>
            <a:r>
              <a:rPr lang="en"/>
              <a:t>Read book aloud </a:t>
            </a:r>
            <a:endParaRPr/>
          </a:p>
          <a:p>
            <a:pPr marL="0" lvl="0" indent="0" rtl="0">
              <a:spcBef>
                <a:spcPts val="0"/>
              </a:spcBef>
              <a:spcAft>
                <a:spcPts val="0"/>
              </a:spcAft>
              <a:buNone/>
            </a:pPr>
            <a:r>
              <a:rPr lang="en"/>
              <a:t>Then, have students interact with the text (see centers)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575050" y="1428750"/>
            <a:ext cx="5111700" cy="3257700"/>
          </a:xfrm>
          <a:prstGeom prst="rect">
            <a:avLst/>
          </a:prstGeom>
          <a:noFill/>
          <a:ln>
            <a:noFill/>
          </a:ln>
        </p:spPr>
        <p:txBody>
          <a:bodyPr spcFirstLastPara="1" wrap="square" lIns="91425" tIns="91425" rIns="91425" bIns="91425" anchor="t" anchorCtr="0"/>
          <a:lstStyle>
            <a:lvl1pPr marL="457200" marR="0" lvl="0" indent="-228600" algn="l" rtl="0">
              <a:spcBef>
                <a:spcPts val="420"/>
              </a:spcBef>
              <a:spcAft>
                <a:spcPts val="0"/>
              </a:spcAft>
              <a:buClr>
                <a:schemeClr val="accent4"/>
              </a:buClr>
              <a:buSzPts val="3150"/>
              <a:buFont typeface="Arial"/>
              <a:buNone/>
              <a:defRPr sz="2100" b="0" i="0" u="none" strike="noStrike" cap="none">
                <a:solidFill>
                  <a:schemeClr val="dk1"/>
                </a:solidFill>
                <a:latin typeface="Calibri"/>
                <a:ea typeface="Calibri"/>
                <a:cs typeface="Calibri"/>
                <a:sym typeface="Calibri"/>
              </a:defRPr>
            </a:lvl1pPr>
            <a:lvl2pPr marL="914400" marR="0" lvl="1" indent="-333851" algn="l" rtl="0">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88" name="Shape 88"/>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Shape 89"/>
          <p:cNvSpPr txBox="1">
            <a:spLocks noGrp="1"/>
          </p:cNvSpPr>
          <p:nvPr>
            <p:ph type="body" idx="2"/>
          </p:nvPr>
        </p:nvSpPr>
        <p:spPr>
          <a:xfrm>
            <a:off x="457200" y="1428750"/>
            <a:ext cx="3124200" cy="3257700"/>
          </a:xfrm>
          <a:prstGeom prst="rect">
            <a:avLst/>
          </a:prstGeom>
          <a:noFill/>
          <a:ln>
            <a:noFill/>
          </a:ln>
        </p:spPr>
        <p:txBody>
          <a:bodyPr spcFirstLastPara="1" wrap="square" lIns="91425" tIns="91425" rIns="91425" bIns="91425" anchor="t" anchorCtr="0"/>
          <a:lstStyle>
            <a:lvl1pPr marL="457200" marR="0" lvl="0" indent="-400050" algn="l" rtl="0">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90" name="Shape 9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3" name="Shape 93"/>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lstStyle>
            <a:lvl1pPr marL="457200" marR="0" lvl="0" indent="-476250" algn="l" rtl="0">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94" name="Shape 9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lstStyle>
            <a:lvl1pPr marL="457200" marR="0" lvl="0" indent="-476250" algn="l" rtl="0">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95" name="Shape 9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9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476250" algn="l" rtl="0">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0" name="Shape 10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Shape 1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476250" algn="l" rtl="0">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4" name="Shape 10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Shape 10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476250" algn="l" rtl="0">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8" name="Shape 10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29450" y="1090050"/>
            <a:ext cx="7688700" cy="535200"/>
          </a:xfrm>
          <a:prstGeom prst="rect">
            <a:avLst/>
          </a:prstGeom>
        </p:spPr>
        <p:txBody>
          <a:bodyPr spcFirstLastPara="1" wrap="square" lIns="91425" tIns="91425" rIns="91425" bIns="91425" anchor="b"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1" name="Shape 111"/>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lstStyle>
            <a:lvl1pPr marL="457200" lvl="0" indent="-476250" rtl="0">
              <a:spcBef>
                <a:spcPts val="520"/>
              </a:spcBef>
              <a:spcAft>
                <a:spcPts val="0"/>
              </a:spcAft>
              <a:buSzPts val="39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12" name="Shape 1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113" name="Shape 113"/>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Shape 57"/>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lstStyle>
            <a:lvl1pPr marL="457200" lvl="0" indent="-393700" rtl="0">
              <a:spcBef>
                <a:spcPts val="0"/>
              </a:spcBef>
              <a:spcAft>
                <a:spcPts val="0"/>
              </a:spcAft>
              <a:buClr>
                <a:schemeClr val="accent4"/>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8" name="Shape 5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Shape 61"/>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lstStyle>
            <a:lvl1pPr marL="457200" marR="0" lvl="0" indent="-228600" algn="l" rtl="0">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2" name="Shape 62"/>
          <p:cNvSpPr txBox="1">
            <a:spLocks noGrp="1"/>
          </p:cNvSpPr>
          <p:nvPr>
            <p:ph type="body" idx="2"/>
          </p:nvPr>
        </p:nvSpPr>
        <p:spPr>
          <a:xfrm>
            <a:off x="4645027" y="1394820"/>
            <a:ext cx="4041900" cy="491100"/>
          </a:xfrm>
          <a:prstGeom prst="rect">
            <a:avLst/>
          </a:prstGeom>
          <a:noFill/>
          <a:ln>
            <a:noFill/>
          </a:ln>
        </p:spPr>
        <p:txBody>
          <a:bodyPr spcFirstLastPara="1" wrap="square" lIns="91425" tIns="91425" rIns="91425" bIns="91425" anchor="ctr" anchorCtr="0"/>
          <a:lstStyle>
            <a:lvl1pPr marL="457200" marR="0" lvl="0" indent="-228600" algn="l" rtl="0">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3" name="Shape 63"/>
          <p:cNvSpPr txBox="1">
            <a:spLocks noGrp="1"/>
          </p:cNvSpPr>
          <p:nvPr>
            <p:ph type="body" idx="3"/>
          </p:nvPr>
        </p:nvSpPr>
        <p:spPr>
          <a:xfrm>
            <a:off x="457200" y="1885950"/>
            <a:ext cx="4040100" cy="2884200"/>
          </a:xfrm>
          <a:prstGeom prst="rect">
            <a:avLst/>
          </a:prstGeom>
          <a:noFill/>
          <a:ln>
            <a:noFill/>
          </a:ln>
        </p:spPr>
        <p:txBody>
          <a:bodyPr spcFirstLastPara="1" wrap="square" lIns="91425" tIns="91425" rIns="91425" bIns="91425" anchor="t" anchorCtr="0"/>
          <a:lstStyle>
            <a:lvl1pPr marL="457200" marR="0" lvl="0" indent="-400050" algn="l" rtl="0">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4" name="Shape 64"/>
          <p:cNvSpPr txBox="1">
            <a:spLocks noGrp="1"/>
          </p:cNvSpPr>
          <p:nvPr>
            <p:ph type="body" idx="4"/>
          </p:nvPr>
        </p:nvSpPr>
        <p:spPr>
          <a:xfrm>
            <a:off x="4645027" y="1885950"/>
            <a:ext cx="4041900" cy="2884200"/>
          </a:xfrm>
          <a:prstGeom prst="rect">
            <a:avLst/>
          </a:prstGeom>
          <a:noFill/>
          <a:ln>
            <a:noFill/>
          </a:ln>
        </p:spPr>
        <p:txBody>
          <a:bodyPr spcFirstLastPara="1" wrap="square" lIns="91425" tIns="91425" rIns="91425" bIns="91425" anchor="t" anchorCtr="0"/>
          <a:lstStyle>
            <a:lvl1pPr marL="457200" marR="0" lvl="0" indent="-400050" algn="l" rtl="0">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5" name="Shape 6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 name="Shape 68"/>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lstStyle>
            <a:lvl1pPr marR="34288" lvl="0" algn="l" rtl="0">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R="0" lvl="1" algn="ctr" rtl="0">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69" name="Shape 6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530352" y="2028498"/>
            <a:ext cx="7772400" cy="1132200"/>
          </a:xfrm>
          <a:prstGeom prst="rect">
            <a:avLst/>
          </a:prstGeom>
          <a:noFill/>
          <a:ln>
            <a:noFill/>
          </a:ln>
        </p:spPr>
        <p:txBody>
          <a:bodyPr spcFirstLastPara="1" wrap="square" lIns="91425" tIns="91425" rIns="91425" bIns="91425" anchor="t" anchorCtr="0"/>
          <a:lstStyle>
            <a:lvl1pPr marL="457200" marR="0" lvl="0" indent="-228600" algn="l" rtl="0">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73" name="Shape 7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Shape 76"/>
          <p:cNvSpPr txBox="1">
            <a:spLocks noGrp="1"/>
          </p:cNvSpPr>
          <p:nvPr>
            <p:ph type="body" idx="1"/>
          </p:nvPr>
        </p:nvSpPr>
        <p:spPr>
          <a:xfrm>
            <a:off x="457200" y="1440064"/>
            <a:ext cx="4038600" cy="3326100"/>
          </a:xfrm>
          <a:prstGeom prst="rect">
            <a:avLst/>
          </a:prstGeom>
          <a:noFill/>
          <a:ln>
            <a:noFill/>
          </a:ln>
        </p:spPr>
        <p:txBody>
          <a:bodyPr spcFirstLastPara="1" wrap="square" lIns="91425" tIns="91425" rIns="91425" bIns="91425" anchor="t" anchorCtr="0"/>
          <a:lstStyle>
            <a:lvl1pPr marL="457200" marR="0" lvl="0" indent="-457200" algn="l" rtl="0">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77" name="Shape 77"/>
          <p:cNvSpPr txBox="1">
            <a:spLocks noGrp="1"/>
          </p:cNvSpPr>
          <p:nvPr>
            <p:ph type="body" idx="2"/>
          </p:nvPr>
        </p:nvSpPr>
        <p:spPr>
          <a:xfrm>
            <a:off x="4648200" y="1440064"/>
            <a:ext cx="4038600" cy="3326100"/>
          </a:xfrm>
          <a:prstGeom prst="rect">
            <a:avLst/>
          </a:prstGeom>
          <a:noFill/>
          <a:ln>
            <a:noFill/>
          </a:ln>
        </p:spPr>
        <p:txBody>
          <a:bodyPr spcFirstLastPara="1" wrap="square" lIns="91425" tIns="91425" rIns="91425" bIns="91425" anchor="t" anchorCtr="0"/>
          <a:lstStyle>
            <a:lvl1pPr marL="457200" marR="0" lvl="0" indent="-457200" algn="l" rtl="0">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78" name="Shape 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28066"/>
            <a:ext cx="83058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 name="Shape 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lstStyle>
            <a:lvl1pPr marL="457200" marR="0" lvl="0" indent="-476250" algn="l" rtl="0">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517941"/>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Literacy Centers: Pigasso and Mootisse</a:t>
            </a:r>
            <a:endParaRPr/>
          </a:p>
        </p:txBody>
      </p:sp>
      <p:sp>
        <p:nvSpPr>
          <p:cNvPr id="181" name="Shape 181"/>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Complete the tasks provided at each station.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HEADLINE  </a:t>
            </a:r>
            <a:endParaRPr/>
          </a:p>
        </p:txBody>
      </p:sp>
      <p:sp>
        <p:nvSpPr>
          <p:cNvPr id="187" name="Shape 187"/>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t>How did the relationship change between the two artists, and how did they influence each other in the story?</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 sz="2400" dirty="0"/>
              <a:t>Thinking about what you have learned about Picasso and Matisse, write a headline using the word </a:t>
            </a:r>
            <a:r>
              <a:rPr lang="en" sz="2400" i="1" dirty="0"/>
              <a:t>influence</a:t>
            </a:r>
            <a:r>
              <a:rPr lang="en" sz="2400" dirty="0"/>
              <a:t> or </a:t>
            </a:r>
            <a:r>
              <a:rPr lang="en" sz="2400" i="1" dirty="0"/>
              <a:t>influential.</a:t>
            </a:r>
            <a:endParaRPr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0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2" end="2"/>
                                            </p:txEl>
                                          </p:spTgt>
                                        </p:tgtEl>
                                        <p:attrNameLst>
                                          <p:attrName>style.visibility</p:attrName>
                                        </p:attrNameLst>
                                      </p:cBhvr>
                                      <p:to>
                                        <p:strVal val="visible"/>
                                      </p:to>
                                    </p:set>
                                    <p:animEffect transition="in" filter="fade">
                                      <p:cBhvr>
                                        <p:cTn id="12" dur="1000"/>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Actual MoMA Exhibition Announcement</a:t>
            </a:r>
            <a:endParaRPr/>
          </a:p>
        </p:txBody>
      </p:sp>
      <p:sp>
        <p:nvSpPr>
          <p:cNvPr id="193" name="Shape 193"/>
          <p:cNvSpPr txBox="1">
            <a:spLocks noGrp="1"/>
          </p:cNvSpPr>
          <p:nvPr>
            <p:ph type="body" idx="1"/>
          </p:nvPr>
        </p:nvSpPr>
        <p:spPr>
          <a:xfrm>
            <a:off x="457200" y="1451610"/>
            <a:ext cx="8229600" cy="32919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i="1" dirty="0">
                <a:solidFill>
                  <a:schemeClr val="dk1"/>
                </a:solidFill>
              </a:rPr>
              <a:t>Matisse Picasso</a:t>
            </a:r>
            <a:r>
              <a:rPr lang="en" sz="2000" dirty="0">
                <a:solidFill>
                  <a:schemeClr val="dk1"/>
                </a:solidFill>
              </a:rPr>
              <a:t> is the first exhibition dedicated to the lifelong dialogue between two of the most important artists of the </a:t>
            </a:r>
            <a:r>
              <a:rPr lang="en-US" sz="2000" dirty="0">
                <a:solidFill>
                  <a:schemeClr val="dk1"/>
                </a:solidFill>
              </a:rPr>
              <a:t>T</a:t>
            </a:r>
            <a:r>
              <a:rPr lang="en" sz="2000" dirty="0">
                <a:solidFill>
                  <a:schemeClr val="dk1"/>
                </a:solidFill>
              </a:rPr>
              <a:t>wentieth </a:t>
            </a:r>
            <a:r>
              <a:rPr lang="en-US" sz="2000" dirty="0">
                <a:solidFill>
                  <a:schemeClr val="dk1"/>
                </a:solidFill>
              </a:rPr>
              <a:t>C</a:t>
            </a:r>
            <a:r>
              <a:rPr lang="en" sz="2000" dirty="0">
                <a:solidFill>
                  <a:schemeClr val="dk1"/>
                </a:solidFill>
              </a:rPr>
              <a:t>entury. Struck by each other’s genius since they met in 1906, each recognized the other to be his only true rival and measure of his success. </a:t>
            </a:r>
            <a:r>
              <a:rPr lang="en" sz="2000" i="1" dirty="0">
                <a:solidFill>
                  <a:schemeClr val="dk1"/>
                </a:solidFill>
              </a:rPr>
              <a:t>Matisse Picasso</a:t>
            </a:r>
            <a:r>
              <a:rPr lang="en" sz="2000" dirty="0">
                <a:solidFill>
                  <a:schemeClr val="dk1"/>
                </a:solidFill>
              </a:rPr>
              <a:t> tells the compelling story of two artists who, by looking at and learning from one another for nearly half a century, were driven to ever higher levels of accomplishment, and despite their personal differences, were closer in spirit than any other two artists of that time.</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idx="4294967295"/>
          </p:nvPr>
        </p:nvSpPr>
        <p:spPr>
          <a:xfrm>
            <a:off x="5244381" y="806937"/>
            <a:ext cx="3442419" cy="3904342"/>
          </a:xfrm>
          <a:prstGeom prst="rect">
            <a:avLst/>
          </a:prstGeom>
          <a:solidFill>
            <a:schemeClr val="accent4"/>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marL="0" lvl="0" indent="0" rtl="0">
              <a:spcBef>
                <a:spcPts val="0"/>
              </a:spcBef>
              <a:spcAft>
                <a:spcPts val="0"/>
              </a:spcAft>
              <a:buNone/>
            </a:pPr>
            <a:r>
              <a:rPr lang="en" sz="4800" b="1" dirty="0">
                <a:solidFill>
                  <a:schemeClr val="bg1"/>
                </a:solidFill>
              </a:rPr>
              <a:t>O</a:t>
            </a:r>
            <a:r>
              <a:rPr lang="en" sz="3000" dirty="0">
                <a:solidFill>
                  <a:schemeClr val="bg1"/>
                </a:solidFill>
              </a:rPr>
              <a:t>verview of picture</a:t>
            </a:r>
            <a:r>
              <a:rPr lang="en" sz="4800" dirty="0">
                <a:solidFill>
                  <a:schemeClr val="bg1"/>
                </a:solidFill>
              </a:rPr>
              <a:t> </a:t>
            </a:r>
            <a:endParaRPr sz="4800" dirty="0">
              <a:solidFill>
                <a:schemeClr val="bg1"/>
              </a:solidFill>
            </a:endParaRPr>
          </a:p>
          <a:p>
            <a:pPr marL="0" lvl="0" indent="0" rtl="0">
              <a:spcBef>
                <a:spcPts val="0"/>
              </a:spcBef>
              <a:spcAft>
                <a:spcPts val="0"/>
              </a:spcAft>
              <a:buNone/>
            </a:pPr>
            <a:r>
              <a:rPr lang="en" sz="4800" b="1" dirty="0">
                <a:solidFill>
                  <a:schemeClr val="bg1"/>
                </a:solidFill>
              </a:rPr>
              <a:t>P</a:t>
            </a:r>
            <a:r>
              <a:rPr lang="en" sz="3000" dirty="0">
                <a:solidFill>
                  <a:schemeClr val="bg1"/>
                </a:solidFill>
              </a:rPr>
              <a:t>arts</a:t>
            </a:r>
            <a:endParaRPr sz="3000" dirty="0">
              <a:solidFill>
                <a:schemeClr val="bg1"/>
              </a:solidFill>
            </a:endParaRPr>
          </a:p>
          <a:p>
            <a:pPr marL="0" lvl="0" indent="0" rtl="0">
              <a:spcBef>
                <a:spcPts val="0"/>
              </a:spcBef>
              <a:spcAft>
                <a:spcPts val="0"/>
              </a:spcAft>
              <a:buNone/>
            </a:pPr>
            <a:r>
              <a:rPr lang="en" sz="4800" b="1" dirty="0">
                <a:solidFill>
                  <a:schemeClr val="bg1"/>
                </a:solidFill>
              </a:rPr>
              <a:t>T</a:t>
            </a:r>
            <a:r>
              <a:rPr lang="en" sz="3000" dirty="0">
                <a:solidFill>
                  <a:schemeClr val="bg1"/>
                </a:solidFill>
              </a:rPr>
              <a:t>itle</a:t>
            </a:r>
            <a:endParaRPr sz="3000" dirty="0">
              <a:solidFill>
                <a:schemeClr val="bg1"/>
              </a:solidFill>
            </a:endParaRPr>
          </a:p>
          <a:p>
            <a:pPr marL="0" lvl="0" indent="0" rtl="0">
              <a:spcBef>
                <a:spcPts val="0"/>
              </a:spcBef>
              <a:spcAft>
                <a:spcPts val="0"/>
              </a:spcAft>
              <a:buNone/>
            </a:pPr>
            <a:r>
              <a:rPr lang="en" sz="4800" b="1" dirty="0">
                <a:solidFill>
                  <a:schemeClr val="bg1"/>
                </a:solidFill>
              </a:rPr>
              <a:t>I</a:t>
            </a:r>
            <a:r>
              <a:rPr lang="en" sz="3000" dirty="0">
                <a:solidFill>
                  <a:schemeClr val="bg1"/>
                </a:solidFill>
              </a:rPr>
              <a:t>nfluence</a:t>
            </a:r>
            <a:endParaRPr sz="3000" dirty="0">
              <a:solidFill>
                <a:schemeClr val="bg1"/>
              </a:solidFill>
            </a:endParaRPr>
          </a:p>
          <a:p>
            <a:pPr marL="0" lvl="0" indent="0" rtl="0">
              <a:spcBef>
                <a:spcPts val="0"/>
              </a:spcBef>
              <a:spcAft>
                <a:spcPts val="0"/>
              </a:spcAft>
              <a:buNone/>
            </a:pPr>
            <a:r>
              <a:rPr lang="en" sz="4800" b="1" dirty="0">
                <a:solidFill>
                  <a:schemeClr val="bg1"/>
                </a:solidFill>
              </a:rPr>
              <a:t>C</a:t>
            </a:r>
            <a:r>
              <a:rPr lang="en" sz="3000" dirty="0">
                <a:solidFill>
                  <a:schemeClr val="bg1"/>
                </a:solidFill>
              </a:rPr>
              <a:t>laim</a:t>
            </a:r>
            <a:endParaRPr sz="3000" dirty="0">
              <a:solidFill>
                <a:schemeClr val="bg1"/>
              </a:solidFill>
            </a:endParaRPr>
          </a:p>
        </p:txBody>
      </p:sp>
      <p:sp>
        <p:nvSpPr>
          <p:cNvPr id="199" name="Shape 199"/>
          <p:cNvSpPr txBox="1">
            <a:spLocks noGrp="1"/>
          </p:cNvSpPr>
          <p:nvPr>
            <p:ph type="body" idx="4294967295"/>
          </p:nvPr>
        </p:nvSpPr>
        <p:spPr>
          <a:xfrm>
            <a:off x="457200" y="1385466"/>
            <a:ext cx="4444800" cy="3586206"/>
          </a:xfrm>
          <a:prstGeom prst="rect">
            <a:avLst/>
          </a:prstGeom>
          <a:noFill/>
          <a:ln w="9525" cap="flat" cmpd="sng">
            <a:noFill/>
            <a:prstDash val="solid"/>
            <a:round/>
            <a:headEnd type="none" w="sm" len="sm"/>
            <a:tailEnd type="none" w="sm" len="sm"/>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marL="0" lvl="0" indent="0" rtl="0">
              <a:spcBef>
                <a:spcPts val="520"/>
              </a:spcBef>
              <a:spcAft>
                <a:spcPts val="0"/>
              </a:spcAft>
              <a:buNone/>
            </a:pPr>
            <a:r>
              <a:rPr lang="en" sz="2200" dirty="0">
                <a:solidFill>
                  <a:schemeClr val="tx1"/>
                </a:solidFill>
              </a:rPr>
              <a:t>For each set, try to identify which is Picasso’s work and which is Matisse’s work.  </a:t>
            </a:r>
            <a:endParaRPr sz="2200" dirty="0">
              <a:solidFill>
                <a:schemeClr val="tx1"/>
              </a:solidFill>
            </a:endParaRPr>
          </a:p>
          <a:p>
            <a:pPr marL="0" lvl="0" indent="0" rtl="0">
              <a:spcBef>
                <a:spcPts val="520"/>
              </a:spcBef>
              <a:spcAft>
                <a:spcPts val="0"/>
              </a:spcAft>
              <a:buNone/>
            </a:pPr>
            <a:endParaRPr sz="2200" dirty="0">
              <a:solidFill>
                <a:schemeClr val="tx1"/>
              </a:solidFill>
            </a:endParaRPr>
          </a:p>
          <a:p>
            <a:pPr marL="0" lvl="0" indent="0" rtl="0">
              <a:spcBef>
                <a:spcPts val="520"/>
              </a:spcBef>
              <a:spcAft>
                <a:spcPts val="0"/>
              </a:spcAft>
              <a:buNone/>
            </a:pPr>
            <a:r>
              <a:rPr lang="en" sz="2200" dirty="0">
                <a:solidFill>
                  <a:schemeClr val="tx1"/>
                </a:solidFill>
              </a:rPr>
              <a:t>Notice any </a:t>
            </a:r>
            <a:r>
              <a:rPr lang="en" sz="2200" i="1" dirty="0">
                <a:solidFill>
                  <a:schemeClr val="tx1"/>
                </a:solidFill>
              </a:rPr>
              <a:t>influences</a:t>
            </a:r>
            <a:r>
              <a:rPr lang="en" sz="2200" dirty="0">
                <a:solidFill>
                  <a:schemeClr val="tx1"/>
                </a:solidFill>
              </a:rPr>
              <a:t>? </a:t>
            </a:r>
            <a:endParaRPr sz="2200" dirty="0">
              <a:solidFill>
                <a:schemeClr val="tx1"/>
              </a:solidFill>
            </a:endParaRPr>
          </a:p>
          <a:p>
            <a:pPr marL="0" lvl="0" indent="0" rtl="0">
              <a:spcBef>
                <a:spcPts val="520"/>
              </a:spcBef>
              <a:spcAft>
                <a:spcPts val="0"/>
              </a:spcAft>
              <a:buNone/>
            </a:pPr>
            <a:endParaRPr sz="2200" dirty="0">
              <a:solidFill>
                <a:schemeClr val="tx1"/>
              </a:solidFill>
            </a:endParaRPr>
          </a:p>
          <a:p>
            <a:pPr marL="0" lvl="0" indent="0" rtl="0">
              <a:spcBef>
                <a:spcPts val="520"/>
              </a:spcBef>
              <a:spcAft>
                <a:spcPts val="0"/>
              </a:spcAft>
              <a:buNone/>
            </a:pPr>
            <a:r>
              <a:rPr lang="en" sz="2200" dirty="0">
                <a:solidFill>
                  <a:schemeClr val="tx1"/>
                </a:solidFill>
              </a:rPr>
              <a:t>Record your analysis of the visual and graphic texts on the paper provided for each pair.</a:t>
            </a:r>
            <a:endParaRPr sz="2200" dirty="0">
              <a:solidFill>
                <a:schemeClr val="tx1"/>
              </a:solidFill>
            </a:endParaRPr>
          </a:p>
        </p:txBody>
      </p:sp>
      <p:sp>
        <p:nvSpPr>
          <p:cNvPr id="6" name="Shape 219">
            <a:extLst>
              <a:ext uri="{FF2B5EF4-FFF2-40B4-BE49-F238E27FC236}">
                <a16:creationId xmlns:a16="http://schemas.microsoft.com/office/drawing/2014/main" id="{266A15F1-8A9A-49F3-AC66-B2C3E2A67E9D}"/>
              </a:ext>
            </a:extLst>
          </p:cNvPr>
          <p:cNvSpPr txBox="1">
            <a:spLocks/>
          </p:cNvSpPr>
          <p:nvPr/>
        </p:nvSpPr>
        <p:spPr>
          <a:xfrm>
            <a:off x="457200" y="528066"/>
            <a:ext cx="8229600"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accent4"/>
                </a:solidFill>
                <a:latin typeface="Calibri" panose="020F0502020204030204" pitchFamily="34" charset="0"/>
                <a:cs typeface="Calibri" panose="020F0502020204030204" pitchFamily="34" charset="0"/>
              </a:rPr>
              <a:t>IT’S OPTIC-AL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1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1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1000"/>
                                        <p:tgtEl>
                                          <p:spTgt spid="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Effect transition="in" filter="fade">
                                      <p:cBhvr>
                                        <p:cTn id="22" dur="1000"/>
                                        <p:tgtEl>
                                          <p:spTgt spid="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4" end="4"/>
                                            </p:txEl>
                                          </p:spTgt>
                                        </p:tgtEl>
                                        <p:attrNameLst>
                                          <p:attrName>style.visibility</p:attrName>
                                        </p:attrNameLst>
                                      </p:cBhvr>
                                      <p:to>
                                        <p:strVal val="visible"/>
                                      </p:to>
                                    </p:set>
                                    <p:animEffect transition="in" filter="fade">
                                      <p:cBhvr>
                                        <p:cTn id="27" dur="1000"/>
                                        <p:tgtEl>
                                          <p:spTgt spid="1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xEl>
                                              <p:pRg st="0" end="0"/>
                                            </p:txEl>
                                          </p:spTgt>
                                        </p:tgtEl>
                                        <p:attrNameLst>
                                          <p:attrName>style.visibility</p:attrName>
                                        </p:attrNameLst>
                                      </p:cBhvr>
                                      <p:to>
                                        <p:strVal val="visible"/>
                                      </p:to>
                                    </p:set>
                                    <p:animEffect transition="in" filter="fade">
                                      <p:cBhvr>
                                        <p:cTn id="32" dur="1000"/>
                                        <p:tgtEl>
                                          <p:spTgt spid="1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xEl>
                                              <p:pRg st="1" end="1"/>
                                            </p:txEl>
                                          </p:spTgt>
                                        </p:tgtEl>
                                        <p:attrNameLst>
                                          <p:attrName>style.visibility</p:attrName>
                                        </p:attrNameLst>
                                      </p:cBhvr>
                                      <p:to>
                                        <p:strVal val="visible"/>
                                      </p:to>
                                    </p:set>
                                    <p:animEffect transition="in" filter="fade">
                                      <p:cBhvr>
                                        <p:cTn id="37" dur="1000"/>
                                        <p:tgtEl>
                                          <p:spTgt spid="1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xEl>
                                              <p:pRg st="2" end="2"/>
                                            </p:txEl>
                                          </p:spTgt>
                                        </p:tgtEl>
                                        <p:attrNameLst>
                                          <p:attrName>style.visibility</p:attrName>
                                        </p:attrNameLst>
                                      </p:cBhvr>
                                      <p:to>
                                        <p:strVal val="visible"/>
                                      </p:to>
                                    </p:set>
                                    <p:animEffect transition="in" filter="fade">
                                      <p:cBhvr>
                                        <p:cTn id="42" dur="1000"/>
                                        <p:tgtEl>
                                          <p:spTgt spid="19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9">
                                            <p:txEl>
                                              <p:pRg st="3" end="3"/>
                                            </p:txEl>
                                          </p:spTgt>
                                        </p:tgtEl>
                                        <p:attrNameLst>
                                          <p:attrName>style.visibility</p:attrName>
                                        </p:attrNameLst>
                                      </p:cBhvr>
                                      <p:to>
                                        <p:strVal val="visible"/>
                                      </p:to>
                                    </p:set>
                                    <p:animEffect transition="in" filter="fade">
                                      <p:cBhvr>
                                        <p:cTn id="47" dur="1000"/>
                                        <p:tgtEl>
                                          <p:spTgt spid="19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9">
                                            <p:txEl>
                                              <p:pRg st="4" end="4"/>
                                            </p:txEl>
                                          </p:spTgt>
                                        </p:tgtEl>
                                        <p:attrNameLst>
                                          <p:attrName>style.visibility</p:attrName>
                                        </p:attrNameLst>
                                      </p:cBhvr>
                                      <p:to>
                                        <p:strVal val="visible"/>
                                      </p:to>
                                    </p:set>
                                    <p:animEffect transition="in" filter="fade">
                                      <p:cBhvr>
                                        <p:cTn id="52" dur="1000"/>
                                        <p:tgtEl>
                                          <p:spTgt spid="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dirty="0"/>
              <a:t>I notice… I wonder… It reminds me of...</a:t>
            </a:r>
            <a:endParaRPr dirty="0"/>
          </a:p>
        </p:txBody>
      </p:sp>
      <p:sp>
        <p:nvSpPr>
          <p:cNvPr id="205" name="Shape 205"/>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t>For each pairing, try to identify which is Picasso’s work and which is Matisse’s work.  </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 sz="2400" dirty="0"/>
              <a:t>Notice any </a:t>
            </a:r>
            <a:r>
              <a:rPr lang="en" sz="2400" i="1" dirty="0"/>
              <a:t>influences</a:t>
            </a:r>
            <a:r>
              <a:rPr lang="en" sz="2400" dirty="0"/>
              <a:t>?</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 sz="2400" dirty="0"/>
              <a:t>Write an “</a:t>
            </a:r>
            <a:r>
              <a:rPr lang="en" sz="2400" b="1" i="1" dirty="0"/>
              <a:t>I notice</a:t>
            </a:r>
            <a:r>
              <a:rPr lang="en" sz="2400" dirty="0"/>
              <a:t>…” “</a:t>
            </a:r>
            <a:r>
              <a:rPr lang="en" sz="2400" b="1" i="1" dirty="0"/>
              <a:t>I wonder</a:t>
            </a:r>
            <a:r>
              <a:rPr lang="en" sz="2400" dirty="0"/>
              <a:t>…” and “</a:t>
            </a:r>
            <a:r>
              <a:rPr lang="en" sz="2400" b="1" i="1" dirty="0"/>
              <a:t>It reminds me of</a:t>
            </a:r>
            <a:r>
              <a:rPr lang="en" sz="2400" dirty="0"/>
              <a:t>…” statement for each set.</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1000"/>
                                        <p:tgtEl>
                                          <p:spTgt spid="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xEl>
                                              <p:pRg st="2" end="2"/>
                                            </p:txEl>
                                          </p:spTgt>
                                        </p:tgtEl>
                                        <p:attrNameLst>
                                          <p:attrName>style.visibility</p:attrName>
                                        </p:attrNameLst>
                                      </p:cBhvr>
                                      <p:to>
                                        <p:strVal val="visible"/>
                                      </p:to>
                                    </p:set>
                                    <p:animEffect transition="in" filter="fade">
                                      <p:cBhvr>
                                        <p:cTn id="12" dur="1000"/>
                                        <p:tgtEl>
                                          <p:spTgt spid="2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xEl>
                                              <p:pRg st="4" end="4"/>
                                            </p:txEl>
                                          </p:spTgt>
                                        </p:tgtEl>
                                        <p:attrNameLst>
                                          <p:attrName>style.visibility</p:attrName>
                                        </p:attrNameLst>
                                      </p:cBhvr>
                                      <p:to>
                                        <p:strVal val="visible"/>
                                      </p:to>
                                    </p:set>
                                    <p:animEffect transition="in" filter="fade">
                                      <p:cBhvr>
                                        <p:cTn id="17" dur="1000"/>
                                        <p:tgtEl>
                                          <p:spTgt spid="2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Rectangle 1">
            <a:extLst>
              <a:ext uri="{FF2B5EF4-FFF2-40B4-BE49-F238E27FC236}">
                <a16:creationId xmlns:a16="http://schemas.microsoft.com/office/drawing/2014/main" id="{1C1189A6-14B0-4C84-AED2-355F36B0C002}"/>
              </a:ext>
            </a:extLst>
          </p:cNvPr>
          <p:cNvSpPr/>
          <p:nvPr/>
        </p:nvSpPr>
        <p:spPr>
          <a:xfrm>
            <a:off x="0" y="4051216"/>
            <a:ext cx="9144000" cy="10922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Shape 210"/>
          <p:cNvSpPr txBox="1">
            <a:spLocks noGrp="1"/>
          </p:cNvSpPr>
          <p:nvPr>
            <p:ph type="title"/>
          </p:nvPr>
        </p:nvSpPr>
        <p:spPr>
          <a:xfrm>
            <a:off x="457327" y="316119"/>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Influence in their own words...</a:t>
            </a:r>
            <a:endParaRPr dirty="0"/>
          </a:p>
        </p:txBody>
      </p:sp>
      <p:sp>
        <p:nvSpPr>
          <p:cNvPr id="211" name="Shape 211"/>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rtl="0">
              <a:spcBef>
                <a:spcPts val="480"/>
              </a:spcBef>
              <a:spcAft>
                <a:spcPts val="0"/>
              </a:spcAft>
              <a:buClr>
                <a:schemeClr val="dk1"/>
              </a:buClr>
              <a:buSzPts val="1100"/>
              <a:buFont typeface="Arial"/>
              <a:buNone/>
            </a:pPr>
            <a:r>
              <a:rPr lang="en" b="0" dirty="0"/>
              <a:t>Picasso told Pierre Daix, a biographer:</a:t>
            </a:r>
            <a:endParaRPr sz="2400" b="0" dirty="0"/>
          </a:p>
        </p:txBody>
      </p:sp>
      <p:sp>
        <p:nvSpPr>
          <p:cNvPr id="212" name="Shape 212"/>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rtl="0">
              <a:spcBef>
                <a:spcPts val="480"/>
              </a:spcBef>
              <a:spcAft>
                <a:spcPts val="0"/>
              </a:spcAft>
              <a:buNone/>
            </a:pPr>
            <a:r>
              <a:rPr lang="en" b="0"/>
              <a:t>Matisse told Françoise Gilot, Picasso’s Friend:</a:t>
            </a:r>
            <a:endParaRPr b="0"/>
          </a:p>
        </p:txBody>
      </p:sp>
      <p:sp>
        <p:nvSpPr>
          <p:cNvPr id="213" name="Shape 213"/>
          <p:cNvSpPr txBox="1">
            <a:spLocks noGrp="1"/>
          </p:cNvSpPr>
          <p:nvPr>
            <p:ph type="body" idx="3"/>
          </p:nvPr>
        </p:nvSpPr>
        <p:spPr>
          <a:xfrm>
            <a:off x="457200" y="2103753"/>
            <a:ext cx="3981576" cy="2449881"/>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marL="0" lvl="0" indent="0" algn="ctr" rtl="0">
              <a:spcBef>
                <a:spcPts val="480"/>
              </a:spcBef>
              <a:spcAft>
                <a:spcPts val="0"/>
              </a:spcAft>
              <a:buNone/>
            </a:pPr>
            <a:r>
              <a:rPr lang="en" sz="2000" dirty="0">
                <a:solidFill>
                  <a:schemeClr val="bg1"/>
                </a:solidFill>
              </a:rPr>
              <a:t>“</a:t>
            </a:r>
            <a:r>
              <a:rPr lang="en" sz="2000" i="1" dirty="0">
                <a:solidFill>
                  <a:schemeClr val="bg1"/>
                </a:solidFill>
              </a:rPr>
              <a:t>You have got to be able to picture side by side everything Matisse and I were doing at that time. No one has ever looked at Matisse’s painting more carefully than I; and no one has looked at mine more carefully than he.”</a:t>
            </a:r>
            <a:endParaRPr sz="2000" dirty="0">
              <a:solidFill>
                <a:schemeClr val="bg1"/>
              </a:solidFill>
            </a:endParaRPr>
          </a:p>
        </p:txBody>
      </p:sp>
      <p:sp>
        <p:nvSpPr>
          <p:cNvPr id="214" name="Shape 214"/>
          <p:cNvSpPr txBox="1">
            <a:spLocks noGrp="1"/>
          </p:cNvSpPr>
          <p:nvPr>
            <p:ph type="body" idx="4"/>
          </p:nvPr>
        </p:nvSpPr>
        <p:spPr>
          <a:xfrm>
            <a:off x="4705225" y="2103753"/>
            <a:ext cx="3981701" cy="2449881"/>
          </a:xfrm>
          <a:prstGeom prst="rect">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marL="0" lvl="0" indent="0" algn="ctr" rtl="0">
              <a:spcBef>
                <a:spcPts val="480"/>
              </a:spcBef>
              <a:spcAft>
                <a:spcPts val="0"/>
              </a:spcAft>
              <a:buNone/>
            </a:pPr>
            <a:r>
              <a:rPr lang="en" sz="2100" i="1" dirty="0">
                <a:solidFill>
                  <a:schemeClr val="bg1"/>
                </a:solidFill>
              </a:rPr>
              <a:t>“We must talk to each other as much as we can. When one of us dies, there will be some things that the other will never be able to talk of with anyone else.”</a:t>
            </a:r>
            <a:endParaRPr sz="2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Influence</a:t>
            </a:r>
            <a:endParaRPr dirty="0"/>
          </a:p>
        </p:txBody>
      </p:sp>
      <p:sp>
        <p:nvSpPr>
          <p:cNvPr id="220" name="Shape 220"/>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t>Choose an art station and create a representation of someone in your life who is a competitor but could also be a collaborator.  </a:t>
            </a:r>
            <a:endParaRPr sz="2400" dirty="0"/>
          </a:p>
          <a:p>
            <a:pPr marL="0" lvl="0" indent="0" rtl="0">
              <a:spcBef>
                <a:spcPts val="0"/>
              </a:spcBef>
              <a:spcAft>
                <a:spcPts val="0"/>
              </a:spcAft>
              <a:buNone/>
            </a:pPr>
            <a:endParaRPr sz="2400" dirty="0"/>
          </a:p>
          <a:p>
            <a:pPr marL="0" lvl="0" indent="0" rtl="0">
              <a:spcBef>
                <a:spcPts val="0"/>
              </a:spcBef>
              <a:spcAft>
                <a:spcPts val="0"/>
              </a:spcAft>
              <a:buNone/>
            </a:pPr>
            <a:r>
              <a:rPr lang="en" sz="2800" dirty="0">
                <a:solidFill>
                  <a:schemeClr val="accent2"/>
                </a:solidFill>
              </a:rPr>
              <a:t>Share: </a:t>
            </a:r>
            <a:r>
              <a:rPr lang="en" sz="2400" dirty="0"/>
              <a:t>How does this person </a:t>
            </a:r>
            <a:r>
              <a:rPr lang="en" sz="2400" i="1" dirty="0"/>
              <a:t>influence</a:t>
            </a:r>
            <a:r>
              <a:rPr lang="en" sz="2400" dirty="0"/>
              <a:t> you?</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2" end="2"/>
                                            </p:txEl>
                                          </p:spTgt>
                                        </p:tgtEl>
                                        <p:attrNameLst>
                                          <p:attrName>style.visibility</p:attrName>
                                        </p:attrNameLst>
                                      </p:cBhvr>
                                      <p:to>
                                        <p:strVal val="visible"/>
                                      </p:to>
                                    </p:set>
                                    <p:animEffect transition="in" filter="fade">
                                      <p:cBhvr>
                                        <p:cTn id="12" dur="1000"/>
                                        <p:tgtEl>
                                          <p:spTgt spid="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533400" y="1028700"/>
            <a:ext cx="7851600" cy="1371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Competition or Collaboration </a:t>
            </a:r>
            <a:endParaRPr/>
          </a:p>
        </p:txBody>
      </p:sp>
      <p:sp>
        <p:nvSpPr>
          <p:cNvPr id="123" name="Shape 123"/>
          <p:cNvSpPr txBox="1">
            <a:spLocks noGrp="1"/>
          </p:cNvSpPr>
          <p:nvPr>
            <p:ph type="subTitle" idx="1"/>
          </p:nvPr>
        </p:nvSpPr>
        <p:spPr>
          <a:xfrm>
            <a:off x="533400" y="2421402"/>
            <a:ext cx="7854600" cy="1314300"/>
          </a:xfrm>
          <a:prstGeom prst="rect">
            <a:avLst/>
          </a:prstGeom>
        </p:spPr>
        <p:txBody>
          <a:bodyPr spcFirstLastPara="1" wrap="square" lIns="91425" tIns="91425" rIns="91425" bIns="91425" anchor="t" anchorCtr="0">
            <a:noAutofit/>
          </a:bodyPr>
          <a:lstStyle/>
          <a:p>
            <a:pPr marL="0" marR="0" lvl="0" indent="0" rtl="0">
              <a:spcBef>
                <a:spcPts val="0"/>
              </a:spcBef>
              <a:spcAft>
                <a:spcPts val="0"/>
              </a:spcAft>
              <a:buClr>
                <a:schemeClr val="dk1"/>
              </a:buClr>
              <a:buSzPts val="1100"/>
              <a:buFont typeface="Arial"/>
              <a:buNone/>
            </a:pPr>
            <a:r>
              <a:rPr lang="en" sz="3600"/>
              <a:t>Which is more </a:t>
            </a:r>
            <a:r>
              <a:rPr lang="en" sz="3600" i="1"/>
              <a:t>influential </a:t>
            </a:r>
            <a:r>
              <a:rPr lang="en" sz="3600"/>
              <a:t>for you</a:t>
            </a:r>
            <a:r>
              <a:rPr lang="en" sz="3600" i="1"/>
              <a:t>?</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Vocabulary Competition</a:t>
            </a:r>
            <a:endParaRPr/>
          </a:p>
        </p:txBody>
      </p:sp>
      <p:sp>
        <p:nvSpPr>
          <p:cNvPr id="129" name="Shape 129"/>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Invent a word to describe the object on your table. </a:t>
            </a:r>
            <a:endParaRPr/>
          </a:p>
          <a:p>
            <a:pPr marL="0" lvl="0" indent="0" rtl="0">
              <a:spcBef>
                <a:spcPts val="0"/>
              </a:spcBef>
              <a:spcAft>
                <a:spcPts val="0"/>
              </a:spcAft>
              <a:buNone/>
            </a:pPr>
            <a:endParaRPr/>
          </a:p>
          <a:p>
            <a:pPr marL="0" lvl="0" indent="0" rtl="0">
              <a:spcBef>
                <a:spcPts val="0"/>
              </a:spcBef>
              <a:spcAft>
                <a:spcPts val="0"/>
              </a:spcAft>
              <a:buNone/>
            </a:pPr>
            <a:r>
              <a:rPr lang="en"/>
              <a:t>Now, decide as a table who came up with the </a:t>
            </a:r>
            <a:r>
              <a:rPr lang="en" b="1" u="sng"/>
              <a:t>BEST</a:t>
            </a:r>
            <a:r>
              <a:rPr lang="en"/>
              <a:t> word.</a:t>
            </a:r>
            <a:endParaRPr/>
          </a:p>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10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10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10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Vocabulary Collaboration</a:t>
            </a:r>
            <a:endParaRPr/>
          </a:p>
        </p:txBody>
      </p:sp>
      <p:sp>
        <p:nvSpPr>
          <p:cNvPr id="135" name="Shape 135"/>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Combine efforts at your table to create a collaborative sentence of invented words to describe your object.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Competition </a:t>
            </a:r>
            <a:r>
              <a:rPr lang="en-US" dirty="0"/>
              <a:t>vs.</a:t>
            </a:r>
            <a:r>
              <a:rPr lang="en" dirty="0"/>
              <a:t> Collaboration  </a:t>
            </a:r>
            <a:endParaRPr dirty="0"/>
          </a:p>
        </p:txBody>
      </p:sp>
      <p:sp>
        <p:nvSpPr>
          <p:cNvPr id="141" name="Shape 141"/>
          <p:cNvSpPr txBox="1">
            <a:spLocks noGrp="1"/>
          </p:cNvSpPr>
          <p:nvPr>
            <p:ph type="body" idx="1"/>
          </p:nvPr>
        </p:nvSpPr>
        <p:spPr>
          <a:xfrm>
            <a:off x="457200" y="1451599"/>
            <a:ext cx="8229600" cy="3536400"/>
          </a:xfrm>
          <a:prstGeom prst="rect">
            <a:avLst/>
          </a:prstGeom>
        </p:spPr>
        <p:txBody>
          <a:bodyPr spcFirstLastPara="1" wrap="square" lIns="91425" tIns="91425" rIns="91425" bIns="91425" anchor="t" anchorCtr="0">
            <a:noAutofit/>
          </a:bodyPr>
          <a:lstStyle/>
          <a:p>
            <a:pPr marL="457200" lvl="0" indent="-393700" rtl="0">
              <a:lnSpc>
                <a:spcPct val="115000"/>
              </a:lnSpc>
              <a:spcBef>
                <a:spcPts val="0"/>
              </a:spcBef>
              <a:spcAft>
                <a:spcPts val="0"/>
              </a:spcAft>
              <a:buSzPct val="75000"/>
              <a:buChar char="●"/>
            </a:pPr>
            <a:r>
              <a:rPr lang="en" dirty="0"/>
              <a:t>Which provided a richer description?</a:t>
            </a:r>
            <a:endParaRPr dirty="0"/>
          </a:p>
          <a:p>
            <a:pPr marL="457200" lvl="0" indent="-393700" rtl="0">
              <a:lnSpc>
                <a:spcPct val="115000"/>
              </a:lnSpc>
              <a:spcBef>
                <a:spcPts val="0"/>
              </a:spcBef>
              <a:spcAft>
                <a:spcPts val="0"/>
              </a:spcAft>
              <a:buSzPct val="75000"/>
              <a:buChar char="●"/>
            </a:pPr>
            <a:r>
              <a:rPr lang="en" dirty="0"/>
              <a:t>Which made you rethink your own work?</a:t>
            </a:r>
            <a:endParaRPr dirty="0"/>
          </a:p>
          <a:p>
            <a:pPr marL="457200" lvl="0" indent="-393700" rtl="0">
              <a:lnSpc>
                <a:spcPct val="115000"/>
              </a:lnSpc>
              <a:spcBef>
                <a:spcPts val="0"/>
              </a:spcBef>
              <a:spcAft>
                <a:spcPts val="0"/>
              </a:spcAft>
              <a:buSzPct val="75000"/>
              <a:buChar char="●"/>
            </a:pPr>
            <a:r>
              <a:rPr lang="en" dirty="0"/>
              <a:t>Which made you think about how to look at the world from a different perspective?</a:t>
            </a:r>
            <a:endParaRPr dirty="0"/>
          </a:p>
          <a:p>
            <a:pPr marL="457200" lvl="0" indent="-393700" rtl="0">
              <a:lnSpc>
                <a:spcPct val="115000"/>
              </a:lnSpc>
              <a:spcBef>
                <a:spcPts val="0"/>
              </a:spcBef>
              <a:spcAft>
                <a:spcPts val="0"/>
              </a:spcAft>
              <a:buSzPct val="75000"/>
              <a:buChar char="●"/>
            </a:pPr>
            <a:r>
              <a:rPr lang="en" dirty="0"/>
              <a:t>Which made you feel more confident about your work?</a:t>
            </a:r>
            <a:endParaRPr dirty="0"/>
          </a:p>
          <a:p>
            <a:pPr marL="457200" lvl="0" indent="-393700" rtl="0">
              <a:lnSpc>
                <a:spcPct val="115000"/>
              </a:lnSpc>
              <a:spcBef>
                <a:spcPts val="0"/>
              </a:spcBef>
              <a:spcAft>
                <a:spcPts val="0"/>
              </a:spcAft>
              <a:buSzPct val="75000"/>
              <a:buChar char="●"/>
            </a:pPr>
            <a:r>
              <a:rPr lang="en" dirty="0"/>
              <a:t>Which was more </a:t>
            </a:r>
            <a:r>
              <a:rPr lang="en" i="1" dirty="0"/>
              <a:t>influential </a:t>
            </a:r>
            <a:r>
              <a:rPr lang="en" dirty="0"/>
              <a:t>to you?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4991923" y="2369250"/>
            <a:ext cx="2481925" cy="2774251"/>
          </a:xfrm>
          <a:prstGeom prst="rect">
            <a:avLst/>
          </a:prstGeom>
          <a:noFill/>
          <a:ln>
            <a:noFill/>
          </a:ln>
        </p:spPr>
      </p:pic>
      <p:pic>
        <p:nvPicPr>
          <p:cNvPr id="147" name="Shape 147"/>
          <p:cNvPicPr preferRelativeResize="0"/>
          <p:nvPr/>
        </p:nvPicPr>
        <p:blipFill>
          <a:blip r:embed="rId4">
            <a:alphaModFix/>
          </a:blip>
          <a:stretch>
            <a:fillRect/>
          </a:stretch>
        </p:blipFill>
        <p:spPr>
          <a:xfrm>
            <a:off x="4282375" y="0"/>
            <a:ext cx="4687924" cy="2369250"/>
          </a:xfrm>
          <a:prstGeom prst="rect">
            <a:avLst/>
          </a:prstGeom>
          <a:noFill/>
          <a:ln>
            <a:noFill/>
          </a:ln>
        </p:spPr>
      </p:pic>
      <p:pic>
        <p:nvPicPr>
          <p:cNvPr id="148" name="Shape 148"/>
          <p:cNvPicPr preferRelativeResize="0"/>
          <p:nvPr/>
        </p:nvPicPr>
        <p:blipFill>
          <a:blip r:embed="rId5">
            <a:alphaModFix/>
          </a:blip>
          <a:stretch>
            <a:fillRect/>
          </a:stretch>
        </p:blipFill>
        <p:spPr>
          <a:xfrm>
            <a:off x="202500" y="184775"/>
            <a:ext cx="3908913" cy="4773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3355975" y="203538"/>
            <a:ext cx="3008125" cy="4736425"/>
          </a:xfrm>
          <a:prstGeom prst="rect">
            <a:avLst/>
          </a:prstGeom>
          <a:noFill/>
          <a:ln>
            <a:noFill/>
          </a:ln>
        </p:spPr>
      </p:pic>
      <p:pic>
        <p:nvPicPr>
          <p:cNvPr id="154" name="Shape 154"/>
          <p:cNvPicPr preferRelativeResize="0"/>
          <p:nvPr/>
        </p:nvPicPr>
        <p:blipFill>
          <a:blip r:embed="rId4">
            <a:alphaModFix/>
          </a:blip>
          <a:stretch>
            <a:fillRect/>
          </a:stretch>
        </p:blipFill>
        <p:spPr>
          <a:xfrm>
            <a:off x="0" y="831974"/>
            <a:ext cx="3355975" cy="2726750"/>
          </a:xfrm>
          <a:prstGeom prst="rect">
            <a:avLst/>
          </a:prstGeom>
          <a:noFill/>
          <a:ln>
            <a:noFill/>
          </a:ln>
        </p:spPr>
      </p:pic>
      <p:pic>
        <p:nvPicPr>
          <p:cNvPr id="155" name="Shape 155"/>
          <p:cNvPicPr preferRelativeResize="0"/>
          <p:nvPr/>
        </p:nvPicPr>
        <p:blipFill>
          <a:blip r:embed="rId5">
            <a:alphaModFix/>
          </a:blip>
          <a:stretch>
            <a:fillRect/>
          </a:stretch>
        </p:blipFill>
        <p:spPr>
          <a:xfrm>
            <a:off x="6364100" y="541775"/>
            <a:ext cx="2779900" cy="3489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Picasso &amp; Matisse</a:t>
            </a:r>
            <a:endParaRPr/>
          </a:p>
        </p:txBody>
      </p:sp>
      <p:sp>
        <p:nvSpPr>
          <p:cNvPr id="161" name="Shape 161"/>
          <p:cNvSpPr txBox="1">
            <a:spLocks noGrp="1"/>
          </p:cNvSpPr>
          <p:nvPr>
            <p:ph type="body" idx="1"/>
          </p:nvPr>
        </p:nvSpPr>
        <p:spPr>
          <a:xfrm>
            <a:off x="457200" y="1294403"/>
            <a:ext cx="8229600" cy="52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are the paintings from each artist similar?</a:t>
            </a:r>
            <a:br>
              <a:rPr lang="en"/>
            </a:br>
            <a:endParaRPr/>
          </a:p>
        </p:txBody>
      </p:sp>
      <p:pic>
        <p:nvPicPr>
          <p:cNvPr id="162" name="Shape 162"/>
          <p:cNvPicPr preferRelativeResize="0"/>
          <p:nvPr/>
        </p:nvPicPr>
        <p:blipFill>
          <a:blip r:embed="rId3">
            <a:alphaModFix/>
          </a:blip>
          <a:stretch>
            <a:fillRect/>
          </a:stretch>
        </p:blipFill>
        <p:spPr>
          <a:xfrm>
            <a:off x="2591773" y="3777275"/>
            <a:ext cx="1265852" cy="1366275"/>
          </a:xfrm>
          <a:prstGeom prst="rect">
            <a:avLst/>
          </a:prstGeom>
          <a:noFill/>
          <a:ln>
            <a:noFill/>
          </a:ln>
        </p:spPr>
      </p:pic>
      <p:pic>
        <p:nvPicPr>
          <p:cNvPr id="163" name="Shape 163"/>
          <p:cNvPicPr preferRelativeResize="0"/>
          <p:nvPr/>
        </p:nvPicPr>
        <p:blipFill>
          <a:blip r:embed="rId4">
            <a:alphaModFix/>
          </a:blip>
          <a:stretch>
            <a:fillRect/>
          </a:stretch>
        </p:blipFill>
        <p:spPr>
          <a:xfrm>
            <a:off x="2234425" y="2555350"/>
            <a:ext cx="2679725" cy="1221936"/>
          </a:xfrm>
          <a:prstGeom prst="rect">
            <a:avLst/>
          </a:prstGeom>
          <a:noFill/>
          <a:ln>
            <a:noFill/>
          </a:ln>
        </p:spPr>
      </p:pic>
      <p:pic>
        <p:nvPicPr>
          <p:cNvPr id="164" name="Shape 164"/>
          <p:cNvPicPr preferRelativeResize="0"/>
          <p:nvPr/>
        </p:nvPicPr>
        <p:blipFill>
          <a:blip r:embed="rId5">
            <a:alphaModFix/>
          </a:blip>
          <a:stretch>
            <a:fillRect/>
          </a:stretch>
        </p:blipFill>
        <p:spPr>
          <a:xfrm>
            <a:off x="0" y="2668022"/>
            <a:ext cx="2234423" cy="2462155"/>
          </a:xfrm>
          <a:prstGeom prst="rect">
            <a:avLst/>
          </a:prstGeom>
          <a:noFill/>
          <a:ln>
            <a:noFill/>
          </a:ln>
        </p:spPr>
      </p:pic>
      <p:pic>
        <p:nvPicPr>
          <p:cNvPr id="165" name="Shape 165"/>
          <p:cNvPicPr preferRelativeResize="0"/>
          <p:nvPr/>
        </p:nvPicPr>
        <p:blipFill>
          <a:blip r:embed="rId6">
            <a:alphaModFix/>
          </a:blip>
          <a:stretch>
            <a:fillRect/>
          </a:stretch>
        </p:blipFill>
        <p:spPr>
          <a:xfrm>
            <a:off x="6127713" y="2108528"/>
            <a:ext cx="1563723" cy="2462150"/>
          </a:xfrm>
          <a:prstGeom prst="rect">
            <a:avLst/>
          </a:prstGeom>
          <a:noFill/>
          <a:ln>
            <a:noFill/>
          </a:ln>
        </p:spPr>
      </p:pic>
      <p:pic>
        <p:nvPicPr>
          <p:cNvPr id="166" name="Shape 166"/>
          <p:cNvPicPr preferRelativeResize="0"/>
          <p:nvPr/>
        </p:nvPicPr>
        <p:blipFill>
          <a:blip r:embed="rId7">
            <a:alphaModFix/>
          </a:blip>
          <a:stretch>
            <a:fillRect/>
          </a:stretch>
        </p:blipFill>
        <p:spPr>
          <a:xfrm>
            <a:off x="4538992" y="3813875"/>
            <a:ext cx="1620058" cy="1316300"/>
          </a:xfrm>
          <a:prstGeom prst="rect">
            <a:avLst/>
          </a:prstGeom>
          <a:noFill/>
          <a:ln>
            <a:noFill/>
          </a:ln>
        </p:spPr>
      </p:pic>
      <p:pic>
        <p:nvPicPr>
          <p:cNvPr id="167" name="Shape 167"/>
          <p:cNvPicPr preferRelativeResize="0"/>
          <p:nvPr/>
        </p:nvPicPr>
        <p:blipFill>
          <a:blip r:embed="rId8">
            <a:alphaModFix/>
          </a:blip>
          <a:stretch>
            <a:fillRect/>
          </a:stretch>
        </p:blipFill>
        <p:spPr>
          <a:xfrm>
            <a:off x="7698916" y="1938371"/>
            <a:ext cx="1445084" cy="1813910"/>
          </a:xfrm>
          <a:prstGeom prst="rect">
            <a:avLst/>
          </a:prstGeom>
          <a:noFill/>
          <a:ln>
            <a:noFill/>
          </a:ln>
        </p:spPr>
      </p:pic>
      <p:sp>
        <p:nvSpPr>
          <p:cNvPr id="168" name="Shape 168"/>
          <p:cNvSpPr txBox="1"/>
          <p:nvPr/>
        </p:nvSpPr>
        <p:spPr>
          <a:xfrm>
            <a:off x="457200" y="1768675"/>
            <a:ext cx="8121600" cy="529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a:solidFill>
                  <a:schemeClr val="dk1"/>
                </a:solidFill>
                <a:latin typeface="Calibri"/>
                <a:ea typeface="Calibri"/>
                <a:cs typeface="Calibri"/>
                <a:sym typeface="Calibri"/>
              </a:rPr>
              <a:t>How are they different?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0" end="0"/>
                                            </p:txEl>
                                          </p:spTgt>
                                        </p:tgtEl>
                                        <p:attrNameLst>
                                          <p:attrName>style.visibility</p:attrName>
                                        </p:attrNameLst>
                                      </p:cBhvr>
                                      <p:to>
                                        <p:strVal val="visible"/>
                                      </p:to>
                                    </p:set>
                                    <p:animEffect transition="in" filter="fade">
                                      <p:cBhvr>
                                        <p:cTn id="12" dur="1000"/>
                                        <p:tgtEl>
                                          <p:spTgt spid="1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528075"/>
            <a:ext cx="5830500" cy="117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When Pigasso Met Mootisse </a:t>
            </a:r>
            <a:endParaRPr/>
          </a:p>
          <a:p>
            <a:pPr marL="0" lvl="0" indent="0" rtl="0">
              <a:spcBef>
                <a:spcPts val="0"/>
              </a:spcBef>
              <a:spcAft>
                <a:spcPts val="0"/>
              </a:spcAft>
              <a:buNone/>
            </a:pPr>
            <a:r>
              <a:rPr lang="en"/>
              <a:t>by Nina Laden</a:t>
            </a:r>
            <a:endParaRPr/>
          </a:p>
        </p:txBody>
      </p:sp>
      <p:sp>
        <p:nvSpPr>
          <p:cNvPr id="174" name="Shape 174"/>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p:txBody>
      </p:sp>
      <p:pic>
        <p:nvPicPr>
          <p:cNvPr id="175" name="Shape 175"/>
          <p:cNvPicPr preferRelativeResize="0"/>
          <p:nvPr/>
        </p:nvPicPr>
        <p:blipFill>
          <a:blip r:embed="rId3">
            <a:alphaModFix/>
          </a:blip>
          <a:stretch>
            <a:fillRect/>
          </a:stretch>
        </p:blipFill>
        <p:spPr>
          <a:xfrm>
            <a:off x="3659250" y="1385463"/>
            <a:ext cx="3810000" cy="364807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1192</Words>
  <Application>Microsoft Office PowerPoint</Application>
  <PresentationFormat>On-screen Show (16:9)</PresentationFormat>
  <Paragraphs>110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Noto Sans Symbols</vt:lpstr>
      <vt:lpstr>Georgia</vt:lpstr>
      <vt:lpstr>Calibri</vt:lpstr>
      <vt:lpstr>Constantia</vt:lpstr>
      <vt:lpstr>LEARN theme</vt:lpstr>
      <vt:lpstr>PowerPoint Presentation</vt:lpstr>
      <vt:lpstr>Competition or Collaboration </vt:lpstr>
      <vt:lpstr>Vocabulary Competition</vt:lpstr>
      <vt:lpstr>Vocabulary Collaboration</vt:lpstr>
      <vt:lpstr>Competition vs. Collaboration  </vt:lpstr>
      <vt:lpstr>PowerPoint Presentation</vt:lpstr>
      <vt:lpstr>PowerPoint Presentation</vt:lpstr>
      <vt:lpstr>Picasso &amp; Matisse</vt:lpstr>
      <vt:lpstr>When Pigasso Met Mootisse  by Nina Laden</vt:lpstr>
      <vt:lpstr>Literacy Centers: Pigasso and Mootisse</vt:lpstr>
      <vt:lpstr>HEADLINE  </vt:lpstr>
      <vt:lpstr>Actual MoMA Exhibition Announcement</vt:lpstr>
      <vt:lpstr>Overview of picture  Parts Title Influence Claim</vt:lpstr>
      <vt:lpstr>I notice… I wonder… It reminds me of...</vt:lpstr>
      <vt:lpstr>Influence in their own words...</vt:lpstr>
      <vt:lpstr>Influence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Kuehn, Elizabeth C.</cp:lastModifiedBy>
  <cp:revision>5</cp:revision>
  <dcterms:modified xsi:type="dcterms:W3CDTF">2019-04-10T22:14:34Z</dcterms:modified>
</cp:coreProperties>
</file>