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4"/>
    <p:sldMasterId id="2147483679" r:id="rId5"/>
    <p:sldMasterId id="2147483680" r:id="rId6"/>
  </p:sldMasterIdLst>
  <p:notesMasterIdLst>
    <p:notesMasterId r:id="rId23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e9d553193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de9d553193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df3795ecb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df3795ecb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df3795ecb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df3795ecb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df3795ecb0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df3795ecb0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https://learn.k20center.ou.edu/strategy/179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df3795ecb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df3795ecb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https://learn.k20center.ou.edu/strategy/179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df3795ecb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df3795ecb0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https://learn.k20center.ou.edu/strategy/781?rev=8866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df3795ecb0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df3795ecb0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df3795ecb0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df3795ecb0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https://learn.k20center.ou.edu/strategy/125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de9d553193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de9d553193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e9d553193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de9d553193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e9d553193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de9d553193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e9d553193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de9d553193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df3795ecb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df3795ecb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df3795ecb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df3795ecb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df3795ecb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df3795ecb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df3795ecb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df3795ecb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75" name="Google Shape;75;p18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8" t="21571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9" name="Google Shape;7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2" name="Google Shape;8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7" name="Google Shape;8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1" name="Google Shape;9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2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8" name="Google Shape;9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3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 rtl="0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 rtl="0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 rtl="0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 rtl="0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3" name="Google Shape;10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5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26" name="Google Shape;12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0" name="Google Shape;13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39967" scaled="0"/>
        </a:gra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fNVlpA83g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6161174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Always, Sometimes, Never True</a:t>
            </a:r>
            <a:endParaRPr b="1" dirty="0"/>
          </a:p>
        </p:txBody>
      </p:sp>
      <p:sp>
        <p:nvSpPr>
          <p:cNvPr id="191" name="Google Shape;191;p43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People are only good so that they look good to other people.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6008284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Always, Sometimes, Never True</a:t>
            </a:r>
            <a:endParaRPr b="1" dirty="0"/>
          </a:p>
        </p:txBody>
      </p:sp>
      <p:sp>
        <p:nvSpPr>
          <p:cNvPr id="197" name="Google Shape;197;p44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People have a hard time admitting when they do wrong.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5"/>
          <p:cNvSpPr txBox="1">
            <a:spLocks noGrp="1"/>
          </p:cNvSpPr>
          <p:nvPr>
            <p:ph type="title"/>
          </p:nvPr>
        </p:nvSpPr>
        <p:spPr>
          <a:xfrm>
            <a:off x="473371" y="127895"/>
            <a:ext cx="1721483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Jigsaw</a:t>
            </a:r>
            <a:endParaRPr b="1" dirty="0"/>
          </a:p>
        </p:txBody>
      </p:sp>
      <p:sp>
        <p:nvSpPr>
          <p:cNvPr id="203" name="Google Shape;203;p45"/>
          <p:cNvSpPr txBox="1">
            <a:spLocks noGrp="1"/>
          </p:cNvSpPr>
          <p:nvPr>
            <p:ph type="body" idx="1"/>
          </p:nvPr>
        </p:nvSpPr>
        <p:spPr>
          <a:xfrm>
            <a:off x="457200" y="1046314"/>
            <a:ext cx="5020500" cy="3246368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2400" dirty="0"/>
              <a:t>As you read your assigned article, search for evidence that will help you answer the following questions:</a:t>
            </a:r>
            <a:endParaRPr sz="24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/>
              <a:t>Can we come back from the worst thing we have ever done?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/>
              <a:t>Does the worst thing we have ever done define who we are?</a:t>
            </a:r>
            <a:endParaRPr sz="2400" dirty="0"/>
          </a:p>
        </p:txBody>
      </p:sp>
      <p:pic>
        <p:nvPicPr>
          <p:cNvPr id="204" name="Google Shape;20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1615" y="985295"/>
            <a:ext cx="2552620" cy="23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6"/>
          <p:cNvSpPr txBox="1">
            <a:spLocks noGrp="1"/>
          </p:cNvSpPr>
          <p:nvPr>
            <p:ph type="title"/>
          </p:nvPr>
        </p:nvSpPr>
        <p:spPr>
          <a:xfrm>
            <a:off x="426327" y="107313"/>
            <a:ext cx="1877313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Jigsaw</a:t>
            </a:r>
            <a:endParaRPr b="1" dirty="0"/>
          </a:p>
        </p:txBody>
      </p:sp>
      <p:sp>
        <p:nvSpPr>
          <p:cNvPr id="210" name="Google Shape;210;p46"/>
          <p:cNvSpPr txBox="1">
            <a:spLocks noGrp="1"/>
          </p:cNvSpPr>
          <p:nvPr>
            <p:ph type="body" idx="1"/>
          </p:nvPr>
        </p:nvSpPr>
        <p:spPr>
          <a:xfrm>
            <a:off x="426327" y="1013151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/>
              <a:t>Explain the information in your article to your group.</a:t>
            </a:r>
            <a:endParaRPr lang="en-US"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Take down notes and important information from other sources as your peers share out their articles with you.</a:t>
            </a: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You will use this information in the next activity.</a:t>
            </a:r>
            <a:endParaRPr dirty="0"/>
          </a:p>
        </p:txBody>
      </p:sp>
      <p:pic>
        <p:nvPicPr>
          <p:cNvPr id="211" name="Google Shape;21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1837" y="332668"/>
            <a:ext cx="3017050" cy="303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7"/>
          <p:cNvSpPr txBox="1">
            <a:spLocks noGrp="1"/>
          </p:cNvSpPr>
          <p:nvPr>
            <p:ph type="title"/>
          </p:nvPr>
        </p:nvSpPr>
        <p:spPr>
          <a:xfrm>
            <a:off x="410157" y="373404"/>
            <a:ext cx="3517941" cy="597189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Socratic Seminar</a:t>
            </a:r>
            <a:endParaRPr b="1" dirty="0"/>
          </a:p>
        </p:txBody>
      </p:sp>
      <p:sp>
        <p:nvSpPr>
          <p:cNvPr id="217" name="Google Shape;217;p47"/>
          <p:cNvSpPr txBox="1">
            <a:spLocks noGrp="1"/>
          </p:cNvSpPr>
          <p:nvPr>
            <p:ph type="body" idx="1"/>
          </p:nvPr>
        </p:nvSpPr>
        <p:spPr>
          <a:xfrm>
            <a:off x="433680" y="1095196"/>
            <a:ext cx="4608752" cy="2312487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 lnSpcReduction="100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/>
              <a:t>Divide into two groups:</a:t>
            </a:r>
            <a:endParaRPr sz="20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sz="2000" dirty="0"/>
              <a:t>If you are in the </a:t>
            </a:r>
            <a:r>
              <a:rPr lang="en" sz="2000" b="1" dirty="0"/>
              <a:t>Inner Circle</a:t>
            </a:r>
            <a:r>
              <a:rPr lang="en" sz="2000" dirty="0"/>
              <a:t>,</a:t>
            </a:r>
            <a:r>
              <a:rPr lang="en" sz="2000" b="1" dirty="0"/>
              <a:t> </a:t>
            </a:r>
            <a:r>
              <a:rPr lang="en" sz="2000" dirty="0"/>
              <a:t>you will answer questions and discuss one of the questions with the group. </a:t>
            </a:r>
            <a:endParaRPr sz="20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000" dirty="0"/>
              <a:t>If you are in the </a:t>
            </a:r>
            <a:r>
              <a:rPr lang="en" sz="2000" b="1" dirty="0"/>
              <a:t>Outer Circle</a:t>
            </a:r>
            <a:r>
              <a:rPr lang="en" sz="2000" dirty="0"/>
              <a:t>, you will quietly record and observe the speakers.</a:t>
            </a:r>
            <a:endParaRPr sz="2000" dirty="0"/>
          </a:p>
        </p:txBody>
      </p:sp>
      <p:pic>
        <p:nvPicPr>
          <p:cNvPr id="218" name="Google Shape;21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5904" y="742373"/>
            <a:ext cx="2792885" cy="2259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48" descr="&quot;Ultimately, our humanity depends on everyone's humanity. (...) Each of us is more than the worst thing we've ever done. (...) If somebody tells a lie, they are not just a liar. If somebody takes something that doesn't belong to them they are not just a thief. Even if you kill someone, you are not just a killer. And because of that, there is this basic human dignity that must be respected...&quot;&#10;Excerpt from a brilliantly inspiring talk by Bryan Stevenson (www.eji.org) at TED 2012. Full length: http://www.ted.com/talks/bryan_stevenson_we_need_to_talk_about_an_injustice.html" title="We are more than the worst thing we've ever don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5496" y="271049"/>
            <a:ext cx="5889941" cy="4601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41148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Flipgrid—Exit Ticket</a:t>
            </a:r>
            <a:endParaRPr b="1" dirty="0"/>
          </a:p>
        </p:txBody>
      </p:sp>
      <p:sp>
        <p:nvSpPr>
          <p:cNvPr id="229" name="Google Shape;229;p49"/>
          <p:cNvSpPr txBox="1">
            <a:spLocks noGrp="1"/>
          </p:cNvSpPr>
          <p:nvPr>
            <p:ph type="body" idx="1"/>
          </p:nvPr>
        </p:nvSpPr>
        <p:spPr>
          <a:xfrm>
            <a:off x="380755" y="1482215"/>
            <a:ext cx="4746942" cy="217907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Based on the reading and discussion, do you agree with the argument made by Bryan Stevenson?</a:t>
            </a:r>
            <a:endParaRPr dirty="0"/>
          </a:p>
        </p:txBody>
      </p:sp>
      <p:pic>
        <p:nvPicPr>
          <p:cNvPr id="230" name="Google Shape;23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1271" y="1488031"/>
            <a:ext cx="3570227" cy="111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437425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" b="1" dirty="0"/>
              <a:t>Good to be Bad</a:t>
            </a:r>
            <a:endParaRPr b="1" dirty="0"/>
          </a:p>
        </p:txBody>
      </p:sp>
      <p:sp>
        <p:nvSpPr>
          <p:cNvPr id="140" name="Google Shape;140;p3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Lord of the Flies Unit Lesson 7</a:t>
            </a:r>
            <a:endParaRPr/>
          </a:p>
        </p:txBody>
      </p:sp>
      <p:pic>
        <p:nvPicPr>
          <p:cNvPr id="141" name="Google Shape;14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0950" y="1230451"/>
            <a:ext cx="3913052" cy="3913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5"/>
          <p:cNvPicPr preferRelativeResize="0"/>
          <p:nvPr/>
        </p:nvPicPr>
        <p:blipFill rotWithShape="1">
          <a:blip r:embed="rId4">
            <a:alphaModFix/>
          </a:blip>
          <a:srcRect l="17279" t="21853" r="12677" b="30681"/>
          <a:stretch/>
        </p:blipFill>
        <p:spPr>
          <a:xfrm>
            <a:off x="5617375" y="2930725"/>
            <a:ext cx="3602826" cy="244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4941347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Essential Question </a:t>
            </a:r>
            <a:endParaRPr b="1" dirty="0"/>
          </a:p>
        </p:txBody>
      </p:sp>
      <p:sp>
        <p:nvSpPr>
          <p:cNvPr id="148" name="Google Shape;148;p3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How does the author use symbolism to develop characterization and theme?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7"/>
          <p:cNvSpPr txBox="1">
            <a:spLocks noGrp="1"/>
          </p:cNvSpPr>
          <p:nvPr>
            <p:ph type="title"/>
          </p:nvPr>
        </p:nvSpPr>
        <p:spPr>
          <a:xfrm>
            <a:off x="530350" y="349530"/>
            <a:ext cx="5332395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 b="1" dirty="0"/>
              <a:t>Lesson Objectives</a:t>
            </a:r>
            <a:endParaRPr b="1" dirty="0"/>
          </a:p>
        </p:txBody>
      </p:sp>
      <p:sp>
        <p:nvSpPr>
          <p:cNvPr id="154" name="Google Shape;154;p37"/>
          <p:cNvSpPr txBox="1">
            <a:spLocks noGrp="1"/>
          </p:cNvSpPr>
          <p:nvPr>
            <p:ph type="body" idx="1"/>
          </p:nvPr>
        </p:nvSpPr>
        <p:spPr>
          <a:xfrm>
            <a:off x="530350" y="1539300"/>
            <a:ext cx="7772400" cy="20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Evaluate articles which examine the theme of why good people do bad things;</a:t>
            </a:r>
            <a:endParaRPr dirty="0"/>
          </a:p>
          <a:p>
            <a:pPr>
              <a:spcBef>
                <a:spcPts val="0"/>
              </a:spcBef>
            </a:pPr>
            <a:r>
              <a:rPr lang="en" dirty="0"/>
              <a:t>Develop arguments to answer the following:</a:t>
            </a:r>
          </a:p>
          <a:p>
            <a:pPr marL="971550" lvl="1" indent="-285750">
              <a:spcBef>
                <a:spcPts val="0"/>
              </a:spcBef>
              <a:buClr>
                <a:schemeClr val="accent4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1800" dirty="0"/>
              <a:t>Can we come back from the worst thing we  have ever done? </a:t>
            </a:r>
          </a:p>
          <a:p>
            <a:pPr marL="971550" lvl="1" indent="-285750">
              <a:spcBef>
                <a:spcPts val="0"/>
              </a:spcBef>
              <a:buClr>
                <a:schemeClr val="accent4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1800" dirty="0"/>
              <a:t>Does the worst thing we have ever done define who we are?</a:t>
            </a:r>
            <a:endParaRPr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8"/>
          <p:cNvSpPr txBox="1">
            <a:spLocks noGrp="1"/>
          </p:cNvSpPr>
          <p:nvPr>
            <p:ph type="title"/>
          </p:nvPr>
        </p:nvSpPr>
        <p:spPr>
          <a:xfrm>
            <a:off x="441029" y="184267"/>
            <a:ext cx="6181756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Always, Sometimes, Never True</a:t>
            </a:r>
            <a:endParaRPr b="1" dirty="0"/>
          </a:p>
        </p:txBody>
      </p:sp>
      <p:sp>
        <p:nvSpPr>
          <p:cNvPr id="160" name="Google Shape;160;p38"/>
          <p:cNvSpPr txBox="1">
            <a:spLocks noGrp="1"/>
          </p:cNvSpPr>
          <p:nvPr>
            <p:ph type="body" idx="1"/>
          </p:nvPr>
        </p:nvSpPr>
        <p:spPr>
          <a:xfrm>
            <a:off x="436619" y="1158855"/>
            <a:ext cx="5020500" cy="318969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ct val="100000"/>
              <a:buChar char="•"/>
            </a:pPr>
            <a:r>
              <a:rPr lang="en" sz="2000" dirty="0"/>
              <a:t>As you read each statement on the next six slides, choose which describes how often it is true:</a:t>
            </a:r>
            <a:endParaRPr sz="2000" dirty="0"/>
          </a:p>
          <a:p>
            <a:pPr lvl="1" indent="-285750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" sz="2000" dirty="0"/>
              <a:t>Always</a:t>
            </a:r>
            <a:endParaRPr sz="2000" dirty="0"/>
          </a:p>
          <a:p>
            <a:pPr lvl="1" indent="-285750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" sz="2000" dirty="0"/>
              <a:t>Sometimes</a:t>
            </a:r>
            <a:endParaRPr sz="2000" dirty="0"/>
          </a:p>
          <a:p>
            <a:pPr lvl="1" indent="-285750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" sz="2000" dirty="0"/>
              <a:t>Never</a:t>
            </a:r>
          </a:p>
          <a:p>
            <a:pPr marL="628650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000" dirty="0"/>
              <a:t>Check the appropriate box on you</a:t>
            </a:r>
            <a:r>
              <a:rPr lang="en-US" sz="2000" dirty="0"/>
              <a:t>r handout.</a:t>
            </a:r>
            <a:endParaRPr sz="2000" dirty="0"/>
          </a:p>
          <a:p>
            <a:pPr lvl="0" indent="-287338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2000" dirty="0"/>
              <a:t>Provide a justification for your answer.</a:t>
            </a:r>
            <a:endParaRPr sz="2000" dirty="0"/>
          </a:p>
        </p:txBody>
      </p:sp>
      <p:pic>
        <p:nvPicPr>
          <p:cNvPr id="161" name="Google Shape;16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8298" y="1576533"/>
            <a:ext cx="3361499" cy="181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6267021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Always, Sometimes, Never True</a:t>
            </a:r>
            <a:endParaRPr b="1" dirty="0"/>
          </a:p>
        </p:txBody>
      </p:sp>
      <p:sp>
        <p:nvSpPr>
          <p:cNvPr id="167" name="Google Shape;167;p39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Children who commit violent crimes should be tried as adults.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6225859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Always, Sometimes, Never True</a:t>
            </a:r>
            <a:endParaRPr b="1" dirty="0"/>
          </a:p>
        </p:txBody>
      </p:sp>
      <p:sp>
        <p:nvSpPr>
          <p:cNvPr id="173" name="Google Shape;173;p40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People who come from families who commit crime are more likely to commit crimes.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6084729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Always, Sometimes, Never True</a:t>
            </a:r>
            <a:endParaRPr b="1" dirty="0"/>
          </a:p>
        </p:txBody>
      </p:sp>
      <p:sp>
        <p:nvSpPr>
          <p:cNvPr id="179" name="Google Shape;179;p41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Bad things are done for good reasons.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611205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Always, Sometimes, Never True</a:t>
            </a:r>
            <a:endParaRPr b="1" dirty="0"/>
          </a:p>
        </p:txBody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People lie because they care.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DFF1AA-B061-43EC-B0A6-F3B089D145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59844B-7DEA-4AC5-AD48-23FEDB6D4A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AB6A52-4235-4599-8969-A31314267452}">
  <ds:schemaRefs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966e68ee-ec3c-4f12-bd4f-fedbbec8de0b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d06b737b-b789-4524-96b5-d3d460658ae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429</Words>
  <Application>Microsoft Macintosh PowerPoint</Application>
  <PresentationFormat>On-screen Show (16:9)</PresentationFormat>
  <Paragraphs>46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Noto Sans Symbols</vt:lpstr>
      <vt:lpstr>Wingdings</vt:lpstr>
      <vt:lpstr>Simple Light</vt:lpstr>
      <vt:lpstr>LEARN theme</vt:lpstr>
      <vt:lpstr>LEARN theme</vt:lpstr>
      <vt:lpstr>PowerPoint Presentation</vt:lpstr>
      <vt:lpstr>Good to be Bad</vt:lpstr>
      <vt:lpstr>Essential Question </vt:lpstr>
      <vt:lpstr>Lesson Objectives</vt:lpstr>
      <vt:lpstr>Always, Sometimes, Never True</vt:lpstr>
      <vt:lpstr>Always, Sometimes, Never True</vt:lpstr>
      <vt:lpstr>Always, Sometimes, Never True</vt:lpstr>
      <vt:lpstr>Always, Sometimes, Never True</vt:lpstr>
      <vt:lpstr>Always, Sometimes, Never True</vt:lpstr>
      <vt:lpstr>Always, Sometimes, Never True</vt:lpstr>
      <vt:lpstr>Always, Sometimes, Never True</vt:lpstr>
      <vt:lpstr>Jigsaw</vt:lpstr>
      <vt:lpstr>Jigsaw</vt:lpstr>
      <vt:lpstr>Socratic Seminar</vt:lpstr>
      <vt:lpstr>PowerPoint Presentation</vt:lpstr>
      <vt:lpstr>Flipgrid—Exit Ticket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Lord of the Flies Unit, Lesson 7</dc:title>
  <dc:subject/>
  <dc:creator>K20 Center</dc:creator>
  <cp:keywords/>
  <dc:description/>
  <cp:lastModifiedBy>Walker, Helena M.</cp:lastModifiedBy>
  <cp:revision>3</cp:revision>
  <dcterms:modified xsi:type="dcterms:W3CDTF">2023-06-20T21:45:26Z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