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onstantia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48CE01-A35F-4DA9-BD5C-5E9B9DD61970}">
  <a:tblStyle styleId="{DB48CE01-A35F-4DA9-BD5C-5E9B9DD6197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nstantia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Constantia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Constantia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Constantia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ecbfc3e0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8ecbfc3e0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ecbfc3e0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8ecbfc3e0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040bcc5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040bcc5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b511f69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bb511f69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cb6bbe8f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cb6bbe8f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cb6bbe8f7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cb6bbe8f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ecbfc3e0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ecbfc3e0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8ecbfc3e0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8ecbfc3e0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indent="-333883" lvl="1" marL="914400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ColTx" type="twoColTx">
  <p:cSld name="TITLE_AND_TWO_COLUMN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b="0" sz="360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b="0" sz="3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sp>
        <p:nvSpPr>
          <p:cNvPr id="49" name="Google Shape;49;p12"/>
          <p:cNvSpPr txBox="1"/>
          <p:nvPr>
            <p:ph idx="2" type="body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297179" lvl="5" marL="27432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indent="-297179" lvl="6" marL="3200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/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>
  <p:cSld name="Logo slid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lue">
  <p:cSld name="Title and body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red">
  <p:cSld name="Title and body red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yellow">
  <p:cSld name="Title and body yellow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indent="-325755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indent="-29864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indent="-290512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indent="-290512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indent="-297179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indent="-28956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indent="-295275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/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70" name="Google Shape;7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b="0" sz="50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3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>
  <p:cSld name="1_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2" type="body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b="1"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4" type="body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09562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indent="-288607" lvl="2" marL="1371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indent="-278130" lvl="3" marL="1828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indent="-278129" lvl="4" marL="22860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b="0"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34289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pic>
        <p:nvPicPr>
          <p:cNvPr id="30" name="Google Shape;30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indent="-295275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indent="-284289" lvl="3" marL="18288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indent="-284289" lvl="4" marL="22860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indent="-320039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93700" lvl="0" marL="4572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b="0" i="0" sz="2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5755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98640" lvl="2" marL="1371600" marR="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b="0" i="0" sz="1575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0512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0512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b="0" i="0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7179" lvl="5" marL="274320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b="0" i="0" sz="13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b="0" i="0" sz="1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295275" lvl="8" marL="4114800" marR="0" rtl="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b="0" i="0" sz="105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8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Slopes Around the School</a:t>
            </a:r>
            <a:endParaRPr/>
          </a:p>
        </p:txBody>
      </p:sp>
      <p:sp>
        <p:nvSpPr>
          <p:cNvPr id="132" name="Google Shape;132;p28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Take a picture of two examples of slopes somewhere in the school building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Upload the picture on Desmos.com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Find the slope-intercept equation of the picture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Explain why the equation is correct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Evaluate</a:t>
            </a:r>
            <a:endParaRPr/>
          </a:p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Create your definitions in the Slope Foldable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Once definitions are created, swap your equation created from the picture earlier with another group.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With the new equation, do the following: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Graph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Label the slope as either positive or negative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Find the y-intercept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Slope Matters</a:t>
            </a:r>
            <a:endParaRPr/>
          </a:p>
        </p:txBody>
      </p:sp>
      <p:sp>
        <p:nvSpPr>
          <p:cNvPr id="80" name="Google Shape;80;p20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/>
          <a:p>
            <a:pPr indent="0" lvl="0" marL="0" marR="3428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Linear Equations Discovery: Slope Intercept Form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/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21"/>
          <p:cNvSpPr txBox="1"/>
          <p:nvPr>
            <p:ph idx="1" type="body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34288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What components are necessary for a function to create a line?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Students will use different tools to explore how changing the y-intercept or slope of line, changes a graph.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Notice, I Wonder</a:t>
            </a:r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25" y="1493547"/>
            <a:ext cx="2700174" cy="16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3225" y="1267250"/>
            <a:ext cx="345445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8200" y="3337296"/>
            <a:ext cx="2951287" cy="1661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3175" y="3337296"/>
            <a:ext cx="2949701" cy="1661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Exploring Through Desmos </a:t>
            </a:r>
            <a:endParaRPr/>
          </a:p>
        </p:txBody>
      </p:sp>
      <p:sp>
        <p:nvSpPr>
          <p:cNvPr id="107" name="Google Shape;107;p24"/>
          <p:cNvSpPr txBox="1"/>
          <p:nvPr>
            <p:ph idx="1" type="body"/>
          </p:nvPr>
        </p:nvSpPr>
        <p:spPr>
          <a:xfrm>
            <a:off x="457200" y="1440064"/>
            <a:ext cx="4038600" cy="332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 to Desmos.com and click graphing calculator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Share your answer with a partner.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Type the equation y=2x+3 in the top left corner.  </a:t>
            </a:r>
            <a:endParaRPr/>
          </a:p>
        </p:txBody>
      </p:sp>
      <p:pic>
        <p:nvPicPr>
          <p:cNvPr id="108" name="Google Shape;1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274" y="1520262"/>
            <a:ext cx="3024576" cy="301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Exploring Through Desmos </a:t>
            </a:r>
            <a:endParaRPr/>
          </a:p>
        </p:txBody>
      </p:sp>
      <p:sp>
        <p:nvSpPr>
          <p:cNvPr id="114" name="Google Shape;114;p25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In the box above each coordinate graph, write the equation and draw the graph from Desmos. 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Draw a card from the deck, and make the changes in the equation in Desmos follow these rules: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Face = Draw Again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Heart = Number in front of x to number on card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Diamond = Number in front of x to negative number on card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Club = Number after + to number on card</a:t>
            </a:r>
            <a:endParaRPr/>
          </a:p>
          <a:p>
            <a:pPr indent="-281305" lvl="1" marL="914400" rtl="0" algn="l">
              <a:spcBef>
                <a:spcPts val="0"/>
              </a:spcBef>
              <a:spcAft>
                <a:spcPts val="0"/>
              </a:spcAft>
              <a:buSzPts val="830"/>
              <a:buChar char="⚫"/>
            </a:pPr>
            <a:r>
              <a:rPr lang="en-US"/>
              <a:t>Spade = Number after + to negative number on card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Were the predictions correct? If not, why?</a:t>
            </a:r>
            <a:endParaRPr/>
          </a:p>
        </p:txBody>
      </p:sp>
      <p:sp>
        <p:nvSpPr>
          <p:cNvPr id="120" name="Google Shape;120;p26"/>
          <p:cNvSpPr txBox="1"/>
          <p:nvPr>
            <p:ph idx="1" type="body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Answer the following questions:</a:t>
            </a:r>
            <a:endParaRPr/>
          </a:p>
          <a:p>
            <a:pPr indent="-393700" lvl="0" marL="457200" rtl="0" algn="l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does changing the number in front of the x do to the graph?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does changing the number after the plus sign do to the graph?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do these numbers represent, and how do they interact?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the definition of.. </a:t>
            </a:r>
            <a:endParaRPr/>
          </a:p>
        </p:txBody>
      </p:sp>
      <p:graphicFrame>
        <p:nvGraphicFramePr>
          <p:cNvPr id="126" name="Google Shape;126;p27"/>
          <p:cNvGraphicFramePr/>
          <p:nvPr/>
        </p:nvGraphicFramePr>
        <p:xfrm>
          <a:off x="298500" y="1555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{DB48CE01-A35F-4DA9-BD5C-5E9B9DD61970}</a:tableStyleId>
              </a:tblPr>
              <a:tblGrid>
                <a:gridCol w="2097075"/>
                <a:gridCol w="2097075"/>
                <a:gridCol w="2097075"/>
                <a:gridCol w="2097075"/>
              </a:tblGrid>
              <a:tr h="593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Slope</a:t>
                      </a:r>
                      <a:endParaRPr b="1"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Y - Intercept</a:t>
                      </a:r>
                      <a:endParaRPr b="1"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Domain</a:t>
                      </a:r>
                      <a:endParaRPr b="1" sz="2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100"/>
                        <a:t>Range</a:t>
                      </a:r>
                      <a:endParaRPr b="1" sz="2100"/>
                    </a:p>
                  </a:txBody>
                  <a:tcPr marT="91425" marB="91425" marR="91425" marL="91425"/>
                </a:tc>
              </a:tr>
              <a:tr h="2751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