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3"/>
  </p:notesMasterIdLst>
  <p:sldIdLst>
    <p:sldId id="256" r:id="rId3"/>
    <p:sldId id="270" r:id="rId4"/>
    <p:sldId id="262" r:id="rId5"/>
    <p:sldId id="263" r:id="rId6"/>
    <p:sldId id="26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60" r:id="rId15"/>
    <p:sldId id="279" r:id="rId16"/>
    <p:sldId id="280" r:id="rId17"/>
    <p:sldId id="281" r:id="rId18"/>
    <p:sldId id="265" r:id="rId19"/>
    <p:sldId id="282" r:id="rId20"/>
    <p:sldId id="284" r:id="rId21"/>
    <p:sldId id="283" r:id="rId2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 autoAdjust="0"/>
    <p:restoredTop sz="94302"/>
  </p:normalViewPr>
  <p:slideViewPr>
    <p:cSldViewPr snapToGrid="0">
      <p:cViewPr varScale="1">
        <p:scale>
          <a:sx n="134" d="100"/>
          <a:sy n="134" d="100"/>
        </p:scale>
        <p:origin x="18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2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Biography. (2020, June 16). Niccolò Machiavelli. https://</a:t>
            </a:r>
            <a:r>
              <a:rPr lang="en-US" dirty="0" err="1"/>
              <a:t>www.biography.com</a:t>
            </a:r>
            <a:r>
              <a:rPr lang="en-US" dirty="0"/>
              <a:t>/scholar/</a:t>
            </a:r>
            <a:r>
              <a:rPr lang="en-US" dirty="0" err="1"/>
              <a:t>niccolo</a:t>
            </a:r>
            <a:r>
              <a:rPr lang="en-US" dirty="0"/>
              <a:t>-Machiavelli</a:t>
            </a:r>
            <a:endParaRPr lang="en-US" b="1" i="0" dirty="0"/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0" dirty="0"/>
              <a:t>Wikimedia Commons. (2009, April 21). Italy 1494 AD [Photo]. https://</a:t>
            </a:r>
            <a:r>
              <a:rPr lang="en-US" i="0" dirty="0" err="1"/>
              <a:t>commons.wikimedia.org</a:t>
            </a:r>
            <a:r>
              <a:rPr lang="en-US" i="0" dirty="0"/>
              <a:t>/wiki/File:Italy_1494_AD.png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090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Categorical highlighting. Strategies. </a:t>
            </a:r>
            <a:r>
              <a:rPr lang="en-US" dirty="0">
                <a:hlinkClick r:id="rId3"/>
              </a:rPr>
              <a:t>https://learn.k20center.ou.edu/strategy/192</a:t>
            </a:r>
            <a:endParaRPr lang="en-US" i="0" dirty="0"/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0" dirty="0" err="1"/>
              <a:t>Nickniko</a:t>
            </a:r>
            <a:r>
              <a:rPr lang="en-US" i="0" dirty="0"/>
              <a:t>. (2019, November 25). Portrait of Niccolò Machiavelli [Photo]. Wikimedia Commons. </a:t>
            </a:r>
            <a:r>
              <a:rPr lang="en-US" sz="1400" i="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-US" sz="1400" i="0" u="sng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commons.wikimedia.org</a:t>
            </a:r>
            <a:r>
              <a:rPr lang="en-US" sz="1400" i="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/wiki/File:Portrait_of_Niccol%C3%B2_Machiavelli.jpg</a:t>
            </a:r>
            <a:endParaRPr lang="en-US" i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56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3743C-948B-E0EF-C490-362D668B0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A6288A-D4F8-7DDD-01DF-F0400F26B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8A4025-74A7-5B7E-8EC5-CDCAC2941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0" dirty="0" err="1"/>
              <a:t>Nickniko</a:t>
            </a:r>
            <a:r>
              <a:rPr lang="en-US" i="0" dirty="0"/>
              <a:t>. (2019, November 25). Portrait of Niccolò Machiavelli [Photo]. Wikimedia Commons. </a:t>
            </a:r>
            <a:r>
              <a:rPr lang="en-US" sz="1400" i="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-US" sz="1400" i="0" u="sng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commons.wikimedia.org</a:t>
            </a:r>
            <a:r>
              <a:rPr lang="en-US" sz="1400" i="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/wiki/File:Portrait_of_Niccol%C3%B2_Machiavelli.jpg</a:t>
            </a:r>
            <a:endParaRPr lang="en-US" i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90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783CE-BE69-A24E-218E-5CF770560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788464-7ABF-8DC1-D62A-C85241AA34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DB766-BA85-EE51-422B-70D613A82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3-2-1. Strategies. </a:t>
            </a:r>
            <a:r>
              <a:rPr lang="en-US" dirty="0">
                <a:hlinkClick r:id="rId3"/>
              </a:rPr>
              <a:t>https://learn.k20center.ou.edu/strategy/117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647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TED-Ed. (2019, March 25). </a:t>
            </a:r>
            <a:r>
              <a:rPr lang="en-US" b="0" i="1" dirty="0">
                <a:effectLst/>
                <a:latin typeface="Roboto" panose="02000000000000000000" pitchFamily="2" charset="0"/>
              </a:rPr>
              <a:t>What “Machiavellian” really means - Pazit </a:t>
            </a:r>
            <a:r>
              <a:rPr lang="en-US" b="0" i="1" dirty="0" err="1">
                <a:effectLst/>
                <a:latin typeface="Roboto" panose="02000000000000000000" pitchFamily="2" charset="0"/>
              </a:rPr>
              <a:t>Cahlon</a:t>
            </a:r>
            <a:r>
              <a:rPr lang="en-US" b="0" i="1" dirty="0">
                <a:effectLst/>
                <a:latin typeface="Roboto" panose="02000000000000000000" pitchFamily="2" charset="0"/>
              </a:rPr>
              <a:t> and Alex Gendler </a:t>
            </a:r>
            <a:r>
              <a:rPr lang="en-US" b="0" i="0" dirty="0">
                <a:effectLst/>
                <a:latin typeface="Roboto" panose="02000000000000000000" pitchFamily="2" charset="0"/>
              </a:rPr>
              <a:t>[Video]. YouTube. https://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www.youtube.com</a:t>
            </a:r>
            <a:r>
              <a:rPr lang="en-US" b="0" i="0" dirty="0">
                <a:effectLst/>
                <a:latin typeface="Roboto" panose="02000000000000000000" pitchFamily="2" charset="0"/>
              </a:rPr>
              <a:t>/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watch?v</a:t>
            </a:r>
            <a:r>
              <a:rPr lang="en-US" b="0" i="0" dirty="0">
                <a:effectLst/>
                <a:latin typeface="Roboto" panose="02000000000000000000" pitchFamily="2" charset="0"/>
              </a:rPr>
              <a:t>=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fUlGtrHCGzs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560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017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610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626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034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15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38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393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Four corners. Instructional Strategies. </a:t>
            </a:r>
            <a:r>
              <a:rPr lang="en-US" dirty="0">
                <a:hlinkClick r:id="rId3"/>
              </a:rPr>
              <a:t>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80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fUlGtrHCGzs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youtube.com/watch?v=fUlGtrHCGzs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B21B7-5460-93EC-C72B-B785869E0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FBD7D-6DFA-3180-AD8A-C358CAF0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11E73A3D-701C-4E26-E47D-B60EA6DF931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dirty="0"/>
              <a:t>A promise is a sacred trust.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D0A2DF85-2F76-D1A4-83D9-2734D38B13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1057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8637F-E853-CAF8-F0C0-B9B7C77CA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57FAB-0059-9311-E883-624377168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F719EB9E-EBB7-8E09-D453-14E0CFBFD19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7758266" cy="3262312"/>
          </a:xfrm>
        </p:spPr>
        <p:txBody>
          <a:bodyPr wrap="square" anchor="t">
            <a:normAutofit lnSpcReduction="10000"/>
          </a:bodyPr>
          <a:lstStyle/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rPr lang="en-US" dirty="0"/>
              <a:t>Statements Machiavelli would agree with: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000"/>
            </a:pPr>
            <a:r>
              <a:rPr lang="en-US" dirty="0"/>
              <a:t>To get someone to like you, tell that person what they want to hear.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000"/>
            </a:pPr>
            <a:r>
              <a:rPr lang="en-US" dirty="0"/>
              <a:t>There are no absolute rights or wrongs</a:t>
            </a:r>
            <a:r>
              <a:rPr lang="en-US"/>
              <a:t>. Right </a:t>
            </a:r>
            <a:r>
              <a:rPr lang="en-US" dirty="0"/>
              <a:t>is what works.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000"/>
            </a:pPr>
            <a:r>
              <a:rPr lang="en-US" dirty="0"/>
              <a:t>Most people are extremely selfish. </a:t>
            </a:r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endParaRPr lang="en-US" dirty="0"/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rPr lang="en-US" dirty="0"/>
              <a:t>Statements Machiavelli would not agree with: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000"/>
            </a:pPr>
            <a:r>
              <a:rPr lang="en-US" dirty="0"/>
              <a:t>Most people are honest.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000"/>
            </a:pPr>
            <a:r>
              <a:rPr lang="en-US" dirty="0"/>
              <a:t>A promise is a sacred trust.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000"/>
            </a:pPr>
            <a:endParaRPr lang="en-US" dirty="0"/>
          </a:p>
          <a:p>
            <a:pPr marL="64008" indent="0">
              <a:lnSpc>
                <a:spcPct val="90000"/>
              </a:lnSpc>
              <a:spcBef>
                <a:spcPts val="400"/>
              </a:spcBef>
              <a:buNone/>
              <a:defRPr sz="2000"/>
            </a:pPr>
            <a:r>
              <a:rPr lang="en-US" dirty="0"/>
              <a:t>How much did you agree with Machiavelli?</a:t>
            </a:r>
          </a:p>
        </p:txBody>
      </p:sp>
    </p:spTree>
    <p:extLst>
      <p:ext uri="{BB962C8B-B14F-4D97-AF65-F5344CB8AC3E}">
        <p14:creationId xmlns:p14="http://schemas.microsoft.com/office/powerpoint/2010/main" val="638651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4197C-7319-D2D1-D343-9A2E4DF96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08A21-60DB-D480-1546-B9436DEE4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DF8F0F6-BEBC-27A3-C800-14E18E781B1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>
              <a:spcBef>
                <a:spcPts val="400"/>
              </a:spcBef>
              <a:defRPr sz="2000"/>
            </a:pPr>
            <a:r>
              <a:rPr lang="en-US" dirty="0"/>
              <a:t>A person who agrees with Machiavelli might be considered practical and not very trusting of human nature in general. </a:t>
            </a:r>
          </a:p>
          <a:p>
            <a:pPr>
              <a:spcBef>
                <a:spcPts val="400"/>
              </a:spcBef>
              <a:defRPr sz="2000"/>
            </a:pPr>
            <a:r>
              <a:rPr lang="en-US" dirty="0"/>
              <a:t>A person who disagrees with Machiavelli might be considered an idealist and have strong opinions about right and wrong.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744251F5-DB27-17D0-0DB8-BAE05D7114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616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Niccolò Machiavelli 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413562" cy="3262312"/>
          </a:xfrm>
        </p:spPr>
        <p:txBody>
          <a:bodyPr/>
          <a:lstStyle/>
          <a:p>
            <a:pPr marL="227139" indent="-227139" defTabSz="896111">
              <a:lnSpc>
                <a:spcPct val="90000"/>
              </a:lnSpc>
              <a:spcBef>
                <a:spcPts val="400"/>
              </a:spcBef>
              <a:defRPr sz="1862"/>
            </a:pPr>
            <a:r>
              <a:rPr lang="en-US" dirty="0"/>
              <a:t>Born in Florence on May 3, 1469. </a:t>
            </a:r>
          </a:p>
          <a:p>
            <a:pPr marL="227139" indent="-227139" defTabSz="896111">
              <a:lnSpc>
                <a:spcPct val="90000"/>
              </a:lnSpc>
              <a:spcBef>
                <a:spcPts val="400"/>
              </a:spcBef>
              <a:defRPr sz="1862"/>
            </a:pPr>
            <a:r>
              <a:rPr lang="en-US" dirty="0"/>
              <a:t>Served as a diplomat for the Florence government but was exiled when a new family came to power. He was briefly put in jail for conspiring against the new family in control of the government.</a:t>
            </a:r>
          </a:p>
          <a:p>
            <a:pPr marL="227139" indent="-227139" defTabSz="896111">
              <a:lnSpc>
                <a:spcPct val="90000"/>
              </a:lnSpc>
              <a:spcBef>
                <a:spcPts val="400"/>
              </a:spcBef>
              <a:defRPr sz="1862"/>
            </a:pPr>
            <a:r>
              <a:rPr lang="en-US" dirty="0"/>
              <a:t>While exiled, wrote his most famous book, </a:t>
            </a:r>
            <a:r>
              <a:rPr lang="en-US" i="1" dirty="0"/>
              <a:t>The Prince</a:t>
            </a:r>
            <a:r>
              <a:rPr lang="en-US" dirty="0"/>
              <a:t>, as a guidebook for monarchs.</a:t>
            </a:r>
          </a:p>
          <a:p>
            <a:pPr marL="227139" indent="-227139" defTabSz="896111">
              <a:lnSpc>
                <a:spcPct val="90000"/>
              </a:lnSpc>
              <a:spcBef>
                <a:spcPts val="400"/>
              </a:spcBef>
              <a:defRPr sz="1862"/>
            </a:pPr>
            <a:r>
              <a:rPr lang="en-US" dirty="0"/>
              <a:t>Often referred to as the “father of modern political theory.”</a:t>
            </a:r>
          </a:p>
        </p:txBody>
      </p:sp>
      <p:pic>
        <p:nvPicPr>
          <p:cNvPr id="4" name="Picture Placeholder 3" descr="Picture Placeholder 3">
            <a:extLst>
              <a:ext uri="{FF2B5EF4-FFF2-40B4-BE49-F238E27FC236}">
                <a16:creationId xmlns:a16="http://schemas.microsoft.com/office/drawing/2014/main" id="{851F75D2-6C0F-DF13-21E0-7893F0075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212" y="771525"/>
            <a:ext cx="2409004" cy="3448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CFB1-6AD2-9155-9A2C-74F8661F3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EBA75-8540-5148-5CAD-284AACE40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Analyzing Excerpts from The Prince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390BB35-FD3A-FF3F-4017-41C5CCE247B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4463303" cy="3262312"/>
          </a:xfrm>
        </p:spPr>
        <p:txBody>
          <a:bodyPr/>
          <a:lstStyle/>
          <a:p>
            <a:pPr>
              <a:lnSpc>
                <a:spcPct val="90000"/>
              </a:lnSpc>
              <a:defRPr sz="2200"/>
            </a:pPr>
            <a:r>
              <a:rPr lang="en-US" dirty="0"/>
              <a:t>Read the three excerpts from Machiavelli’s book </a:t>
            </a:r>
            <a:r>
              <a:rPr lang="en-US" i="1" dirty="0"/>
              <a:t>The Prince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  <a:defRPr sz="2200"/>
            </a:pPr>
            <a:r>
              <a:rPr lang="en-US" dirty="0"/>
              <a:t>As you read, highlight any references to how a leader should behave.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44E37F9D-78D1-6712-0EDA-69C3C456FF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616"/>
          <a:stretch>
            <a:fillRect/>
          </a:stretch>
        </p:blipFill>
        <p:spPr>
          <a:xfrm>
            <a:off x="5221943" y="1370013"/>
            <a:ext cx="3097195" cy="264446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351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75A5C-F334-6A2B-12BE-BB4906C0F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D28E4-D14A-73B5-D4A3-493D07926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Analyzing Excerpts from The Prince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32279ED-8CD7-8DCF-27F9-39020B41184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4463303" cy="3262312"/>
          </a:xfrm>
        </p:spPr>
        <p:txBody>
          <a:bodyPr/>
          <a:lstStyle/>
          <a:p>
            <a:pPr>
              <a:lnSpc>
                <a:spcPct val="90000"/>
              </a:lnSpc>
              <a:defRPr sz="2200"/>
            </a:pPr>
            <a:r>
              <a:rPr lang="en-US" dirty="0"/>
              <a:t>What advice does Machiavelli have for leaders? </a:t>
            </a:r>
          </a:p>
          <a:p>
            <a:pPr>
              <a:lnSpc>
                <a:spcPct val="90000"/>
              </a:lnSpc>
              <a:defRPr sz="2200"/>
            </a:pPr>
            <a:r>
              <a:rPr lang="en-US" dirty="0"/>
              <a:t>What does Machiavelli seem to think about people’s general nature?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A34473D9-982E-7F60-E297-4D373549AF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616"/>
          <a:stretch>
            <a:fillRect/>
          </a:stretch>
        </p:blipFill>
        <p:spPr>
          <a:xfrm>
            <a:off x="5221943" y="1370013"/>
            <a:ext cx="3097195" cy="264446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87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8717D-DD61-3238-6519-A5C5049F3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A9FEB-8E6C-1D20-8A07-3A89EF52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3-2-1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238D6C8-E8A4-D5C8-0D9E-D19B20A6127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618879" cy="3262312"/>
          </a:xfrm>
        </p:spPr>
        <p:txBody>
          <a:bodyPr/>
          <a:lstStyle/>
          <a:p>
            <a:pPr marL="0" indent="0">
              <a:buSzTx/>
              <a:buNone/>
            </a:pPr>
            <a:r>
              <a:rPr lang="en-US" dirty="0"/>
              <a:t>As you watch the video, look for:</a:t>
            </a:r>
          </a:p>
          <a:p>
            <a:pPr marL="0" indent="0">
              <a:buSzTx/>
              <a:buNone/>
            </a:pPr>
            <a:r>
              <a:rPr lang="en-US" sz="4000" dirty="0">
                <a:solidFill>
                  <a:schemeClr val="accent3"/>
                </a:solidFill>
              </a:rPr>
              <a:t>3</a:t>
            </a:r>
            <a:r>
              <a:rPr lang="en-US" dirty="0"/>
              <a:t> ideas from </a:t>
            </a:r>
            <a:r>
              <a:rPr lang="en-US" i="1" dirty="0"/>
              <a:t>The Prince</a:t>
            </a:r>
            <a:r>
              <a:rPr lang="en-US" dirty="0"/>
              <a:t>.</a:t>
            </a:r>
          </a:p>
          <a:p>
            <a:pPr marL="0" indent="0">
              <a:buSzTx/>
              <a:buNone/>
            </a:pPr>
            <a:r>
              <a:rPr lang="en-US" sz="4000" dirty="0">
                <a:solidFill>
                  <a:schemeClr val="accent3"/>
                </a:solidFill>
              </a:rPr>
              <a:t>2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/>
              <a:t>reasons Machiavelli might have written </a:t>
            </a:r>
            <a:r>
              <a:rPr lang="en-US" i="1" dirty="0"/>
              <a:t>The Prince</a:t>
            </a:r>
            <a:r>
              <a:rPr lang="en-US" dirty="0"/>
              <a:t>.</a:t>
            </a:r>
          </a:p>
          <a:p>
            <a:pPr marL="0" indent="0">
              <a:buSzTx/>
              <a:buNone/>
            </a:pPr>
            <a:r>
              <a:rPr lang="en-US" sz="4000" dirty="0">
                <a:solidFill>
                  <a:schemeClr val="accent3"/>
                </a:solidFill>
              </a:rPr>
              <a:t>1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/>
              <a:t>lesson for readers from </a:t>
            </a:r>
            <a:r>
              <a:rPr lang="en-US" i="1" dirty="0"/>
              <a:t>The Prince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45110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i="1" dirty="0">
                <a:hlinkClick r:id="rId4"/>
              </a:rPr>
              <a:t>What “Machiavellian” Really Means</a:t>
            </a:r>
            <a:endParaRPr lang="en-US" i="1" dirty="0"/>
          </a:p>
        </p:txBody>
      </p:sp>
      <p:pic>
        <p:nvPicPr>
          <p:cNvPr id="3" name="Online Media 2" descr="What “Machiavellian” really means - Pazit Cahlon and Alex Gendler">
            <a:hlinkClick r:id="" action="ppaction://media"/>
            <a:extLst>
              <a:ext uri="{FF2B5EF4-FFF2-40B4-BE49-F238E27FC236}">
                <a16:creationId xmlns:a16="http://schemas.microsoft.com/office/drawing/2014/main" id="{3738D891-BA55-5263-09E9-9DB86B42102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49384" y="348558"/>
            <a:ext cx="7045231" cy="3980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3F1DB-23C5-19FA-0C77-330878037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8222-7799-DB51-EE8C-7A4EB1DA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Loved or Feared?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0271463E-4D78-028A-EF98-4E2E0DAD80E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7726456" cy="3262312"/>
          </a:xfrm>
        </p:spPr>
        <p:txBody>
          <a:bodyPr wrap="square" anchor="t">
            <a:normAutofit/>
          </a:bodyPr>
          <a:lstStyle/>
          <a:p>
            <a:pPr marL="342900" indent="-342900">
              <a:spcBef>
                <a:spcPts val="400"/>
              </a:spcBef>
              <a:buFont typeface="+mj-lt"/>
              <a:buAutoNum type="arabicPeriod"/>
              <a:defRPr sz="1800"/>
            </a:pPr>
            <a:r>
              <a:rPr lang="en-US" sz="2400" dirty="0"/>
              <a:t>Consider the two statements. </a:t>
            </a:r>
          </a:p>
          <a:p>
            <a:pPr marL="342900" indent="-342900">
              <a:spcBef>
                <a:spcPts val="400"/>
              </a:spcBef>
              <a:buFont typeface="+mj-lt"/>
              <a:buAutoNum type="arabicPeriod"/>
              <a:defRPr sz="1800"/>
            </a:pPr>
            <a:r>
              <a:rPr lang="en-US" sz="2400" dirty="0"/>
              <a:t>Choose a side of the classroom based on your opinion. If you are unsure, stand in the middle of the classroom.</a:t>
            </a:r>
          </a:p>
          <a:p>
            <a:pPr marL="342900" indent="-342900">
              <a:spcBef>
                <a:spcPts val="400"/>
              </a:spcBef>
              <a:buFont typeface="+mj-lt"/>
              <a:buAutoNum type="arabicPeriod"/>
              <a:defRPr sz="1800"/>
            </a:pPr>
            <a:r>
              <a:rPr lang="en-US" sz="2400" dirty="0"/>
              <a:t>Discuss your reasoning with students in the same area of the classroom and be ready to share your thoughts. </a:t>
            </a:r>
          </a:p>
          <a:p>
            <a:pPr marL="0" indent="0">
              <a:spcBef>
                <a:spcPts val="400"/>
              </a:spcBef>
              <a:buNone/>
              <a:defRPr sz="1800"/>
            </a:pPr>
            <a:r>
              <a:rPr lang="en-US" sz="2400" b="1" dirty="0">
                <a:solidFill>
                  <a:schemeClr val="accent3"/>
                </a:solidFill>
              </a:rPr>
              <a:t>A leader should be loved. </a:t>
            </a:r>
          </a:p>
          <a:p>
            <a:pPr marL="0" indent="0">
              <a:spcBef>
                <a:spcPts val="400"/>
              </a:spcBef>
              <a:buNone/>
              <a:defRPr sz="1800"/>
            </a:pPr>
            <a:r>
              <a:rPr lang="en-US" sz="2400" b="1" dirty="0">
                <a:solidFill>
                  <a:schemeClr val="accent3"/>
                </a:solidFill>
              </a:rPr>
              <a:t>A leader should be feared. </a:t>
            </a:r>
          </a:p>
          <a:p>
            <a:pPr marL="0" indent="0">
              <a:spcBef>
                <a:spcPts val="400"/>
              </a:spcBef>
              <a:buNone/>
              <a:defRPr sz="180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425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ACC4A-C2FD-9E89-A077-B15C9474B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2A1D6-7194-D6C1-DCE6-030B55E61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Loved or Feared?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5AA33122-191E-A700-C9F0-E9BDEAA4A3D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7726456" cy="3262312"/>
          </a:xfrm>
        </p:spPr>
        <p:txBody>
          <a:bodyPr wrap="square" anchor="t">
            <a:normAutofit/>
          </a:bodyPr>
          <a:lstStyle/>
          <a:p>
            <a:pPr marL="285750" indent="-285750">
              <a:spcBef>
                <a:spcPts val="400"/>
              </a:spcBef>
              <a:defRPr sz="1800"/>
            </a:pPr>
            <a:r>
              <a:rPr lang="en-US" sz="2400" dirty="0"/>
              <a:t>Machiavelli wrote that while it is sometimes necessary for a leader to be feared rather than loved, a leader should try to be both when possible.</a:t>
            </a:r>
          </a:p>
          <a:p>
            <a:pPr marL="742950" lvl="1" indent="-285750">
              <a:defRPr sz="1800"/>
            </a:pPr>
            <a:r>
              <a:rPr lang="en-US" sz="2400" dirty="0"/>
              <a:t>Is this a realistic possibility? </a:t>
            </a:r>
          </a:p>
        </p:txBody>
      </p:sp>
    </p:spTree>
    <p:extLst>
      <p:ext uri="{BB962C8B-B14F-4D97-AF65-F5344CB8AC3E}">
        <p14:creationId xmlns:p14="http://schemas.microsoft.com/office/powerpoint/2010/main" val="226652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Loved or Feared?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Political Thought of Machiavelli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45720-819C-D3CE-8E60-0DC31D1BB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3520D-133B-466F-56AB-0086FE0B4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Machiavelli’s Legacy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8821E848-0A14-99FE-5875-54D99C1F706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7726456" cy="3262312"/>
          </a:xfrm>
        </p:spPr>
        <p:txBody>
          <a:bodyPr wrap="square" anchor="t">
            <a:normAutofit/>
          </a:bodyPr>
          <a:lstStyle/>
          <a:p>
            <a:pPr marL="0" indent="0">
              <a:spcBef>
                <a:spcPts val="400"/>
              </a:spcBef>
              <a:buNone/>
              <a:defRPr sz="1800"/>
            </a:pPr>
            <a:r>
              <a:rPr lang="en-US" sz="2400" dirty="0"/>
              <a:t>How did Machiavelli and his work affect political thought? </a:t>
            </a:r>
          </a:p>
        </p:txBody>
      </p:sp>
    </p:spTree>
    <p:extLst>
      <p:ext uri="{BB962C8B-B14F-4D97-AF65-F5344CB8AC3E}">
        <p14:creationId xmlns:p14="http://schemas.microsoft.com/office/powerpoint/2010/main" val="25393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dirty="0"/>
              <a:t>How should leaders treat people whom they govern?</a:t>
            </a:r>
          </a:p>
          <a:p>
            <a:r>
              <a:rPr lang="en-US" dirty="0"/>
              <a:t>How did Machiavelli and his work affect political thought?</a:t>
            </a:r>
          </a:p>
          <a:p>
            <a:pPr marL="64008" indent="0"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marL="55563" indent="0">
              <a:buNone/>
            </a:pPr>
            <a:r>
              <a:rPr lang="en-US" dirty="0"/>
              <a:t>Analyze Machiavelli’s contributions to political thought.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C29A3-7235-F5BF-4F84-F81F112E1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34E89F6-1372-9578-38BE-2A605786501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Listen to each of the following five statements. </a:t>
            </a:r>
            <a:endParaRPr lang="en-US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After hearing a statement, move to the area of the room that aligns best with your agreement level. </a:t>
            </a:r>
            <a:endParaRPr lang="en-US"/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82322881-6FF1-EB2E-CFC1-8F6C74B948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CC817-D9E5-6451-870A-3633E6BDB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E448-422A-0650-5370-1418894F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237DF659-3871-F1A6-D231-66B57DCCE4E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/>
              <a:t>Most people are honest.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365AA1BE-83D8-0890-1EBE-377E0E4C5B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111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38DEE-10E3-F884-2C57-2725F9326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39DF5-83D4-2482-F1AC-C4B040B0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F02A86C6-26F4-14CD-01DE-D52C01B9FB2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dirty="0"/>
              <a:t>To get someone to like you, tell that person what they want to hear.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B458FC48-8CDB-4A77-1319-9547191118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0187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5B0B6-8952-167E-328E-7DA38CF3A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92BCA-D440-5D0C-9195-DB5D6243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B5D6A181-74B9-00A6-0784-EA1C326875C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dirty="0"/>
              <a:t>There are no absolute rights or wrongs. Right is what works.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9418DEB1-9A4E-EC36-3279-F1E5A5B830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3786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87DCD-B611-9904-0F56-8AB7FBAE5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A9CDE-8BD9-F61C-B372-AD0DC10C4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9B9A4E12-1542-1AF9-73E1-2E3E00318F3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dirty="0"/>
              <a:t>Most people are extremely selfish. </a:t>
            </a:r>
          </a:p>
        </p:txBody>
      </p:sp>
      <p:pic>
        <p:nvPicPr>
          <p:cNvPr id="3" name="Picture Placeholder 6" descr="Picture Placeholder 6">
            <a:extLst>
              <a:ext uri="{FF2B5EF4-FFF2-40B4-BE49-F238E27FC236}">
                <a16:creationId xmlns:a16="http://schemas.microsoft.com/office/drawing/2014/main" id="{BFA792A3-4CCB-5B04-C17D-3BA501684F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7" r="3447"/>
          <a:stretch>
            <a:fillRect/>
          </a:stretch>
        </p:blipFill>
        <p:spPr>
          <a:xfrm>
            <a:off x="4949197" y="1370013"/>
            <a:ext cx="3265155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83755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109</TotalTime>
  <Words>971</Words>
  <Application>Microsoft Macintosh PowerPoint</Application>
  <PresentationFormat>On-screen Show (16:9)</PresentationFormat>
  <Paragraphs>77</Paragraphs>
  <Slides>20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 Display</vt:lpstr>
      <vt:lpstr>Arial</vt:lpstr>
      <vt:lpstr>Calibri</vt:lpstr>
      <vt:lpstr>Courier New</vt:lpstr>
      <vt:lpstr>Roboto</vt:lpstr>
      <vt:lpstr>System Font Regular</vt:lpstr>
      <vt:lpstr>Wingdings</vt:lpstr>
      <vt:lpstr>Custom Design</vt:lpstr>
      <vt:lpstr>1_Custom Design</vt:lpstr>
      <vt:lpstr>PowerPoint Presentation</vt:lpstr>
      <vt:lpstr>Loved or Feared?</vt:lpstr>
      <vt:lpstr>Essential Question</vt:lpstr>
      <vt:lpstr>Learning Objective</vt:lpstr>
      <vt:lpstr>Four Corners</vt:lpstr>
      <vt:lpstr>Four Corners</vt:lpstr>
      <vt:lpstr>Four Corners</vt:lpstr>
      <vt:lpstr>Four Corners</vt:lpstr>
      <vt:lpstr>Four Corners</vt:lpstr>
      <vt:lpstr>Four Corners</vt:lpstr>
      <vt:lpstr>Four Corners</vt:lpstr>
      <vt:lpstr>Four Corners</vt:lpstr>
      <vt:lpstr>Niccolò Machiavelli </vt:lpstr>
      <vt:lpstr>Analyzing Excerpts from The Prince</vt:lpstr>
      <vt:lpstr>Analyzing Excerpts from The Prince</vt:lpstr>
      <vt:lpstr>3-2-1</vt:lpstr>
      <vt:lpstr>What “Machiavellian” Really Means</vt:lpstr>
      <vt:lpstr>Loved or Feared?</vt:lpstr>
      <vt:lpstr>Loved or Feared?</vt:lpstr>
      <vt:lpstr>Machiavelli’s Legacy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Wilson, Izzy</cp:lastModifiedBy>
  <cp:revision>5</cp:revision>
  <dcterms:created xsi:type="dcterms:W3CDTF">2026-06-09T17:47:48Z</dcterms:created>
  <dcterms:modified xsi:type="dcterms:W3CDTF">2026-08-20T14:06:58Z</dcterms:modified>
  <cp:category/>
</cp:coreProperties>
</file>