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6CB"/>
          </a:solidFill>
        </a:fill>
      </a:tcStyle>
    </a:wholeTbl>
    <a:band2H>
      <a:tcTxStyle/>
      <a:tcStyle>
        <a:tcBdr/>
        <a:fill>
          <a:solidFill>
            <a:srgbClr val="F8F3E7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2"/>
          </a:solidFill>
        </a:fill>
      </a:tcStyle>
    </a:wholeTbl>
    <a:band2H>
      <a:tcTxStyle/>
      <a:tcStyle>
        <a:tcBdr/>
        <a:fill>
          <a:solidFill>
            <a:srgbClr val="EFEFEA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CACB"/>
          </a:solidFill>
        </a:fill>
      </a:tcStyle>
    </a:wholeTbl>
    <a:band2H>
      <a:tcTxStyle/>
      <a:tcStyle>
        <a:tcBdr/>
        <a:fill>
          <a:solidFill>
            <a:srgbClr val="ECE7E7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746" autoAdjust="0"/>
  </p:normalViewPr>
  <p:slideViewPr>
    <p:cSldViewPr snapToGrid="0">
      <p:cViewPr varScale="1">
        <p:scale>
          <a:sx n="178" d="100"/>
          <a:sy n="178" d="100"/>
        </p:scale>
        <p:origin x="1228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rial"/>
      </a:defRPr>
    </a:lvl1pPr>
    <a:lvl2pPr indent="228600" latinLnBrk="0">
      <a:defRPr sz="1200">
        <a:latin typeface="+mn-lt"/>
        <a:ea typeface="+mn-ea"/>
        <a:cs typeface="+mn-cs"/>
        <a:sym typeface="Arial"/>
      </a:defRPr>
    </a:lvl2pPr>
    <a:lvl3pPr indent="457200" latinLnBrk="0">
      <a:defRPr sz="1200">
        <a:latin typeface="+mn-lt"/>
        <a:ea typeface="+mn-ea"/>
        <a:cs typeface="+mn-cs"/>
        <a:sym typeface="Arial"/>
      </a:defRPr>
    </a:lvl3pPr>
    <a:lvl4pPr indent="685800" latinLnBrk="0">
      <a:defRPr sz="1200">
        <a:latin typeface="+mn-lt"/>
        <a:ea typeface="+mn-ea"/>
        <a:cs typeface="+mn-cs"/>
        <a:sym typeface="Arial"/>
      </a:defRPr>
    </a:lvl4pPr>
    <a:lvl5pPr indent="914400" latinLnBrk="0">
      <a:defRPr sz="1200">
        <a:latin typeface="+mn-lt"/>
        <a:ea typeface="+mn-ea"/>
        <a:cs typeface="+mn-cs"/>
        <a:sym typeface="Arial"/>
      </a:defRPr>
    </a:lvl5pPr>
    <a:lvl6pPr indent="1143000" latinLnBrk="0">
      <a:defRPr sz="1200">
        <a:latin typeface="+mn-lt"/>
        <a:ea typeface="+mn-ea"/>
        <a:cs typeface="+mn-cs"/>
        <a:sym typeface="Arial"/>
      </a:defRPr>
    </a:lvl6pPr>
    <a:lvl7pPr indent="1371600" latinLnBrk="0">
      <a:defRPr sz="1200">
        <a:latin typeface="+mn-lt"/>
        <a:ea typeface="+mn-ea"/>
        <a:cs typeface="+mn-cs"/>
        <a:sym typeface="Arial"/>
      </a:defRPr>
    </a:lvl7pPr>
    <a:lvl8pPr indent="1600200" latinLnBrk="0">
      <a:defRPr sz="1200">
        <a:latin typeface="+mn-lt"/>
        <a:ea typeface="+mn-ea"/>
        <a:cs typeface="+mn-cs"/>
        <a:sym typeface="Arial"/>
      </a:defRPr>
    </a:lvl8pPr>
    <a:lvl9pPr indent="18288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6" name="Shape 2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rPr lang="en-US" b="1" dirty="0"/>
              <a:t>Information source: </a:t>
            </a:r>
            <a:r>
              <a:rPr lang="en-US" dirty="0"/>
              <a:t>Biography. </a:t>
            </a:r>
            <a:r>
              <a:rPr dirty="0"/>
              <a:t>(202</a:t>
            </a:r>
            <a:r>
              <a:rPr lang="en-US" dirty="0"/>
              <a:t>0</a:t>
            </a:r>
            <a:r>
              <a:rPr dirty="0"/>
              <a:t>, </a:t>
            </a:r>
            <a:r>
              <a:rPr lang="en-US" dirty="0"/>
              <a:t>June 16</a:t>
            </a:r>
            <a:r>
              <a:rPr dirty="0"/>
              <a:t>).</a:t>
            </a:r>
            <a:r>
              <a:rPr lang="en-US" dirty="0"/>
              <a:t> Niccolò Machiavelli. https://www.biography.com/scholar/niccolo-Machiavelli</a:t>
            </a:r>
          </a:p>
          <a:p>
            <a:pPr>
              <a:defRPr sz="1100"/>
            </a:pPr>
            <a:r>
              <a:rPr lang="en-US" b="1" i="0" dirty="0"/>
              <a:t>Image source: </a:t>
            </a:r>
            <a:r>
              <a:rPr i="0" dirty="0"/>
              <a:t>Wikimedia Commons. (2009, April 21). </a:t>
            </a:r>
            <a:r>
              <a:rPr lang="en-US" i="0" dirty="0"/>
              <a:t>Italy 1494 AD. </a:t>
            </a:r>
            <a:r>
              <a:rPr i="0" dirty="0"/>
              <a:t>https://commons.wikimedia.org/wiki/File:Italy_1494_AD.png</a:t>
            </a:r>
          </a:p>
          <a:p>
            <a:pPr>
              <a:defRPr sz="1100"/>
            </a:pPr>
            <a:endParaRPr i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 i="1"/>
            </a:pPr>
            <a:r>
              <a:rPr lang="en-US" b="1" i="0" dirty="0"/>
              <a:t>Image Source: </a:t>
            </a:r>
            <a:r>
              <a:rPr lang="en-US" i="0" dirty="0" err="1"/>
              <a:t>Nickniko</a:t>
            </a:r>
            <a:r>
              <a:rPr i="0" dirty="0"/>
              <a:t>. (2019, November 25). </a:t>
            </a:r>
            <a:r>
              <a:rPr lang="en-US" i="0" dirty="0"/>
              <a:t>Portrait of Niccolò Machiavelli. Wikimedia Commons. </a:t>
            </a:r>
            <a:r>
              <a:rPr lang="en-US" sz="1100" i="0" u="sng" dirty="0">
                <a:latin typeface="+mn-lt"/>
                <a:ea typeface="+mn-ea"/>
                <a:cs typeface="+mn-cs"/>
                <a:sym typeface="Arial"/>
              </a:rPr>
              <a:t>https://commons.wikimedia.org/wiki/File:Portrait_of_Niccol%C3%B2_Machiavelli.jpg</a:t>
            </a:r>
            <a:endParaRPr i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8" name="Shape 2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 i="1"/>
            </a:pPr>
            <a:endParaRPr i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TED-Ed. (2019, March 25). </a:t>
            </a:r>
            <a:r>
              <a:rPr lang="en-US" b="0" i="0" dirty="0">
                <a:effectLst/>
                <a:latin typeface="Roboto" panose="02000000000000000000" pitchFamily="2" charset="0"/>
              </a:rPr>
              <a:t>What “Machiavellian” really means - </a:t>
            </a:r>
            <a:r>
              <a:rPr lang="en-US" b="0" i="0" dirty="0" err="1">
                <a:effectLst/>
                <a:latin typeface="Roboto" panose="02000000000000000000" pitchFamily="2" charset="0"/>
              </a:rPr>
              <a:t>Pazit</a:t>
            </a:r>
            <a:r>
              <a:rPr lang="en-US" b="0" i="0" dirty="0"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effectLst/>
                <a:latin typeface="Roboto" panose="02000000000000000000" pitchFamily="2" charset="0"/>
              </a:rPr>
              <a:t>Cahlon</a:t>
            </a:r>
            <a:r>
              <a:rPr lang="en-US" b="0" i="0" dirty="0">
                <a:effectLst/>
                <a:latin typeface="Roboto" panose="02000000000000000000" pitchFamily="2" charset="0"/>
              </a:rPr>
              <a:t> and Alex </a:t>
            </a:r>
            <a:r>
              <a:rPr lang="en-US" b="0" i="0" dirty="0" err="1">
                <a:effectLst/>
                <a:latin typeface="Roboto" panose="02000000000000000000" pitchFamily="2" charset="0"/>
              </a:rPr>
              <a:t>Gendler</a:t>
            </a:r>
            <a:r>
              <a:rPr lang="en-US" b="0" i="0" dirty="0">
                <a:effectLst/>
                <a:latin typeface="Roboto" panose="02000000000000000000" pitchFamily="2" charset="0"/>
              </a:rPr>
              <a:t> [Video]. YouTube. https://www.youtube.com/watch?v=fUlGtrHCGzs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86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54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0" descr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305059"/>
            <a:ext cx="5020615" cy="3620866"/>
          </a:xfrm>
          <a:prstGeom prst="rect">
            <a:avLst/>
          </a:prstGeom>
        </p:spPr>
        <p:txBody>
          <a:bodyPr lIns="91421" tIns="91421" rIns="91421" bIns="91421"/>
          <a:lstStyle>
            <a:lvl5pPr marL="1254950" indent="-315452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911850" y="1663336"/>
            <a:ext cx="1828800" cy="18280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Title Text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</p:spPr>
        <p:txBody>
          <a:bodyPr lIns="91421" tIns="91421" rIns="91421" bIns="91421"/>
          <a:lstStyle>
            <a:lvl5pPr marL="1254950" indent="-315452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2301" y="1305059"/>
            <a:ext cx="3994151" cy="1420813"/>
          </a:xfrm>
          <a:prstGeom prst="rect">
            <a:avLst/>
          </a:prstGeom>
          <a:ln w="6350">
            <a:solidFill>
              <a:srgbClr val="BDD4EA"/>
            </a:solidFill>
            <a:round/>
          </a:ln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: Diagonal Corners Snipped 1"/>
          <p:cNvSpPr/>
          <p:nvPr/>
        </p:nvSpPr>
        <p:spPr>
          <a:xfrm>
            <a:off x="1721475" y="1313643"/>
            <a:ext cx="5701050" cy="3206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575" y="0"/>
                </a:lnTo>
                <a:lnTo>
                  <a:pt x="21600" y="3600"/>
                </a:lnTo>
                <a:lnTo>
                  <a:pt x="21600" y="21600"/>
                </a:lnTo>
                <a:lnTo>
                  <a:pt x="2025" y="21600"/>
                </a:lnTo>
                <a:lnTo>
                  <a:pt x="0" y="18000"/>
                </a:lnTo>
                <a:lnTo>
                  <a:pt x="0" y="0"/>
                </a:lnTo>
                <a:close/>
              </a:path>
            </a:pathLst>
          </a:custGeom>
          <a:solidFill>
            <a:srgbClr val="1D3C5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itle Text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574750" y="1534731"/>
            <a:ext cx="3994500" cy="2376155"/>
          </a:xfrm>
          <a:prstGeom prst="rect">
            <a:avLst/>
          </a:prstGeom>
        </p:spPr>
        <p:txBody>
          <a:bodyPr lIns="91421" tIns="91421" rIns="91421" bIns="91421"/>
          <a:lstStyle>
            <a:lvl1pPr marL="0" indent="0">
              <a:buClrTx/>
              <a:buSzTx/>
              <a:buFontTx/>
              <a:buNone/>
              <a:defRPr b="1">
                <a:solidFill>
                  <a:srgbClr val="FFFFFF"/>
                </a:solidFill>
              </a:defRPr>
            </a:lvl1pPr>
            <a:lvl2pPr>
              <a:buClrTx/>
              <a:buFontTx/>
              <a:defRPr b="1">
                <a:solidFill>
                  <a:srgbClr val="FFFFFF"/>
                </a:solidFill>
              </a:defRPr>
            </a:lvl2pPr>
            <a:lvl3pPr>
              <a:buClrTx/>
              <a:buFontTx/>
              <a:defRPr b="1">
                <a:solidFill>
                  <a:srgbClr val="FFFFFF"/>
                </a:solidFill>
              </a:defRPr>
            </a:lvl3pPr>
            <a:lvl4pPr>
              <a:buClrTx/>
              <a:buFontTx/>
              <a:defRPr b="1">
                <a:solidFill>
                  <a:srgbClr val="FFFFFF"/>
                </a:solidFill>
              </a:defRPr>
            </a:lvl4pPr>
            <a:lvl5pPr marL="1254950" indent="-315452">
              <a:buClrTx/>
              <a:buFontTx/>
              <a:defRPr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hape 23"/>
          <p:cNvSpPr txBox="1">
            <a:spLocks noGrp="1"/>
          </p:cNvSpPr>
          <p:nvPr>
            <p:ph type="body" sz="quarter" idx="13"/>
          </p:nvPr>
        </p:nvSpPr>
        <p:spPr>
          <a:xfrm>
            <a:off x="3017948" y="3943350"/>
            <a:ext cx="3108102" cy="521326"/>
          </a:xfrm>
          <a:prstGeom prst="rect">
            <a:avLst/>
          </a:prstGeom>
        </p:spPr>
        <p:txBody>
          <a:bodyPr lIns="91421" tIns="91421" rIns="91421" bIns="91421"/>
          <a:lstStyle/>
          <a:p>
            <a:pPr marL="0" indent="0">
              <a:spcBef>
                <a:spcPts val="300"/>
              </a:spcBef>
              <a:buClrTx/>
              <a:buSzTx/>
              <a:buFontTx/>
              <a:buNone/>
              <a:defRPr sz="1600" b="1" i="1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38" name="Picture 10"/>
          <p:cNvGrpSpPr/>
          <p:nvPr/>
        </p:nvGrpSpPr>
        <p:grpSpPr>
          <a:xfrm>
            <a:off x="1828288" y="1352281"/>
            <a:ext cx="639651" cy="536621"/>
            <a:chOff x="0" y="0"/>
            <a:chExt cx="639650" cy="536620"/>
          </a:xfrm>
        </p:grpSpPr>
        <p:sp>
          <p:nvSpPr>
            <p:cNvPr id="136" name="Rectangle"/>
            <p:cNvSpPr/>
            <p:nvPr/>
          </p:nvSpPr>
          <p:spPr>
            <a:xfrm>
              <a:off x="0" y="0"/>
              <a:ext cx="639651" cy="536621"/>
            </a:xfrm>
            <a:prstGeom prst="rect">
              <a:avLst/>
            </a:prstGeom>
            <a:solidFill>
              <a:srgbClr val="1D3C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37" name="image4.png" descr="image4.png"/>
            <p:cNvPicPr>
              <a:picLocks noChangeAspect="1"/>
            </p:cNvPicPr>
            <p:nvPr/>
          </p:nvPicPr>
          <p:blipFill>
            <a:blip r:embed="rId3"/>
            <a:srcRect l="34179" t="21572" r="32618" b="56088"/>
            <a:stretch>
              <a:fillRect/>
            </a:stretch>
          </p:blipFill>
          <p:spPr>
            <a:xfrm>
              <a:off x="0" y="0"/>
              <a:ext cx="639651" cy="5366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itle Text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White B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644651" y="1007597"/>
            <a:ext cx="7851649" cy="1371601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44651" y="2400300"/>
            <a:ext cx="7854697" cy="1314450"/>
          </a:xfrm>
          <a:prstGeom prst="rect">
            <a:avLst/>
          </a:prstGeom>
        </p:spPr>
        <p:txBody>
          <a:bodyPr lIns="0" tIns="0" rIns="0" bIns="0"/>
          <a:lstStyle>
            <a:lvl1pPr marL="0" marR="34289" indent="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marR="34289" indent="342882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marR="34289" indent="685765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marR="34289" indent="1028647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marR="34289" indent="1371530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1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309351"/>
            <a:ext cx="8229600" cy="3434100"/>
          </a:xfrm>
          <a:prstGeom prst="rect">
            <a:avLst/>
          </a:prstGeom>
        </p:spPr>
        <p:txBody>
          <a:bodyPr/>
          <a:lstStyle>
            <a:lvl1pPr marL="227013" indent="-227013"/>
            <a:lvl2pPr marL="535581" indent="-240702">
              <a:buSzPct val="100000"/>
              <a:buChar char="•"/>
            </a:lvl2pPr>
            <a:lvl3pPr marL="783788" indent="-283179">
              <a:buSzPct val="100000"/>
              <a:buChar char="•"/>
            </a:lvl3pPr>
            <a:lvl4pPr>
              <a:buSzPct val="100000"/>
              <a:buChar char="•"/>
            </a:lvl4pPr>
            <a:lvl5pPr marL="1254950" indent="-315452">
              <a:buSzPct val="100000"/>
              <a:buChar char="•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0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309351"/>
            <a:ext cx="8229600" cy="3434100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AutoNum type="arabicPeriod"/>
            </a:lvl1pPr>
            <a:lvl2pPr marL="727075" indent="-433387">
              <a:buSzPct val="100000"/>
              <a:buFontTx/>
              <a:buAutoNum type="alphaLcParenR"/>
            </a:lvl2pPr>
            <a:lvl3pPr marL="1034583" indent="-347196">
              <a:buSzPct val="100000"/>
              <a:buFontTx/>
              <a:buAutoNum type="romanLcPeriod"/>
            </a:lvl3pPr>
            <a:lvl4pPr marL="1328128" indent="-594360">
              <a:buSzPct val="100000"/>
              <a:buFontTx/>
              <a:buAutoNum type="arabicPeriod"/>
            </a:lvl4pPr>
            <a:lvl5pPr marL="1625297" indent="-685800">
              <a:buSzPct val="100000"/>
              <a:buFontTx/>
              <a:buAutoNum type="arabicPeriod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0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530351" y="987552"/>
            <a:ext cx="7772401" cy="1021843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0351" y="2028498"/>
            <a:ext cx="7772401" cy="1132285"/>
          </a:xfrm>
          <a:prstGeom prst="rect">
            <a:avLst/>
          </a:prstGeom>
        </p:spPr>
        <p:txBody>
          <a:bodyPr/>
          <a:lstStyle>
            <a:lvl1pPr marL="398463" indent="-342900"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marL="0" indent="294878">
              <a:buClr>
                <a:srgbClr val="FFFFFF"/>
              </a:buClr>
              <a:buSzTx/>
              <a:buNone/>
              <a:defRPr>
                <a:solidFill>
                  <a:srgbClr val="FFFFFF"/>
                </a:solidFill>
              </a:defRPr>
            </a:lvl2pPr>
            <a:lvl3pPr marL="0" indent="500609">
              <a:buClr>
                <a:srgbClr val="FFFFFF"/>
              </a:buClr>
              <a:buSzTx/>
              <a:buNone/>
              <a:defRPr>
                <a:solidFill>
                  <a:srgbClr val="FFFFFF"/>
                </a:solidFill>
              </a:defRPr>
            </a:lvl3pPr>
            <a:lvl4pPr marL="0" indent="733768">
              <a:buClr>
                <a:srgbClr val="FFFFFF"/>
              </a:buClr>
              <a:buSzTx/>
              <a:buNone/>
              <a:defRPr>
                <a:solidFill>
                  <a:srgbClr val="FFFFFF"/>
                </a:solidFill>
              </a:defRPr>
            </a:lvl4pPr>
            <a:lvl5pPr marL="0" indent="939497">
              <a:buClr>
                <a:srgbClr val="FFFFFF"/>
              </a:buClr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1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xfrm>
            <a:off x="457200" y="302953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317937"/>
            <a:ext cx="4038600" cy="3448258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400"/>
            </a:lvl1pPr>
            <a:lvl2pPr marL="517066" indent="-222187">
              <a:spcBef>
                <a:spcPts val="500"/>
              </a:spcBef>
              <a:buSzPct val="100000"/>
              <a:buChar char="•"/>
              <a:defRPr sz="2400"/>
            </a:lvl2pPr>
            <a:lvl3pPr marL="747483" indent="-246874">
              <a:spcBef>
                <a:spcPts val="500"/>
              </a:spcBef>
              <a:buSzPct val="100000"/>
              <a:buChar char="•"/>
              <a:defRPr sz="2400"/>
            </a:lvl3pPr>
            <a:lvl4pPr marL="986129" indent="-252361">
              <a:spcBef>
                <a:spcPts val="500"/>
              </a:spcBef>
              <a:buSzPct val="100000"/>
              <a:buChar char="•"/>
              <a:defRPr sz="2400"/>
            </a:lvl4pPr>
            <a:lvl5pPr marL="1230684" indent="-291186">
              <a:spcBef>
                <a:spcPts val="500"/>
              </a:spcBef>
              <a:buSzPct val="100000"/>
              <a:buChar char="•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391435"/>
            <a:ext cx="4040188" cy="49451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rgbClr val="626262"/>
                </a:solidFill>
              </a:defRPr>
            </a:lvl1pPr>
            <a:lvl2pPr marL="0" indent="294878"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rgbClr val="626262"/>
                </a:solidFill>
              </a:defRPr>
            </a:lvl2pPr>
            <a:lvl3pPr marL="0" indent="500609"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rgbClr val="626262"/>
                </a:solidFill>
              </a:defRPr>
            </a:lvl3pPr>
            <a:lvl4pPr marL="0" indent="733768"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rgbClr val="626262"/>
                </a:solidFill>
              </a:defRPr>
            </a:lvl4pPr>
            <a:lvl5pPr marL="0" indent="939497"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rgbClr val="62626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45026" y="1394819"/>
            <a:ext cx="4041776" cy="491133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indent="0">
              <a:spcBef>
                <a:spcPts val="500"/>
              </a:spcBef>
              <a:buClrTx/>
              <a:buSzTx/>
              <a:buFontTx/>
              <a:buNone/>
              <a:defRPr sz="2400" b="1">
                <a:solidFill>
                  <a:srgbClr val="626262"/>
                </a:solidFill>
              </a:defRPr>
            </a:pPr>
            <a:endParaRPr/>
          </a:p>
        </p:txBody>
      </p:sp>
      <p:pic>
        <p:nvPicPr>
          <p:cNvPr id="7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581400" y="1330012"/>
            <a:ext cx="5111750" cy="32575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100"/>
            </a:lvl1pPr>
            <a:lvl2pPr marL="499525" indent="-204646">
              <a:spcBef>
                <a:spcPts val="500"/>
              </a:spcBef>
              <a:buClrTx/>
              <a:buFontTx/>
              <a:defRPr sz="2100"/>
            </a:lvl2pPr>
            <a:lvl3pPr marL="716624" indent="-216015">
              <a:spcBef>
                <a:spcPts val="500"/>
              </a:spcBef>
              <a:buClrTx/>
              <a:buFontTx/>
              <a:defRPr sz="2100"/>
            </a:lvl3pPr>
            <a:lvl4pPr marL="954584" indent="-220816">
              <a:spcBef>
                <a:spcPts val="500"/>
              </a:spcBef>
              <a:buClrTx/>
              <a:buFontTx/>
              <a:defRPr sz="2100"/>
            </a:lvl4pPr>
            <a:lvl5pPr marL="1194286" indent="-254788">
              <a:spcBef>
                <a:spcPts val="500"/>
              </a:spcBef>
              <a:buClrTx/>
              <a:buFontTx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0" descr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847" y="3943350"/>
            <a:ext cx="914401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Media Placeholder 2"/>
          <p:cNvSpPr>
            <a:spLocks noGrp="1"/>
          </p:cNvSpPr>
          <p:nvPr>
            <p:ph type="media" idx="13"/>
          </p:nvPr>
        </p:nvSpPr>
        <p:spPr>
          <a:xfrm>
            <a:off x="457200" y="1343695"/>
            <a:ext cx="6125827" cy="34083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457200" y="307246"/>
            <a:ext cx="8229600" cy="857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D9D9D9"/>
            </a:gs>
          </a:gsLst>
          <a:lin ang="56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16452" y="1028700"/>
            <a:ext cx="1911097" cy="312279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4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31775" marR="0" indent="-23177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4"/>
        </a:buClr>
        <a:buSzPct val="100000"/>
        <a:buFont typeface="Arial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562326" marR="0" indent="-26744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4"/>
        </a:buClr>
        <a:buSzPct val="85000"/>
        <a:buFont typeface="Arial"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821546" marR="0" indent="-32093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4"/>
        </a:buClr>
        <a:buSzPct val="70000"/>
        <a:buFont typeface="Arial"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007159" marR="0" indent="-273391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4"/>
        </a:buClr>
        <a:buSzPct val="65000"/>
        <a:buFont typeface="Arial"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1212889" marR="0" indent="-273391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4"/>
        </a:buClr>
        <a:buSzPct val="65000"/>
        <a:buFont typeface="Arial"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1460679" marR="0" indent="-315452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4"/>
        </a:buClr>
        <a:buSzPct val="80000"/>
        <a:buFont typeface="Arial"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1600117" marR="0" indent="-297164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4"/>
        </a:buClr>
        <a:buSzPct val="80000"/>
        <a:buFont typeface="Arial"/>
        <a:buChar char="●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1805847" marR="0" indent="-297164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4"/>
        </a:buClr>
        <a:buSzPct val="100000"/>
        <a:buFont typeface="Arial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2071010" marR="0" indent="-35659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4"/>
        </a:buClr>
        <a:buSzPct val="100000"/>
        <a:buFont typeface="Arial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fUlGtrHCGzs?feature=oembed" TargetMode="Externa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Four Corners </a:t>
            </a:r>
          </a:p>
        </p:txBody>
      </p:sp>
      <p:sp>
        <p:nvSpPr>
          <p:cNvPr id="211" name="Text Placeholder 4"/>
          <p:cNvSpPr txBox="1">
            <a:spLocks noGrp="1"/>
          </p:cNvSpPr>
          <p:nvPr>
            <p:ph type="body" sz="half" idx="1"/>
          </p:nvPr>
        </p:nvSpPr>
        <p:spPr>
          <a:xfrm>
            <a:off x="457199" y="1305059"/>
            <a:ext cx="5020616" cy="362086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dirty="0"/>
              <a:t>A promise is a sacred trust. </a:t>
            </a:r>
          </a:p>
        </p:txBody>
      </p:sp>
      <p:pic>
        <p:nvPicPr>
          <p:cNvPr id="212" name="Picture Placeholder 6" descr="Picture Placeholder 6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3447" r="3447"/>
          <a:stretch>
            <a:fillRect/>
          </a:stretch>
        </p:blipFill>
        <p:spPr>
          <a:xfrm>
            <a:off x="5911850" y="1663336"/>
            <a:ext cx="1828801" cy="1828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Four Corners </a:t>
            </a:r>
          </a:p>
        </p:txBody>
      </p:sp>
      <p:sp>
        <p:nvSpPr>
          <p:cNvPr id="215" name="Text Placeholder 4"/>
          <p:cNvSpPr txBox="1">
            <a:spLocks noGrp="1"/>
          </p:cNvSpPr>
          <p:nvPr>
            <p:ph type="body" sz="half" idx="1"/>
          </p:nvPr>
        </p:nvSpPr>
        <p:spPr>
          <a:xfrm>
            <a:off x="457199" y="1305059"/>
            <a:ext cx="5020616" cy="3620866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400"/>
              </a:spcBef>
              <a:buSzTx/>
              <a:buNone/>
              <a:defRPr sz="2000"/>
            </a:pPr>
            <a:r>
              <a:rPr dirty="0"/>
              <a:t>Statements Machiavelli would agree with: 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000"/>
            </a:pPr>
            <a:r>
              <a:rPr dirty="0"/>
              <a:t>To get someone to like you, tell that person what they want to hear. 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000"/>
            </a:pPr>
            <a:r>
              <a:rPr dirty="0"/>
              <a:t>There are no absolute rights or wrong</a:t>
            </a:r>
            <a:r>
              <a:rPr lang="en-US" dirty="0"/>
              <a:t>s. </a:t>
            </a:r>
            <a:r>
              <a:rPr dirty="0"/>
              <a:t> </a:t>
            </a:r>
            <a:r>
              <a:rPr lang="en-US" dirty="0"/>
              <a:t>R</a:t>
            </a:r>
            <a:r>
              <a:rPr dirty="0"/>
              <a:t>ight is what works. 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000"/>
            </a:pPr>
            <a:r>
              <a:rPr dirty="0"/>
              <a:t>Most people are extremely selfish. </a:t>
            </a:r>
          </a:p>
          <a:p>
            <a:pPr marL="0" indent="0">
              <a:lnSpc>
                <a:spcPct val="90000"/>
              </a:lnSpc>
              <a:spcBef>
                <a:spcPts val="400"/>
              </a:spcBef>
              <a:buSzTx/>
              <a:buNone/>
              <a:defRPr sz="2000"/>
            </a:pPr>
            <a:endParaRPr lang="en-US" dirty="0"/>
          </a:p>
          <a:p>
            <a:pPr marL="0" indent="0">
              <a:lnSpc>
                <a:spcPct val="90000"/>
              </a:lnSpc>
              <a:spcBef>
                <a:spcPts val="400"/>
              </a:spcBef>
              <a:buSzTx/>
              <a:buNone/>
              <a:defRPr sz="2000"/>
            </a:pPr>
            <a:r>
              <a:rPr dirty="0"/>
              <a:t>Statements Machiavelli would not agree with: 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000"/>
            </a:pPr>
            <a:r>
              <a:rPr dirty="0"/>
              <a:t>Most people are honest. 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000"/>
            </a:pPr>
            <a:r>
              <a:rPr dirty="0"/>
              <a:t>A promise is a sacred trust. </a:t>
            </a:r>
          </a:p>
        </p:txBody>
      </p:sp>
      <p:pic>
        <p:nvPicPr>
          <p:cNvPr id="216" name="Picture Placeholder 6" descr="Picture Placeholder 6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3447" r="3447"/>
          <a:stretch>
            <a:fillRect/>
          </a:stretch>
        </p:blipFill>
        <p:spPr>
          <a:xfrm>
            <a:off x="5911850" y="1663336"/>
            <a:ext cx="1828801" cy="18280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69D2D2-DAE7-461B-9455-55BB6DCE55C3}"/>
              </a:ext>
            </a:extLst>
          </p:cNvPr>
          <p:cNvSpPr txBox="1"/>
          <p:nvPr/>
        </p:nvSpPr>
        <p:spPr>
          <a:xfrm>
            <a:off x="5941485" y="3721100"/>
            <a:ext cx="1799166" cy="1015661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much did you agree with Machiavelli?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Four Corners </a:t>
            </a:r>
          </a:p>
        </p:txBody>
      </p:sp>
      <p:sp>
        <p:nvSpPr>
          <p:cNvPr id="219" name="Text Placeholder 4"/>
          <p:cNvSpPr txBox="1">
            <a:spLocks noGrp="1"/>
          </p:cNvSpPr>
          <p:nvPr>
            <p:ph type="body" sz="half" idx="1"/>
          </p:nvPr>
        </p:nvSpPr>
        <p:spPr>
          <a:xfrm>
            <a:off x="457199" y="1305059"/>
            <a:ext cx="5020616" cy="362086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2000"/>
            </a:pPr>
            <a:r>
              <a:rPr dirty="0"/>
              <a:t>A person </a:t>
            </a:r>
            <a:r>
              <a:rPr lang="en-US" dirty="0"/>
              <a:t>who</a:t>
            </a:r>
            <a:r>
              <a:rPr dirty="0"/>
              <a:t> agrees with Machiavelli </a:t>
            </a:r>
            <a:r>
              <a:rPr lang="en-US" dirty="0"/>
              <a:t>might</a:t>
            </a:r>
            <a:r>
              <a:rPr dirty="0"/>
              <a:t> be </a:t>
            </a:r>
            <a:r>
              <a:rPr lang="en-US" dirty="0"/>
              <a:t>considered </a:t>
            </a:r>
            <a:r>
              <a:rPr dirty="0"/>
              <a:t>practical and not very trusting of human nature in general. </a:t>
            </a:r>
          </a:p>
          <a:p>
            <a:pPr>
              <a:spcBef>
                <a:spcPts val="400"/>
              </a:spcBef>
              <a:defRPr sz="2000"/>
            </a:pPr>
            <a:r>
              <a:rPr dirty="0"/>
              <a:t>A person who disagrees with Machiavelli </a:t>
            </a:r>
            <a:r>
              <a:rPr lang="en-US" dirty="0"/>
              <a:t>might </a:t>
            </a:r>
            <a:r>
              <a:rPr dirty="0"/>
              <a:t>be </a:t>
            </a:r>
            <a:r>
              <a:rPr lang="en-US" dirty="0"/>
              <a:t>considered </a:t>
            </a:r>
            <a:r>
              <a:rPr dirty="0"/>
              <a:t>an idealist and have strong opinions about right and wrong. </a:t>
            </a:r>
          </a:p>
        </p:txBody>
      </p:sp>
      <p:pic>
        <p:nvPicPr>
          <p:cNvPr id="220" name="Picture Placeholder 6" descr="Picture Placeholder 6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3447" r="3447"/>
          <a:stretch>
            <a:fillRect/>
          </a:stretch>
        </p:blipFill>
        <p:spPr>
          <a:xfrm>
            <a:off x="5911850" y="1663336"/>
            <a:ext cx="1828801" cy="1828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Niccolò Machiavelli </a:t>
            </a:r>
          </a:p>
        </p:txBody>
      </p:sp>
      <p:sp>
        <p:nvSpPr>
          <p:cNvPr id="223" name="Content Placeholder 5"/>
          <p:cNvSpPr txBox="1">
            <a:spLocks noGrp="1"/>
          </p:cNvSpPr>
          <p:nvPr>
            <p:ph type="body" sz="half" idx="1"/>
          </p:nvPr>
        </p:nvSpPr>
        <p:spPr>
          <a:xfrm>
            <a:off x="457200" y="1317937"/>
            <a:ext cx="4038600" cy="3718976"/>
          </a:xfrm>
          <a:prstGeom prst="rect">
            <a:avLst/>
          </a:prstGeom>
        </p:spPr>
        <p:txBody>
          <a:bodyPr/>
          <a:lstStyle/>
          <a:p>
            <a:pPr marL="227139" indent="-227139" defTabSz="896111">
              <a:lnSpc>
                <a:spcPct val="90000"/>
              </a:lnSpc>
              <a:spcBef>
                <a:spcPts val="400"/>
              </a:spcBef>
              <a:defRPr sz="1862"/>
            </a:pPr>
            <a:r>
              <a:rPr dirty="0"/>
              <a:t>Born in Florence on May 3, 1469</a:t>
            </a:r>
            <a:r>
              <a:rPr lang="en-US" dirty="0"/>
              <a:t>.</a:t>
            </a:r>
            <a:r>
              <a:rPr dirty="0"/>
              <a:t> </a:t>
            </a:r>
          </a:p>
          <a:p>
            <a:pPr marL="227139" indent="-227139" defTabSz="896111">
              <a:lnSpc>
                <a:spcPct val="90000"/>
              </a:lnSpc>
              <a:spcBef>
                <a:spcPts val="400"/>
              </a:spcBef>
              <a:defRPr sz="1862"/>
            </a:pPr>
            <a:r>
              <a:rPr dirty="0"/>
              <a:t>Served as a diplomat for the Florence government</a:t>
            </a:r>
            <a:r>
              <a:rPr lang="en-US" dirty="0"/>
              <a:t>,</a:t>
            </a:r>
            <a:r>
              <a:rPr dirty="0"/>
              <a:t> but was exiled when a new family came to power and was briefly put in jail for conspiring against the new family in control of the government</a:t>
            </a:r>
            <a:r>
              <a:rPr lang="en-US" dirty="0"/>
              <a:t>.</a:t>
            </a:r>
            <a:endParaRPr dirty="0"/>
          </a:p>
          <a:p>
            <a:pPr marL="227139" indent="-227139" defTabSz="896111">
              <a:lnSpc>
                <a:spcPct val="90000"/>
              </a:lnSpc>
              <a:spcBef>
                <a:spcPts val="400"/>
              </a:spcBef>
              <a:defRPr sz="1862"/>
            </a:pPr>
            <a:r>
              <a:rPr dirty="0"/>
              <a:t>While exiled, wrote his most famous book, </a:t>
            </a:r>
            <a:r>
              <a:rPr i="1" dirty="0"/>
              <a:t>The Prince</a:t>
            </a:r>
            <a:r>
              <a:rPr dirty="0"/>
              <a:t>, as a guidebook for monarchs</a:t>
            </a:r>
            <a:r>
              <a:rPr lang="en-US" dirty="0"/>
              <a:t>.</a:t>
            </a:r>
            <a:endParaRPr dirty="0"/>
          </a:p>
          <a:p>
            <a:pPr marL="227139" indent="-227139" defTabSz="896111">
              <a:lnSpc>
                <a:spcPct val="90000"/>
              </a:lnSpc>
              <a:spcBef>
                <a:spcPts val="400"/>
              </a:spcBef>
              <a:defRPr sz="1862"/>
            </a:pPr>
            <a:r>
              <a:rPr lang="en-US" dirty="0"/>
              <a:t>O</a:t>
            </a:r>
            <a:r>
              <a:rPr dirty="0"/>
              <a:t>ften referred to as the “father of modern political theory</a:t>
            </a:r>
            <a:r>
              <a:rPr lang="en-US" dirty="0"/>
              <a:t>.</a:t>
            </a:r>
            <a:r>
              <a:rPr dirty="0"/>
              <a:t>”</a:t>
            </a:r>
          </a:p>
        </p:txBody>
      </p:sp>
      <p:pic>
        <p:nvPicPr>
          <p:cNvPr id="224" name="Picture Placeholder 3" descr="Picture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997" y="1317937"/>
            <a:ext cx="2409004" cy="34482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Analyzing Excerpts </a:t>
            </a:r>
            <a:r>
              <a:rPr lang="en-US" dirty="0"/>
              <a:t>from </a:t>
            </a:r>
            <a:r>
              <a:rPr lang="en-US" i="1" dirty="0"/>
              <a:t>The Prince </a:t>
            </a:r>
            <a:endParaRPr i="1" dirty="0"/>
          </a:p>
        </p:txBody>
      </p:sp>
      <p:sp>
        <p:nvSpPr>
          <p:cNvPr id="229" name="Text Placeholder 4"/>
          <p:cNvSpPr txBox="1">
            <a:spLocks noGrp="1"/>
          </p:cNvSpPr>
          <p:nvPr>
            <p:ph type="body" sz="half" idx="1"/>
          </p:nvPr>
        </p:nvSpPr>
        <p:spPr>
          <a:xfrm>
            <a:off x="457200" y="1317937"/>
            <a:ext cx="4038600" cy="344825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200"/>
            </a:pPr>
            <a:r>
              <a:rPr dirty="0"/>
              <a:t>Read the three excerpts from Machiavelli’s book </a:t>
            </a:r>
            <a:r>
              <a:rPr i="1" dirty="0"/>
              <a:t>The Prince</a:t>
            </a:r>
            <a:r>
              <a:rPr dirty="0"/>
              <a:t>.</a:t>
            </a:r>
          </a:p>
          <a:p>
            <a:pPr>
              <a:lnSpc>
                <a:spcPct val="90000"/>
              </a:lnSpc>
              <a:defRPr sz="2200"/>
            </a:pPr>
            <a:r>
              <a:rPr dirty="0"/>
              <a:t>As you read</a:t>
            </a:r>
            <a:r>
              <a:rPr lang="en-US" dirty="0"/>
              <a:t>,</a:t>
            </a:r>
            <a:r>
              <a:rPr dirty="0"/>
              <a:t> highlight</a:t>
            </a:r>
            <a:r>
              <a:rPr lang="en-US" dirty="0"/>
              <a:t> a</a:t>
            </a:r>
            <a:r>
              <a:rPr dirty="0"/>
              <a:t>ny references to how a leader should behave. </a:t>
            </a:r>
          </a:p>
        </p:txBody>
      </p:sp>
      <p:pic>
        <p:nvPicPr>
          <p:cNvPr id="230" name="Picture Placeholder 6" descr="Picture Placeholder 6"/>
          <p:cNvPicPr>
            <a:picLocks noChangeAspect="1"/>
          </p:cNvPicPr>
          <p:nvPr/>
        </p:nvPicPr>
        <p:blipFill>
          <a:blip r:embed="rId3"/>
          <a:srcRect b="33616"/>
          <a:stretch>
            <a:fillRect/>
          </a:stretch>
        </p:blipFill>
        <p:spPr>
          <a:xfrm>
            <a:off x="4648202" y="1413187"/>
            <a:ext cx="3097195" cy="26444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Analyzing Excerpts </a:t>
            </a:r>
            <a:r>
              <a:rPr lang="en-US" dirty="0"/>
              <a:t>from </a:t>
            </a:r>
            <a:r>
              <a:rPr lang="en-US" i="1" dirty="0"/>
              <a:t>The Prince</a:t>
            </a:r>
            <a:endParaRPr i="1" dirty="0"/>
          </a:p>
        </p:txBody>
      </p:sp>
      <p:sp>
        <p:nvSpPr>
          <p:cNvPr id="235" name="Text Placeholder 4"/>
          <p:cNvSpPr txBox="1">
            <a:spLocks noGrp="1"/>
          </p:cNvSpPr>
          <p:nvPr>
            <p:ph type="body" sz="half" idx="1"/>
          </p:nvPr>
        </p:nvSpPr>
        <p:spPr>
          <a:xfrm>
            <a:off x="457199" y="1317937"/>
            <a:ext cx="8396289" cy="344825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200"/>
            </a:pPr>
            <a:r>
              <a:rPr dirty="0"/>
              <a:t>What advice does Machiavelli have for leaders? </a:t>
            </a:r>
          </a:p>
          <a:p>
            <a:pPr>
              <a:lnSpc>
                <a:spcPct val="90000"/>
              </a:lnSpc>
              <a:defRPr sz="2200"/>
            </a:pPr>
            <a:r>
              <a:rPr dirty="0"/>
              <a:t>What does Machiavelli seem to think about people’s general nature?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ontent Placeholder 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dirty="0"/>
              <a:t>As you watch the video, look for:</a:t>
            </a:r>
          </a:p>
          <a:p>
            <a:pPr marL="0" indent="0">
              <a:buSzTx/>
              <a:buNone/>
            </a:pPr>
            <a:r>
              <a:rPr sz="4400" dirty="0">
                <a:solidFill>
                  <a:schemeClr val="accent6"/>
                </a:solidFill>
              </a:rPr>
              <a:t>3</a:t>
            </a:r>
            <a:r>
              <a:rPr dirty="0"/>
              <a:t> ideas from </a:t>
            </a:r>
            <a:r>
              <a:rPr i="1" dirty="0"/>
              <a:t>The Prince</a:t>
            </a:r>
            <a:r>
              <a:rPr dirty="0"/>
              <a:t>.</a:t>
            </a:r>
          </a:p>
          <a:p>
            <a:pPr marL="0" indent="0">
              <a:buSzTx/>
              <a:buNone/>
            </a:pPr>
            <a:r>
              <a:rPr sz="4400" dirty="0">
                <a:solidFill>
                  <a:schemeClr val="accent6"/>
                </a:solidFill>
              </a:rPr>
              <a:t>2</a:t>
            </a:r>
            <a:r>
              <a:rPr dirty="0"/>
              <a:t> reasons Machiavelli might have written </a:t>
            </a:r>
            <a:r>
              <a:rPr i="1" dirty="0"/>
              <a:t>The Prince</a:t>
            </a:r>
            <a:r>
              <a:rPr dirty="0"/>
              <a:t>.</a:t>
            </a:r>
          </a:p>
          <a:p>
            <a:pPr marL="0" indent="0">
              <a:buSzTx/>
              <a:buNone/>
            </a:pPr>
            <a:r>
              <a:rPr sz="4400" dirty="0">
                <a:solidFill>
                  <a:schemeClr val="accent6"/>
                </a:solidFill>
              </a:rPr>
              <a:t>1</a:t>
            </a:r>
            <a:r>
              <a:rPr dirty="0"/>
              <a:t> lesson for readers from </a:t>
            </a:r>
            <a:r>
              <a:rPr i="1" dirty="0"/>
              <a:t>The Prince</a:t>
            </a:r>
            <a:r>
              <a:rPr dirty="0"/>
              <a:t>. </a:t>
            </a:r>
          </a:p>
        </p:txBody>
      </p:sp>
      <p:sp>
        <p:nvSpPr>
          <p:cNvPr id="241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3-2-1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“Machiavellian” Really Means </a:t>
            </a:r>
          </a:p>
        </p:txBody>
      </p:sp>
      <p:pic>
        <p:nvPicPr>
          <p:cNvPr id="2" name="Online Media 1" title="What “Machiavellian” really means - Pazit Cahlon and Alex Gendler">
            <a:hlinkClick r:id="" action="ppaction://media"/>
            <a:extLst>
              <a:ext uri="{FF2B5EF4-FFF2-40B4-BE49-F238E27FC236}">
                <a16:creationId xmlns:a16="http://schemas.microsoft.com/office/drawing/2014/main" id="{DE5E62B8-144D-400F-84D1-87492CEFD9E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70591" y="1925638"/>
            <a:ext cx="5071572" cy="28654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Loved or Feared? </a:t>
            </a:r>
          </a:p>
        </p:txBody>
      </p:sp>
      <p:sp>
        <p:nvSpPr>
          <p:cNvPr id="248" name="Text Placeholder 4"/>
          <p:cNvSpPr txBox="1">
            <a:spLocks noGrp="1"/>
          </p:cNvSpPr>
          <p:nvPr>
            <p:ph type="body" sz="half" idx="1"/>
          </p:nvPr>
        </p:nvSpPr>
        <p:spPr>
          <a:xfrm>
            <a:off x="457199" y="2414587"/>
            <a:ext cx="5020616" cy="25113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dirty="0"/>
              <a:t>Consider the two statements</a:t>
            </a:r>
            <a:r>
              <a:rPr lang="en-US" dirty="0"/>
              <a:t>.</a:t>
            </a:r>
            <a:r>
              <a:rPr dirty="0"/>
              <a:t> </a:t>
            </a:r>
            <a:endParaRPr lang="en-US" dirty="0"/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en-US" dirty="0"/>
              <a:t>Choose a </a:t>
            </a:r>
            <a:r>
              <a:rPr dirty="0"/>
              <a:t>side of the classroom </a:t>
            </a:r>
            <a:r>
              <a:rPr lang="en-US" dirty="0"/>
              <a:t>based</a:t>
            </a:r>
            <a:r>
              <a:rPr dirty="0"/>
              <a:t> on your opinion. If you are unsure, stand in the middle of the classroom</a:t>
            </a:r>
            <a:r>
              <a:rPr lang="en-US" dirty="0"/>
              <a:t>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dirty="0"/>
              <a:t>Discuss your reasoning with students </a:t>
            </a:r>
            <a:r>
              <a:rPr lang="en-US" dirty="0"/>
              <a:t>in the same area</a:t>
            </a:r>
            <a:r>
              <a:rPr dirty="0"/>
              <a:t> of the classroom and be ready to share your thoughts. </a:t>
            </a:r>
          </a:p>
        </p:txBody>
      </p:sp>
      <p:pic>
        <p:nvPicPr>
          <p:cNvPr id="249" name="Picture Placeholder 5" descr="Picture Placeholder 5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43" b="42"/>
          <a:stretch>
            <a:fillRect/>
          </a:stretch>
        </p:blipFill>
        <p:spPr>
          <a:xfrm>
            <a:off x="5911850" y="1663336"/>
            <a:ext cx="1828800" cy="18280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2F08C0-7D8B-467B-A0E8-C6C1C202749A}"/>
              </a:ext>
            </a:extLst>
          </p:cNvPr>
          <p:cNvSpPr txBox="1"/>
          <p:nvPr/>
        </p:nvSpPr>
        <p:spPr>
          <a:xfrm>
            <a:off x="866775" y="1341983"/>
            <a:ext cx="4572000" cy="8951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lvl="1" indent="294878">
              <a:spcBef>
                <a:spcPts val="500"/>
              </a:spcBef>
              <a:buSzTx/>
              <a:buNone/>
              <a:defRPr sz="2400"/>
            </a:pPr>
            <a:r>
              <a:rPr lang="en-US" b="1" dirty="0">
                <a:solidFill>
                  <a:schemeClr val="accent2"/>
                </a:solidFill>
              </a:rPr>
              <a:t>A leader should be loved. </a:t>
            </a:r>
            <a:endParaRPr lang="en-US" sz="1100" b="1" dirty="0">
              <a:solidFill>
                <a:schemeClr val="accent2"/>
              </a:solidFill>
            </a:endParaRPr>
          </a:p>
          <a:p>
            <a:pPr marL="0" lvl="1" indent="294878">
              <a:spcBef>
                <a:spcPts val="500"/>
              </a:spcBef>
              <a:buSzTx/>
              <a:buNone/>
              <a:defRPr sz="2400"/>
            </a:pPr>
            <a:r>
              <a:rPr lang="en-US" b="1" dirty="0">
                <a:solidFill>
                  <a:schemeClr val="accent2"/>
                </a:solidFill>
              </a:rPr>
              <a:t>A leader should be feared. </a:t>
            </a:r>
            <a:endParaRPr lang="en-US" sz="11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ontent Placeholder 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dirty="0"/>
              <a:t>How did Machiavelli</a:t>
            </a:r>
            <a:r>
              <a:rPr lang="en-US" dirty="0"/>
              <a:t> and his work</a:t>
            </a:r>
            <a:r>
              <a:rPr dirty="0"/>
              <a:t> </a:t>
            </a:r>
            <a:r>
              <a:rPr lang="en-US" dirty="0"/>
              <a:t>affe</a:t>
            </a:r>
            <a:r>
              <a:rPr dirty="0"/>
              <a:t>ct political thought? </a:t>
            </a:r>
          </a:p>
        </p:txBody>
      </p:sp>
      <p:sp>
        <p:nvSpPr>
          <p:cNvPr id="252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Machiavelli’s </a:t>
            </a:r>
            <a:r>
              <a:rPr lang="en-US" dirty="0"/>
              <a:t>Legacy</a:t>
            </a:r>
            <a:r>
              <a:rPr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2"/>
          <p:cNvSpPr txBox="1">
            <a:spLocks noGrp="1"/>
          </p:cNvSpPr>
          <p:nvPr>
            <p:ph type="title"/>
          </p:nvPr>
        </p:nvSpPr>
        <p:spPr>
          <a:xfrm>
            <a:off x="644652" y="1007597"/>
            <a:ext cx="7851648" cy="1371601"/>
          </a:xfrm>
          <a:prstGeom prst="rect">
            <a:avLst/>
          </a:prstGeom>
        </p:spPr>
        <p:txBody>
          <a:bodyPr/>
          <a:lstStyle/>
          <a:p>
            <a:r>
              <a:t>Loved or Feared? </a:t>
            </a:r>
          </a:p>
        </p:txBody>
      </p:sp>
      <p:sp>
        <p:nvSpPr>
          <p:cNvPr id="182" name="Subtitle 3"/>
          <p:cNvSpPr txBox="1">
            <a:spLocks noGrp="1"/>
          </p:cNvSpPr>
          <p:nvPr>
            <p:ph type="body" sz="half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</p:spPr>
        <p:txBody>
          <a:bodyPr/>
          <a:lstStyle/>
          <a:p>
            <a:r>
              <a:t>The Political Thoughts of Machiavelli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Essential Question</a:t>
            </a:r>
          </a:p>
        </p:txBody>
      </p:sp>
      <p:sp>
        <p:nvSpPr>
          <p:cNvPr id="185" name="Text Placeholder 4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0" indent="55563">
              <a:buSzTx/>
              <a:buNone/>
            </a:lvl1pPr>
          </a:lstStyle>
          <a:p>
            <a:r>
              <a:rPr dirty="0"/>
              <a:t>How should leaders treat people </a:t>
            </a:r>
            <a:r>
              <a:rPr lang="en-US" dirty="0"/>
              <a:t>whom </a:t>
            </a:r>
            <a:r>
              <a:rPr dirty="0"/>
              <a:t>they govern?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Lesson Objective</a:t>
            </a:r>
          </a:p>
        </p:txBody>
      </p:sp>
      <p:sp>
        <p:nvSpPr>
          <p:cNvPr id="188" name="Text Placeholder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55563" indent="0">
              <a:buNone/>
            </a:pPr>
            <a:r>
              <a:rPr dirty="0"/>
              <a:t>Analyze Machiavelli’s contributions to political thought.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Four Corners</a:t>
            </a:r>
          </a:p>
        </p:txBody>
      </p:sp>
      <p:sp>
        <p:nvSpPr>
          <p:cNvPr id="191" name="Text Placeholder 4"/>
          <p:cNvSpPr txBox="1">
            <a:spLocks noGrp="1"/>
          </p:cNvSpPr>
          <p:nvPr>
            <p:ph type="body" sz="half" idx="1"/>
          </p:nvPr>
        </p:nvSpPr>
        <p:spPr>
          <a:xfrm>
            <a:off x="457199" y="1305059"/>
            <a:ext cx="5020616" cy="3620866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dirty="0"/>
              <a:t>Listen to </a:t>
            </a:r>
            <a:r>
              <a:rPr lang="en-US" dirty="0"/>
              <a:t>each of </a:t>
            </a:r>
            <a:r>
              <a:rPr dirty="0"/>
              <a:t>the following five statements.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dirty="0"/>
              <a:t>After hearing </a:t>
            </a:r>
            <a:r>
              <a:rPr lang="en-US" dirty="0"/>
              <a:t>a</a:t>
            </a:r>
            <a:r>
              <a:rPr dirty="0"/>
              <a:t> statement, move to the area of the room that aligns </a:t>
            </a:r>
            <a:r>
              <a:rPr lang="en-US" dirty="0"/>
              <a:t>best with</a:t>
            </a:r>
            <a:r>
              <a:rPr dirty="0"/>
              <a:t> your agreement </a:t>
            </a:r>
            <a:r>
              <a:rPr lang="en-US" dirty="0"/>
              <a:t>level</a:t>
            </a:r>
            <a:r>
              <a:rPr dirty="0"/>
              <a:t>. </a:t>
            </a:r>
          </a:p>
        </p:txBody>
      </p:sp>
      <p:pic>
        <p:nvPicPr>
          <p:cNvPr id="192" name="Picture Placeholder 6" descr="Picture Placeholder 6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3447" r="3447"/>
          <a:stretch>
            <a:fillRect/>
          </a:stretch>
        </p:blipFill>
        <p:spPr>
          <a:xfrm>
            <a:off x="5911850" y="1663336"/>
            <a:ext cx="1828801" cy="1828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Four Corners</a:t>
            </a:r>
          </a:p>
        </p:txBody>
      </p:sp>
      <p:sp>
        <p:nvSpPr>
          <p:cNvPr id="195" name="Text Placeholder 4"/>
          <p:cNvSpPr txBox="1">
            <a:spLocks noGrp="1"/>
          </p:cNvSpPr>
          <p:nvPr>
            <p:ph type="body" sz="half" idx="1"/>
          </p:nvPr>
        </p:nvSpPr>
        <p:spPr>
          <a:xfrm>
            <a:off x="457199" y="1305059"/>
            <a:ext cx="5020616" cy="362086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Most </a:t>
            </a:r>
            <a:r>
              <a:rPr dirty="0"/>
              <a:t>people are honest. </a:t>
            </a:r>
          </a:p>
        </p:txBody>
      </p:sp>
      <p:pic>
        <p:nvPicPr>
          <p:cNvPr id="196" name="Picture Placeholder 6" descr="Picture Placeholder 6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3447" r="3447"/>
          <a:stretch>
            <a:fillRect/>
          </a:stretch>
        </p:blipFill>
        <p:spPr>
          <a:xfrm>
            <a:off x="5911850" y="1663336"/>
            <a:ext cx="1828801" cy="1828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Four Corners </a:t>
            </a:r>
          </a:p>
        </p:txBody>
      </p:sp>
      <p:sp>
        <p:nvSpPr>
          <p:cNvPr id="199" name="Text Placeholder 4"/>
          <p:cNvSpPr txBox="1">
            <a:spLocks noGrp="1"/>
          </p:cNvSpPr>
          <p:nvPr>
            <p:ph type="body" sz="half" idx="1"/>
          </p:nvPr>
        </p:nvSpPr>
        <p:spPr>
          <a:xfrm>
            <a:off x="457199" y="1305059"/>
            <a:ext cx="5020616" cy="362086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dirty="0"/>
              <a:t>To get someone to like you, tell that person what they want to hear. </a:t>
            </a:r>
          </a:p>
        </p:txBody>
      </p:sp>
      <p:pic>
        <p:nvPicPr>
          <p:cNvPr id="200" name="Picture Placeholder 6" descr="Picture Placeholder 6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3447" r="3447"/>
          <a:stretch>
            <a:fillRect/>
          </a:stretch>
        </p:blipFill>
        <p:spPr>
          <a:xfrm>
            <a:off x="5911850" y="1663336"/>
            <a:ext cx="1828801" cy="1828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Four Corners</a:t>
            </a:r>
          </a:p>
        </p:txBody>
      </p:sp>
      <p:sp>
        <p:nvSpPr>
          <p:cNvPr id="203" name="Text Placeholder 4"/>
          <p:cNvSpPr txBox="1">
            <a:spLocks noGrp="1"/>
          </p:cNvSpPr>
          <p:nvPr>
            <p:ph type="body" sz="half" idx="1"/>
          </p:nvPr>
        </p:nvSpPr>
        <p:spPr>
          <a:xfrm>
            <a:off x="457199" y="1305059"/>
            <a:ext cx="5020616" cy="362086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dirty="0"/>
              <a:t>There are no absolute rights or wrongs</a:t>
            </a:r>
            <a:r>
              <a:rPr lang="en-US" dirty="0"/>
              <a:t>. R</a:t>
            </a:r>
            <a:r>
              <a:rPr dirty="0"/>
              <a:t>ight is what works. </a:t>
            </a:r>
          </a:p>
        </p:txBody>
      </p:sp>
      <p:pic>
        <p:nvPicPr>
          <p:cNvPr id="204" name="Picture Placeholder 6" descr="Picture Placeholder 6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3447" r="3447"/>
          <a:stretch>
            <a:fillRect/>
          </a:stretch>
        </p:blipFill>
        <p:spPr>
          <a:xfrm>
            <a:off x="5911850" y="1663336"/>
            <a:ext cx="1828801" cy="1828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Four Corners</a:t>
            </a:r>
          </a:p>
        </p:txBody>
      </p:sp>
      <p:sp>
        <p:nvSpPr>
          <p:cNvPr id="207" name="Text Placeholder 4"/>
          <p:cNvSpPr txBox="1">
            <a:spLocks noGrp="1"/>
          </p:cNvSpPr>
          <p:nvPr>
            <p:ph type="body" sz="half" idx="1"/>
          </p:nvPr>
        </p:nvSpPr>
        <p:spPr>
          <a:xfrm>
            <a:off x="457199" y="1305059"/>
            <a:ext cx="5020616" cy="362086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dirty="0"/>
              <a:t>Most people are extremely selfish. </a:t>
            </a:r>
          </a:p>
        </p:txBody>
      </p:sp>
      <p:pic>
        <p:nvPicPr>
          <p:cNvPr id="208" name="Picture Placeholder 6" descr="Picture Placeholder 6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3447" r="3447"/>
          <a:stretch>
            <a:fillRect/>
          </a:stretch>
        </p:blipFill>
        <p:spPr>
          <a:xfrm>
            <a:off x="5911850" y="1663336"/>
            <a:ext cx="1828801" cy="1828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0000FF"/>
      </a:hlink>
      <a:folHlink>
        <a:srgbClr val="FF00FF"/>
      </a:folHlink>
    </a:clrScheme>
    <a:fontScheme name="LEARN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LEARN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38100" dir="5400000" rotWithShape="0">
              <a:srgbClr val="4B3F0B">
                <a:alpha val="48000"/>
              </a:srgbClr>
            </a:outerShdw>
          </a:effectLst>
        </a:effectStyle>
        <a:effectStyle>
          <a:effectLst>
            <a:outerShdw blurRad="63500" dist="38100" dir="5400000" rotWithShape="0">
              <a:srgbClr val="4B3F0B">
                <a:alpha val="48000"/>
              </a:srgbClr>
            </a:outerShdw>
          </a:effectLst>
        </a:effectStyle>
        <a:effectStyle>
          <a:effectLst>
            <a:outerShdw blurRad="63500" dist="38100" dir="5400000" rotWithShape="0">
              <a:srgbClr val="343422">
                <a:alpha val="4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63500" dist="38100" dir="5400000" rotWithShape="0">
            <a:srgbClr val="4B3F0B">
              <a:alpha val="4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63500" dist="38100" dir="5400000" rotWithShape="0">
            <a:srgbClr val="4B3F0B">
              <a:alpha val="4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ARN theme">
  <a:themeElements>
    <a:clrScheme name="LEARN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0000FF"/>
      </a:hlink>
      <a:folHlink>
        <a:srgbClr val="FF00FF"/>
      </a:folHlink>
    </a:clrScheme>
    <a:fontScheme name="LEARN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LEARN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38100" dir="5400000" rotWithShape="0">
              <a:srgbClr val="4B3F0B">
                <a:alpha val="48000"/>
              </a:srgbClr>
            </a:outerShdw>
          </a:effectLst>
        </a:effectStyle>
        <a:effectStyle>
          <a:effectLst>
            <a:outerShdw blurRad="63500" dist="38100" dir="5400000" rotWithShape="0">
              <a:srgbClr val="4B3F0B">
                <a:alpha val="48000"/>
              </a:srgbClr>
            </a:outerShdw>
          </a:effectLst>
        </a:effectStyle>
        <a:effectStyle>
          <a:effectLst>
            <a:outerShdw blurRad="63500" dist="38100" dir="5400000" rotWithShape="0">
              <a:srgbClr val="343422">
                <a:alpha val="4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63500" dist="38100" dir="5400000" rotWithShape="0">
            <a:srgbClr val="4B3F0B">
              <a:alpha val="4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63500" dist="38100" dir="5400000" rotWithShape="0">
            <a:srgbClr val="4B3F0B">
              <a:alpha val="4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626</Words>
  <Application>Microsoft Office PowerPoint</Application>
  <PresentationFormat>On-screen Show (16:9)</PresentationFormat>
  <Paragraphs>61</Paragraphs>
  <Slides>19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Roboto</vt:lpstr>
      <vt:lpstr>LEARN theme</vt:lpstr>
      <vt:lpstr>PowerPoint Presentation</vt:lpstr>
      <vt:lpstr>Loved or Feared? </vt:lpstr>
      <vt:lpstr>Essential Question</vt:lpstr>
      <vt:lpstr>Lesson Objective</vt:lpstr>
      <vt:lpstr>Four Corners</vt:lpstr>
      <vt:lpstr>Four Corners</vt:lpstr>
      <vt:lpstr>Four Corners </vt:lpstr>
      <vt:lpstr>Four Corners</vt:lpstr>
      <vt:lpstr>Four Corners</vt:lpstr>
      <vt:lpstr>Four Corners </vt:lpstr>
      <vt:lpstr>Four Corners </vt:lpstr>
      <vt:lpstr>Four Corners </vt:lpstr>
      <vt:lpstr>Niccolò Machiavelli </vt:lpstr>
      <vt:lpstr>Analyzing Excerpts from The Prince </vt:lpstr>
      <vt:lpstr>Analyzing Excerpts from The Prince</vt:lpstr>
      <vt:lpstr>3-2-1</vt:lpstr>
      <vt:lpstr>What “Machiavellian” Really Means </vt:lpstr>
      <vt:lpstr>Loved or Feared? </vt:lpstr>
      <vt:lpstr>Machiavelli’s Legacy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</dc:creator>
  <cp:lastModifiedBy>McLeod Porter, Delma</cp:lastModifiedBy>
  <cp:revision>3</cp:revision>
  <dcterms:modified xsi:type="dcterms:W3CDTF">2022-07-29T16:42:09Z</dcterms:modified>
</cp:coreProperties>
</file>