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074760a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074760ab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https://learn.k20center.ou.edu/strategy/1644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(2010). </a:t>
            </a:r>
            <a:r>
              <a:rPr lang="en-US" i="1" dirty="0"/>
              <a:t>Golding's Introduction to Lord of the Flies</a:t>
            </a:r>
            <a:r>
              <a:rPr lang="en-US" dirty="0"/>
              <a:t>. [Video]. YouTube. https://www.youtube.com/watch?v=vYnfSV27vLY&amp;t=2s.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210fd0d3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210fd0d3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https://learn.k20center.ou.edu/strategy/1644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074760ab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074760ab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Golding, W., &amp; Lowry, L. (2016). Lord of the flies. Penguin Books.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210fd0d3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210fd0d3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Golding, W. &amp; Lowry, L. (2016). </a:t>
            </a:r>
            <a:r>
              <a:rPr lang="en-US" i="1" dirty="0"/>
              <a:t>Lord of the Flies. </a:t>
            </a:r>
            <a:r>
              <a:rPr lang="en-US" dirty="0"/>
              <a:t>Penguin Graphic Deluxe Edition. Penguin Classics.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074760a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074760a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Pixabay</a:t>
            </a:r>
            <a:r>
              <a:rPr lang="en-US" dirty="0"/>
              <a:t>. (2012). </a:t>
            </a:r>
            <a:r>
              <a:rPr lang="en-US" i="1" dirty="0"/>
              <a:t>Smartphone</a:t>
            </a:r>
            <a:r>
              <a:rPr lang="en-US" dirty="0"/>
              <a:t>. [Digital Image]. https://pixabay.com/vectors/iphone-cellphone-smartphone-mobile-37856/.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Amos, E.  (2012). </a:t>
            </a:r>
            <a:r>
              <a:rPr lang="en-US" i="1" dirty="0"/>
              <a:t>Rock Candy Sticks</a:t>
            </a:r>
            <a:r>
              <a:rPr lang="en-US" dirty="0"/>
              <a:t>. [Digital Image]. https://commons.wikimedia.org/wiki/File:Rock-Candy-Sticks.jpg.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 err="1"/>
              <a:t>Pixy#org</a:t>
            </a:r>
            <a:r>
              <a:rPr lang="en-US" i="0" dirty="0"/>
              <a:t>. (n.d.) </a:t>
            </a:r>
            <a:r>
              <a:rPr lang="en-US" i="1" dirty="0"/>
              <a:t>Weather Symbol on a Hoodie as a Picture for Clipart</a:t>
            </a:r>
            <a:r>
              <a:rPr lang="en-US" dirty="0"/>
              <a:t>. [Digital Image].  https://pixy.org/996909/.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210fd0d3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210fd0d3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074760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e074760a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074760a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074760ab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https://learn.k20center.ou.edu/strategy/83</a:t>
            </a:r>
            <a:endParaRPr dirty="0"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210fd0d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https://learn.k20center.ou.edu/strategy/118</a:t>
            </a:r>
            <a:endParaRPr dirty="0"/>
          </a:p>
        </p:txBody>
      </p:sp>
      <p:sp>
        <p:nvSpPr>
          <p:cNvPr id="118" name="Google Shape;118;ge210fd0d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074760a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https://learn.k20center.ou.edu/strategy/61</a:t>
            </a:r>
            <a:endParaRPr dirty="0"/>
          </a:p>
        </p:txBody>
      </p:sp>
      <p:sp>
        <p:nvSpPr>
          <p:cNvPr id="125" name="Google Shape;125;ge074760a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https://learn.k20center.ou.edu/strategy/58</a:t>
            </a:r>
            <a:endParaRPr dirty="0"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210fd0d3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e210fd0d3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fSV27vL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 descr="William Golding discusses his great novel, origins &amp; meaning.&#10;&#10;Lord of the Flies: https://amzn.to/3o0G5RD" title="Golding's Introduction to Lord of the Fli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293" r="20045"/>
          <a:stretch/>
        </p:blipFill>
        <p:spPr>
          <a:xfrm>
            <a:off x="5565785" y="1208420"/>
            <a:ext cx="2593251" cy="25226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23165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watch the video of William Golding, listen carefully for the following information: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General topic of the speech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Main point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Examples/quotes that support the main argument</a:t>
            </a:r>
            <a:endParaRPr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457199" y="307247"/>
            <a:ext cx="443234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Say, I Say Writing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521313" cy="343409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sz="2200" dirty="0"/>
              <a:t>Write two paragraphs to summarize Golding’s and your views about the novel.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1600" dirty="0"/>
              <a:t>Paragraph 1: Summarize the information you gathered from the video and the novel.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1600" dirty="0"/>
              <a:t>Paragraph 2: Summarize your views on the topic.</a:t>
            </a:r>
            <a:endParaRPr sz="1600" dirty="0"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255595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Say, I Say Writing</a:t>
            </a:r>
            <a:endParaRPr b="1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F281CECA-A997-461C-A563-A74A4D1B4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095197" y="1070507"/>
            <a:ext cx="2178637" cy="2956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55874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Say, I Say Writing</a:t>
            </a:r>
            <a:endParaRPr b="1" dirty="0"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60253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Write one paragraph that </a:t>
            </a:r>
            <a:r>
              <a:rPr lang="en-US" sz="1800" b="1" dirty="0"/>
              <a:t>summarizes</a:t>
            </a:r>
            <a:r>
              <a:rPr lang="en-US" sz="1800" dirty="0"/>
              <a:t> the information you gathered from the video and the novel.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/>
              <a:t>The general argument made by </a:t>
            </a:r>
            <a:r>
              <a:rPr lang="en-US" sz="1800" dirty="0">
                <a:highlight>
                  <a:srgbClr val="FFFF00"/>
                </a:highlight>
              </a:rPr>
              <a:t>(author)</a:t>
            </a:r>
            <a:r>
              <a:rPr lang="en-US" sz="1800" dirty="0"/>
              <a:t> in the work, </a:t>
            </a:r>
            <a:r>
              <a:rPr lang="en-US" sz="1800" dirty="0">
                <a:highlight>
                  <a:srgbClr val="FFFF00"/>
                </a:highlight>
              </a:rPr>
              <a:t>(title)</a:t>
            </a:r>
            <a:r>
              <a:rPr lang="en-US" sz="1800" dirty="0"/>
              <a:t>, is that </a:t>
            </a:r>
            <a:r>
              <a:rPr lang="en-US" sz="1800" dirty="0">
                <a:highlight>
                  <a:srgbClr val="FFFF00"/>
                </a:highlight>
              </a:rPr>
              <a:t>(general topic)</a:t>
            </a:r>
            <a:r>
              <a:rPr lang="en-US" sz="1800" dirty="0"/>
              <a:t>. More specifically, </a:t>
            </a:r>
            <a:r>
              <a:rPr lang="en-US" sz="1800" dirty="0">
                <a:highlight>
                  <a:srgbClr val="FFFF00"/>
                </a:highlight>
              </a:rPr>
              <a:t>(author's last name)</a:t>
            </a:r>
            <a:r>
              <a:rPr lang="en-US" sz="1800" dirty="0"/>
              <a:t> argues that </a:t>
            </a:r>
            <a:r>
              <a:rPr lang="en-US" sz="1800" dirty="0">
                <a:highlight>
                  <a:srgbClr val="FFFF00"/>
                </a:highlight>
              </a:rPr>
              <a:t>(main argument)</a:t>
            </a:r>
            <a:r>
              <a:rPr lang="en-US" sz="1800" dirty="0"/>
              <a:t>. She/he writes, “ </a:t>
            </a:r>
            <a:r>
              <a:rPr lang="en-US" sz="1800" dirty="0">
                <a:highlight>
                  <a:srgbClr val="FFFF00"/>
                </a:highlight>
              </a:rPr>
              <a:t>(provide specific example/quote to support main argument)</a:t>
            </a:r>
            <a:r>
              <a:rPr lang="en-US" sz="1800" dirty="0"/>
              <a:t>.” In this passage, </a:t>
            </a:r>
            <a:r>
              <a:rPr lang="en-US" sz="1800" dirty="0">
                <a:highlight>
                  <a:srgbClr val="FFFF00"/>
                </a:highlight>
              </a:rPr>
              <a:t>(author's last name)</a:t>
            </a:r>
            <a:r>
              <a:rPr lang="en-US" sz="1800" dirty="0"/>
              <a:t> suggests that </a:t>
            </a:r>
            <a:r>
              <a:rPr lang="en-US" sz="1800" dirty="0">
                <a:highlight>
                  <a:srgbClr val="FFFF00"/>
                </a:highlight>
              </a:rPr>
              <a:t>(explain the purpose of the example/quote)</a:t>
            </a:r>
            <a:r>
              <a:rPr lang="en-US" sz="1800" dirty="0"/>
              <a:t>. In conclusion, </a:t>
            </a:r>
            <a:r>
              <a:rPr lang="en-US" sz="1800" dirty="0">
                <a:highlight>
                  <a:srgbClr val="FFFF00"/>
                </a:highlight>
              </a:rPr>
              <a:t>(author's last name)</a:t>
            </a:r>
            <a:r>
              <a:rPr lang="en-US" sz="1800" dirty="0"/>
              <a:t>’s belief is that </a:t>
            </a:r>
            <a:r>
              <a:rPr lang="en-US" sz="1800" dirty="0">
                <a:highlight>
                  <a:srgbClr val="FFFF00"/>
                </a:highlight>
              </a:rPr>
              <a:t>(restate main argument)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D889E-C31D-490D-9496-EAB2AF48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94" y="1376011"/>
            <a:ext cx="1828959" cy="2519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70431" y="92613"/>
            <a:ext cx="468225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</a:t>
            </a:r>
            <a:r>
              <a:rPr lang="en-US" b="1"/>
              <a:t>Say, I </a:t>
            </a:r>
            <a:r>
              <a:rPr lang="en-US" b="1" dirty="0"/>
              <a:t>Say Writing</a:t>
            </a:r>
            <a:endParaRPr b="1" dirty="0"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439559" y="1053555"/>
            <a:ext cx="5805411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600" dirty="0"/>
              <a:t>Write one paragraph that summarizes your </a:t>
            </a:r>
            <a:r>
              <a:rPr lang="en-US" sz="1600" b="1" dirty="0"/>
              <a:t>view</a:t>
            </a:r>
            <a:r>
              <a:rPr lang="en-US" sz="1600" dirty="0"/>
              <a:t> on the topic.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/>
              <a:t>In my view, </a:t>
            </a:r>
            <a:r>
              <a:rPr lang="en-US" sz="1600" dirty="0">
                <a:highlight>
                  <a:srgbClr val="FFFF00"/>
                </a:highlight>
              </a:rPr>
              <a:t>(author's last name)</a:t>
            </a:r>
            <a:r>
              <a:rPr lang="en-US" sz="1600" dirty="0"/>
              <a:t> is wrong/right </a:t>
            </a:r>
            <a:r>
              <a:rPr lang="en-US" sz="1600" dirty="0">
                <a:highlight>
                  <a:srgbClr val="FFFF00"/>
                </a:highlight>
              </a:rPr>
              <a:t>(choose one) </a:t>
            </a:r>
            <a:r>
              <a:rPr lang="en-US" sz="1600" dirty="0"/>
              <a:t>because </a:t>
            </a:r>
            <a:r>
              <a:rPr lang="en-US" sz="1600" dirty="0">
                <a:highlight>
                  <a:srgbClr val="FFFF00"/>
                </a:highlight>
              </a:rPr>
              <a:t>(provide general argument)</a:t>
            </a:r>
            <a:r>
              <a:rPr lang="en-US" sz="1600" dirty="0"/>
              <a:t>. More specifically, I believe that </a:t>
            </a:r>
            <a:r>
              <a:rPr lang="en-US" sz="1600" dirty="0">
                <a:highlight>
                  <a:srgbClr val="FFFF00"/>
                </a:highlight>
              </a:rPr>
              <a:t>(give a specific reason/s)</a:t>
            </a:r>
            <a:r>
              <a:rPr lang="en-US" sz="1600" dirty="0"/>
              <a:t>. For example, </a:t>
            </a:r>
            <a:r>
              <a:rPr lang="en-US" sz="1600" dirty="0">
                <a:highlight>
                  <a:srgbClr val="FFFF00"/>
                </a:highlight>
              </a:rPr>
              <a:t>(give a textual or real-life example to support your argument)</a:t>
            </a:r>
            <a:r>
              <a:rPr lang="en-US" sz="1600" dirty="0"/>
              <a:t>. Although </a:t>
            </a:r>
            <a:r>
              <a:rPr lang="en-US" sz="1600" dirty="0">
                <a:highlight>
                  <a:srgbClr val="FFFF00"/>
                </a:highlight>
              </a:rPr>
              <a:t>(author's last name)</a:t>
            </a:r>
            <a:r>
              <a:rPr lang="en-US" sz="1600" dirty="0"/>
              <a:t> might object that </a:t>
            </a:r>
            <a:r>
              <a:rPr lang="en-US" sz="1600" dirty="0">
                <a:highlight>
                  <a:srgbClr val="FFFF00"/>
                </a:highlight>
              </a:rPr>
              <a:t>(explain what the author's counter-argument would be),*</a:t>
            </a:r>
            <a:r>
              <a:rPr lang="en-US" sz="1600" dirty="0"/>
              <a:t> I maintain that </a:t>
            </a:r>
            <a:r>
              <a:rPr lang="en-US" sz="1600" dirty="0">
                <a:highlight>
                  <a:srgbClr val="FFFF00"/>
                </a:highlight>
              </a:rPr>
              <a:t>(provide your reasoning to support your side)</a:t>
            </a:r>
            <a:r>
              <a:rPr lang="en-US" sz="1600" dirty="0"/>
              <a:t>. Therefore, I conclude that </a:t>
            </a:r>
            <a:r>
              <a:rPr lang="en-US" sz="1600" dirty="0">
                <a:highlight>
                  <a:srgbClr val="FFFF00"/>
                </a:highlight>
              </a:rPr>
              <a:t>(restate your opinion)</a:t>
            </a:r>
            <a:r>
              <a:rPr lang="en-US" sz="1600" dirty="0"/>
              <a:t>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1600" dirty="0"/>
              <a:t>*Even if you agree with the author, find a point of contention.  Where would you and the author disagree, even if slightly?  </a:t>
            </a:r>
            <a:endParaRPr sz="16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C75D4C-46B2-47D9-86FA-4B9564B1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47" y="954365"/>
            <a:ext cx="1916259" cy="2870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457200" y="217441"/>
            <a:ext cx="36355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Emergency Items</a:t>
            </a:r>
            <a:endParaRPr b="1" dirty="0"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421918" y="1141883"/>
            <a:ext cx="5020500" cy="323900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Take a moment to revisit the three items you chose to bring with you in an emergency in Lesson 1.</a:t>
            </a:r>
            <a:endParaRPr sz="22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Do you think you would change anything about the items you chose?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What would you change?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Why?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If no change, why not? </a:t>
            </a:r>
            <a:endParaRPr sz="2200" dirty="0"/>
          </a:p>
        </p:txBody>
      </p:sp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688" y="1213981"/>
            <a:ext cx="1898675" cy="19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4574" y="1305059"/>
            <a:ext cx="1941511" cy="193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0361" y="3315208"/>
            <a:ext cx="2563349" cy="1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ctrTitle"/>
          </p:nvPr>
        </p:nvSpPr>
        <p:spPr>
          <a:xfrm>
            <a:off x="618190" y="381337"/>
            <a:ext cx="4730021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Lord of the Flies</a:t>
            </a:r>
            <a:endParaRPr b="1" dirty="0"/>
          </a:p>
        </p:txBody>
      </p:sp>
      <p:sp>
        <p:nvSpPr>
          <p:cNvPr id="186" name="Google Shape;186;p36"/>
          <p:cNvSpPr txBox="1">
            <a:spLocks noGrp="1"/>
          </p:cNvSpPr>
          <p:nvPr>
            <p:ph type="subTitle" idx="1"/>
          </p:nvPr>
        </p:nvSpPr>
        <p:spPr>
          <a:xfrm>
            <a:off x="491761" y="2047477"/>
            <a:ext cx="5015219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How has this story impacted you?</a:t>
            </a:r>
            <a:endParaRPr b="1" dirty="0"/>
          </a:p>
        </p:txBody>
      </p:sp>
      <p:pic>
        <p:nvPicPr>
          <p:cNvPr id="187" name="Google Shape;1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443" y="455370"/>
            <a:ext cx="3301837" cy="3193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65234" y="795905"/>
            <a:ext cx="332460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In the End</a:t>
            </a:r>
            <a:endParaRPr b="1"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4212547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Lord of the Flies Unit Lesson 8</a:t>
            </a:r>
            <a:endParaRPr b="1" dirty="0"/>
          </a:p>
        </p:txBody>
      </p:sp>
      <p:pic>
        <p:nvPicPr>
          <p:cNvPr id="96" name="Google Shape;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448" y="295021"/>
            <a:ext cx="3803860" cy="364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173622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Essential Question</a:t>
            </a:r>
            <a:endParaRPr b="1" dirty="0"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131791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546170" y="511242"/>
            <a:ext cx="5388256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509770" y="1846205"/>
            <a:ext cx="7772400" cy="19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Synthesize knowledge of the characters and symbols in the novel.</a:t>
            </a:r>
          </a:p>
          <a:p>
            <a:pPr>
              <a:spcBef>
                <a:spcPts val="0"/>
              </a:spcBef>
            </a:pPr>
            <a:r>
              <a:rPr lang="en-US" dirty="0"/>
              <a:t>Evaluate personal beliefs about what the author says in the novel.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1463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Microcosms Revisited</a:t>
            </a:r>
            <a:endParaRPr b="1" dirty="0"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392516" y="1123804"/>
            <a:ext cx="5139900" cy="320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Revisit your peers’ Microcosms from Lesson 1.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look at them, share Two Stars and a Wish you have about them.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2 things you agree with (</a:t>
            </a:r>
            <a:r>
              <a:rPr lang="en-US" dirty="0">
                <a:sym typeface="Wingdings" panose="05000000000000000000" pitchFamily="2" charset="2"/>
              </a:rPr>
              <a:t>)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1 thing that could/should change </a:t>
            </a:r>
            <a:r>
              <a:rPr lang="en-US" sz="1400" dirty="0"/>
              <a:t>(</a:t>
            </a:r>
            <a:r>
              <a:rPr lang="en-US" sz="1400" dirty="0">
                <a:sym typeface="Webdings" panose="05030102010509060703" pitchFamily="18" charset="2"/>
              </a:rPr>
              <a:t>)</a:t>
            </a:r>
            <a:endParaRPr sz="1400" dirty="0"/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3">
            <a:alphaModFix/>
          </a:blip>
          <a:srcRect l="21215" r="25681"/>
          <a:stretch/>
        </p:blipFill>
        <p:spPr>
          <a:xfrm>
            <a:off x="5597100" y="1899150"/>
            <a:ext cx="2296675" cy="24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8820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Microcosms Revisited</a:t>
            </a:r>
            <a:endParaRPr b="1" dirty="0"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298429" y="1261992"/>
            <a:ext cx="5139900" cy="30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 feedback left by your peers.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you agree or disagree with it?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revisions would you like to make to your Microcosm?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Why?</a:t>
            </a:r>
            <a:endParaRPr dirty="0"/>
          </a:p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 l="21215" r="25681"/>
          <a:stretch/>
        </p:blipFill>
        <p:spPr>
          <a:xfrm>
            <a:off x="5597100" y="1899150"/>
            <a:ext cx="2296675" cy="24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457200" y="142596"/>
            <a:ext cx="407657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Honeycomb Harvest</a:t>
            </a:r>
            <a:endParaRPr b="1"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457200" y="1078664"/>
            <a:ext cx="5020500" cy="406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Each hexagon has one of the following on it: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Character name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Theme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Symbol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Quotes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With your group, organize the hexagons into groups to determine their relationships and how they all connect with one another.</a:t>
            </a:r>
            <a:endParaRPr sz="2200" dirty="0"/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525" y="1264709"/>
            <a:ext cx="2530000" cy="26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457200" y="1165124"/>
            <a:ext cx="5020500" cy="2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the information from the Honeycomb Harvest and your reading, create an Anchor Chart for one of the characters and create a symbol that represents him.</a:t>
            </a:r>
            <a:endParaRPr dirty="0"/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400" b="1" dirty="0"/>
              <a:t>Character Representation Through Symbols</a:t>
            </a:r>
            <a:endParaRPr sz="3400" b="1" dirty="0"/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386" y="1477116"/>
            <a:ext cx="2431426" cy="232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117406" cy="343409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200" dirty="0"/>
              <a:t>Make an Anchor Chart.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Identify or create a symbol to represent one character.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Pull examples from the text to show how the character illustrates the symbol.</a:t>
            </a:r>
            <a:endParaRPr sz="1800" dirty="0"/>
          </a:p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 dirty="0"/>
              <a:t>Example: Piggy, who represents kids who are bullied, is constantly made fun of, and Jack and the other boys refuse to listen to him.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400" b="1" dirty="0"/>
              <a:t>Character Representation through Symbols</a:t>
            </a:r>
            <a:endParaRPr sz="3400" b="1" dirty="0"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106" y="1467046"/>
            <a:ext cx="2284416" cy="220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A5130-046E-46FC-8D36-AF8057B21FB4}">
  <ds:schemaRefs>
    <ds:schemaRef ds:uri="http://schemas.microsoft.com/office/infopath/2007/PartnerControls"/>
    <ds:schemaRef ds:uri="http://purl.org/dc/dcmitype/"/>
    <ds:schemaRef ds:uri="http://purl.org/dc/elements/1.1/"/>
    <ds:schemaRef ds:uri="966e68ee-ec3c-4f12-bd4f-fedbbec8de0b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06b737b-b789-4524-96b5-d3d460658ae2"/>
  </ds:schemaRefs>
</ds:datastoreItem>
</file>

<file path=customXml/itemProps2.xml><?xml version="1.0" encoding="utf-8"?>
<ds:datastoreItem xmlns:ds="http://schemas.openxmlformats.org/officeDocument/2006/customXml" ds:itemID="{5C0DDC95-B036-4A2D-BBAE-EA6ABF664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FDA816-94B5-443C-A9C8-969EF6E174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892</Words>
  <Application>Microsoft Macintosh PowerPoint</Application>
  <PresentationFormat>On-screen Show (16:9)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In the End</vt:lpstr>
      <vt:lpstr>Essential Question</vt:lpstr>
      <vt:lpstr>Lesson Objectives</vt:lpstr>
      <vt:lpstr>Microcosms Revisited</vt:lpstr>
      <vt:lpstr>Microcosms Revisited</vt:lpstr>
      <vt:lpstr>Honeycomb Harvest</vt:lpstr>
      <vt:lpstr>Character Representation Through Symbols</vt:lpstr>
      <vt:lpstr>Character Representation through Symbols</vt:lpstr>
      <vt:lpstr>They Say, I Say Writing</vt:lpstr>
      <vt:lpstr>They Say, I Say Writing</vt:lpstr>
      <vt:lpstr>They Say, I Say Writing</vt:lpstr>
      <vt:lpstr>They Say, I Say Writing</vt:lpstr>
      <vt:lpstr>Emergency Items</vt:lpstr>
      <vt:lpstr>Lord of the Flies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8</dc:title>
  <dc:subject/>
  <dc:creator>K20 Center</dc:creator>
  <cp:keywords/>
  <dc:description/>
  <cp:lastModifiedBy>Walker, Helena M.</cp:lastModifiedBy>
  <cp:revision>5</cp:revision>
  <dcterms:modified xsi:type="dcterms:W3CDTF">2023-06-20T21:50:16Z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