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 id="2147483669" r:id="rId2"/>
    <p:sldMasterId id="2147483670" r:id="rId3"/>
  </p:sldMasterIdLst>
  <p:notesMasterIdLst>
    <p:notesMasterId r:id="rId4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2" r:id="rId39"/>
    <p:sldId id="293" r:id="rId40"/>
    <p:sldId id="294" r:id="rId41"/>
    <p:sldId id="295" r:id="rId42"/>
    <p:sldId id="296" r:id="rId43"/>
    <p:sldId id="297" r:id="rId4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584436-95A8-4E8D-837B-04D4E5AE0262}" v="115" dt="2021-09-27T16:53:56.8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24" d="100"/>
          <a:sy n="224" d="100"/>
        </p:scale>
        <p:origin x="370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51"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Daniella M." userId="87fb469b-cd7a-4b12-a1ae-bba5f0610088" providerId="ADAL" clId="{0B584436-95A8-4E8D-837B-04D4E5AE0262}"/>
    <pc:docChg chg="undo custSel modSld">
      <pc:chgData name="Peters, Daniella M." userId="87fb469b-cd7a-4b12-a1ae-bba5f0610088" providerId="ADAL" clId="{0B584436-95A8-4E8D-837B-04D4E5AE0262}" dt="2021-09-27T16:53:04.575" v="512" actId="20577"/>
      <pc:docMkLst>
        <pc:docMk/>
      </pc:docMkLst>
      <pc:sldChg chg="modSp mod">
        <pc:chgData name="Peters, Daniella M." userId="87fb469b-cd7a-4b12-a1ae-bba5f0610088" providerId="ADAL" clId="{0B584436-95A8-4E8D-837B-04D4E5AE0262}" dt="2021-09-27T16:26:11.448" v="133" actId="1076"/>
        <pc:sldMkLst>
          <pc:docMk/>
          <pc:sldMk cId="0" sldId="260"/>
        </pc:sldMkLst>
        <pc:spChg chg="mod">
          <ac:chgData name="Peters, Daniella M." userId="87fb469b-cd7a-4b12-a1ae-bba5f0610088" providerId="ADAL" clId="{0B584436-95A8-4E8D-837B-04D4E5AE0262}" dt="2021-09-27T16:25:20.508" v="121" actId="14100"/>
          <ac:spMkLst>
            <pc:docMk/>
            <pc:sldMk cId="0" sldId="260"/>
            <ac:spMk id="141" creationId="{00000000-0000-0000-0000-000000000000}"/>
          </ac:spMkLst>
        </pc:spChg>
        <pc:spChg chg="mod">
          <ac:chgData name="Peters, Daniella M." userId="87fb469b-cd7a-4b12-a1ae-bba5f0610088" providerId="ADAL" clId="{0B584436-95A8-4E8D-837B-04D4E5AE0262}" dt="2021-09-27T16:26:00.987" v="132" actId="114"/>
          <ac:spMkLst>
            <pc:docMk/>
            <pc:sldMk cId="0" sldId="260"/>
            <ac:spMk id="142" creationId="{00000000-0000-0000-0000-000000000000}"/>
          </ac:spMkLst>
        </pc:spChg>
        <pc:picChg chg="mod">
          <ac:chgData name="Peters, Daniella M." userId="87fb469b-cd7a-4b12-a1ae-bba5f0610088" providerId="ADAL" clId="{0B584436-95A8-4E8D-837B-04D4E5AE0262}" dt="2021-09-27T16:26:11.448" v="133" actId="1076"/>
          <ac:picMkLst>
            <pc:docMk/>
            <pc:sldMk cId="0" sldId="260"/>
            <ac:picMk id="143" creationId="{00000000-0000-0000-0000-000000000000}"/>
          </ac:picMkLst>
        </pc:picChg>
      </pc:sldChg>
      <pc:sldChg chg="modSp mod">
        <pc:chgData name="Peters, Daniella M." userId="87fb469b-cd7a-4b12-a1ae-bba5f0610088" providerId="ADAL" clId="{0B584436-95A8-4E8D-837B-04D4E5AE0262}" dt="2021-09-27T16:28:00.504" v="159" actId="1076"/>
        <pc:sldMkLst>
          <pc:docMk/>
          <pc:sldMk cId="0" sldId="261"/>
        </pc:sldMkLst>
        <pc:spChg chg="mod">
          <ac:chgData name="Peters, Daniella M." userId="87fb469b-cd7a-4b12-a1ae-bba5f0610088" providerId="ADAL" clId="{0B584436-95A8-4E8D-837B-04D4E5AE0262}" dt="2021-09-27T16:27:41.313" v="158" actId="14100"/>
          <ac:spMkLst>
            <pc:docMk/>
            <pc:sldMk cId="0" sldId="261"/>
            <ac:spMk id="149" creationId="{00000000-0000-0000-0000-000000000000}"/>
          </ac:spMkLst>
        </pc:spChg>
        <pc:picChg chg="mod">
          <ac:chgData name="Peters, Daniella M." userId="87fb469b-cd7a-4b12-a1ae-bba5f0610088" providerId="ADAL" clId="{0B584436-95A8-4E8D-837B-04D4E5AE0262}" dt="2021-09-27T16:28:00.504" v="159" actId="1076"/>
          <ac:picMkLst>
            <pc:docMk/>
            <pc:sldMk cId="0" sldId="261"/>
            <ac:picMk id="150" creationId="{00000000-0000-0000-0000-000000000000}"/>
          </ac:picMkLst>
        </pc:picChg>
      </pc:sldChg>
      <pc:sldChg chg="modSp mod">
        <pc:chgData name="Peters, Daniella M." userId="87fb469b-cd7a-4b12-a1ae-bba5f0610088" providerId="ADAL" clId="{0B584436-95A8-4E8D-837B-04D4E5AE0262}" dt="2021-09-27T16:28:56.970" v="172" actId="1037"/>
        <pc:sldMkLst>
          <pc:docMk/>
          <pc:sldMk cId="0" sldId="262"/>
        </pc:sldMkLst>
        <pc:spChg chg="mod">
          <ac:chgData name="Peters, Daniella M." userId="87fb469b-cd7a-4b12-a1ae-bba5f0610088" providerId="ADAL" clId="{0B584436-95A8-4E8D-837B-04D4E5AE0262}" dt="2021-09-27T16:27:27.448" v="157" actId="20577"/>
          <ac:spMkLst>
            <pc:docMk/>
            <pc:sldMk cId="0" sldId="262"/>
            <ac:spMk id="156" creationId="{00000000-0000-0000-0000-000000000000}"/>
          </ac:spMkLst>
        </pc:spChg>
        <pc:picChg chg="mod">
          <ac:chgData name="Peters, Daniella M." userId="87fb469b-cd7a-4b12-a1ae-bba5f0610088" providerId="ADAL" clId="{0B584436-95A8-4E8D-837B-04D4E5AE0262}" dt="2021-09-27T16:28:56.970" v="172" actId="1037"/>
          <ac:picMkLst>
            <pc:docMk/>
            <pc:sldMk cId="0" sldId="262"/>
            <ac:picMk id="157" creationId="{00000000-0000-0000-0000-000000000000}"/>
          </ac:picMkLst>
        </pc:picChg>
      </pc:sldChg>
      <pc:sldChg chg="modSp mod">
        <pc:chgData name="Peters, Daniella M." userId="87fb469b-cd7a-4b12-a1ae-bba5f0610088" providerId="ADAL" clId="{0B584436-95A8-4E8D-837B-04D4E5AE0262}" dt="2021-09-27T16:29:26.913" v="177" actId="1076"/>
        <pc:sldMkLst>
          <pc:docMk/>
          <pc:sldMk cId="0" sldId="263"/>
        </pc:sldMkLst>
        <pc:spChg chg="mod">
          <ac:chgData name="Peters, Daniella M." userId="87fb469b-cd7a-4b12-a1ae-bba5f0610088" providerId="ADAL" clId="{0B584436-95A8-4E8D-837B-04D4E5AE0262}" dt="2021-09-27T16:29:19.278" v="176" actId="14100"/>
          <ac:spMkLst>
            <pc:docMk/>
            <pc:sldMk cId="0" sldId="263"/>
            <ac:spMk id="163" creationId="{00000000-0000-0000-0000-000000000000}"/>
          </ac:spMkLst>
        </pc:spChg>
        <pc:picChg chg="mod">
          <ac:chgData name="Peters, Daniella M." userId="87fb469b-cd7a-4b12-a1ae-bba5f0610088" providerId="ADAL" clId="{0B584436-95A8-4E8D-837B-04D4E5AE0262}" dt="2021-09-27T16:29:26.913" v="177" actId="1076"/>
          <ac:picMkLst>
            <pc:docMk/>
            <pc:sldMk cId="0" sldId="263"/>
            <ac:picMk id="164" creationId="{00000000-0000-0000-0000-000000000000}"/>
          </ac:picMkLst>
        </pc:picChg>
      </pc:sldChg>
      <pc:sldChg chg="modSp mod">
        <pc:chgData name="Peters, Daniella M." userId="87fb469b-cd7a-4b12-a1ae-bba5f0610088" providerId="ADAL" clId="{0B584436-95A8-4E8D-837B-04D4E5AE0262}" dt="2021-09-27T16:23:48.103" v="115" actId="20577"/>
        <pc:sldMkLst>
          <pc:docMk/>
          <pc:sldMk cId="0" sldId="264"/>
        </pc:sldMkLst>
        <pc:spChg chg="mod">
          <ac:chgData name="Peters, Daniella M." userId="87fb469b-cd7a-4b12-a1ae-bba5f0610088" providerId="ADAL" clId="{0B584436-95A8-4E8D-837B-04D4E5AE0262}" dt="2021-09-27T16:23:21.286" v="86" actId="20577"/>
          <ac:spMkLst>
            <pc:docMk/>
            <pc:sldMk cId="0" sldId="264"/>
            <ac:spMk id="169" creationId="{00000000-0000-0000-0000-000000000000}"/>
          </ac:spMkLst>
        </pc:spChg>
        <pc:spChg chg="mod">
          <ac:chgData name="Peters, Daniella M." userId="87fb469b-cd7a-4b12-a1ae-bba5f0610088" providerId="ADAL" clId="{0B584436-95A8-4E8D-837B-04D4E5AE0262}" dt="2021-09-27T16:23:48.103" v="115" actId="20577"/>
          <ac:spMkLst>
            <pc:docMk/>
            <pc:sldMk cId="0" sldId="264"/>
            <ac:spMk id="170" creationId="{00000000-0000-0000-0000-000000000000}"/>
          </ac:spMkLst>
        </pc:spChg>
      </pc:sldChg>
      <pc:sldChg chg="modSp mod">
        <pc:chgData name="Peters, Daniella M." userId="87fb469b-cd7a-4b12-a1ae-bba5f0610088" providerId="ADAL" clId="{0B584436-95A8-4E8D-837B-04D4E5AE0262}" dt="2021-09-27T16:23:08.080" v="82" actId="14100"/>
        <pc:sldMkLst>
          <pc:docMk/>
          <pc:sldMk cId="0" sldId="265"/>
        </pc:sldMkLst>
        <pc:spChg chg="mod">
          <ac:chgData name="Peters, Daniella M." userId="87fb469b-cd7a-4b12-a1ae-bba5f0610088" providerId="ADAL" clId="{0B584436-95A8-4E8D-837B-04D4E5AE0262}" dt="2021-09-27T16:22:30.690" v="70" actId="20577"/>
          <ac:spMkLst>
            <pc:docMk/>
            <pc:sldMk cId="0" sldId="265"/>
            <ac:spMk id="177" creationId="{00000000-0000-0000-0000-000000000000}"/>
          </ac:spMkLst>
        </pc:spChg>
        <pc:spChg chg="mod">
          <ac:chgData name="Peters, Daniella M." userId="87fb469b-cd7a-4b12-a1ae-bba5f0610088" providerId="ADAL" clId="{0B584436-95A8-4E8D-837B-04D4E5AE0262}" dt="2021-09-27T16:23:08.080" v="82" actId="14100"/>
          <ac:spMkLst>
            <pc:docMk/>
            <pc:sldMk cId="0" sldId="265"/>
            <ac:spMk id="178" creationId="{00000000-0000-0000-0000-000000000000}"/>
          </ac:spMkLst>
        </pc:spChg>
        <pc:picChg chg="mod">
          <ac:chgData name="Peters, Daniella M." userId="87fb469b-cd7a-4b12-a1ae-bba5f0610088" providerId="ADAL" clId="{0B584436-95A8-4E8D-837B-04D4E5AE0262}" dt="2021-09-27T16:23:04.437" v="81" actId="1036"/>
          <ac:picMkLst>
            <pc:docMk/>
            <pc:sldMk cId="0" sldId="265"/>
            <ac:picMk id="179" creationId="{00000000-0000-0000-0000-000000000000}"/>
          </ac:picMkLst>
        </pc:picChg>
      </pc:sldChg>
      <pc:sldChg chg="modSp mod">
        <pc:chgData name="Peters, Daniella M." userId="87fb469b-cd7a-4b12-a1ae-bba5f0610088" providerId="ADAL" clId="{0B584436-95A8-4E8D-837B-04D4E5AE0262}" dt="2021-09-27T16:30:14.831" v="207" actId="20577"/>
        <pc:sldMkLst>
          <pc:docMk/>
          <pc:sldMk cId="0" sldId="267"/>
        </pc:sldMkLst>
        <pc:spChg chg="mod">
          <ac:chgData name="Peters, Daniella M." userId="87fb469b-cd7a-4b12-a1ae-bba5f0610088" providerId="ADAL" clId="{0B584436-95A8-4E8D-837B-04D4E5AE0262}" dt="2021-09-27T16:30:14.831" v="207" actId="20577"/>
          <ac:spMkLst>
            <pc:docMk/>
            <pc:sldMk cId="0" sldId="267"/>
            <ac:spMk id="190" creationId="{00000000-0000-0000-0000-000000000000}"/>
          </ac:spMkLst>
        </pc:spChg>
      </pc:sldChg>
      <pc:sldChg chg="modSp mod">
        <pc:chgData name="Peters, Daniella M." userId="87fb469b-cd7a-4b12-a1ae-bba5f0610088" providerId="ADAL" clId="{0B584436-95A8-4E8D-837B-04D4E5AE0262}" dt="2021-09-27T16:30:51.135" v="216" actId="20577"/>
        <pc:sldMkLst>
          <pc:docMk/>
          <pc:sldMk cId="0" sldId="268"/>
        </pc:sldMkLst>
        <pc:spChg chg="mod">
          <ac:chgData name="Peters, Daniella M." userId="87fb469b-cd7a-4b12-a1ae-bba5f0610088" providerId="ADAL" clId="{0B584436-95A8-4E8D-837B-04D4E5AE0262}" dt="2021-09-27T16:30:51.135" v="216" actId="20577"/>
          <ac:spMkLst>
            <pc:docMk/>
            <pc:sldMk cId="0" sldId="268"/>
            <ac:spMk id="197" creationId="{00000000-0000-0000-0000-000000000000}"/>
          </ac:spMkLst>
        </pc:spChg>
      </pc:sldChg>
      <pc:sldChg chg="modSp mod">
        <pc:chgData name="Peters, Daniella M." userId="87fb469b-cd7a-4b12-a1ae-bba5f0610088" providerId="ADAL" clId="{0B584436-95A8-4E8D-837B-04D4E5AE0262}" dt="2021-09-27T16:31:03.107" v="217" actId="20577"/>
        <pc:sldMkLst>
          <pc:docMk/>
          <pc:sldMk cId="0" sldId="269"/>
        </pc:sldMkLst>
        <pc:spChg chg="mod">
          <ac:chgData name="Peters, Daniella M." userId="87fb469b-cd7a-4b12-a1ae-bba5f0610088" providerId="ADAL" clId="{0B584436-95A8-4E8D-837B-04D4E5AE0262}" dt="2021-09-27T16:31:03.107" v="217" actId="20577"/>
          <ac:spMkLst>
            <pc:docMk/>
            <pc:sldMk cId="0" sldId="269"/>
            <ac:spMk id="204" creationId="{00000000-0000-0000-0000-000000000000}"/>
          </ac:spMkLst>
        </pc:spChg>
      </pc:sldChg>
      <pc:sldChg chg="modSp mod">
        <pc:chgData name="Peters, Daniella M." userId="87fb469b-cd7a-4b12-a1ae-bba5f0610088" providerId="ADAL" clId="{0B584436-95A8-4E8D-837B-04D4E5AE0262}" dt="2021-09-27T16:31:30.722" v="220" actId="14100"/>
        <pc:sldMkLst>
          <pc:docMk/>
          <pc:sldMk cId="0" sldId="270"/>
        </pc:sldMkLst>
        <pc:spChg chg="mod">
          <ac:chgData name="Peters, Daniella M." userId="87fb469b-cd7a-4b12-a1ae-bba5f0610088" providerId="ADAL" clId="{0B584436-95A8-4E8D-837B-04D4E5AE0262}" dt="2021-09-27T16:31:30.722" v="220" actId="14100"/>
          <ac:spMkLst>
            <pc:docMk/>
            <pc:sldMk cId="0" sldId="270"/>
            <ac:spMk id="212" creationId="{00000000-0000-0000-0000-000000000000}"/>
          </ac:spMkLst>
        </pc:spChg>
      </pc:sldChg>
      <pc:sldChg chg="modSp mod">
        <pc:chgData name="Peters, Daniella M." userId="87fb469b-cd7a-4b12-a1ae-bba5f0610088" providerId="ADAL" clId="{0B584436-95A8-4E8D-837B-04D4E5AE0262}" dt="2021-09-27T16:53:04.575" v="512" actId="20577"/>
        <pc:sldMkLst>
          <pc:docMk/>
          <pc:sldMk cId="0" sldId="271"/>
        </pc:sldMkLst>
        <pc:spChg chg="mod">
          <ac:chgData name="Peters, Daniella M." userId="87fb469b-cd7a-4b12-a1ae-bba5f0610088" providerId="ADAL" clId="{0B584436-95A8-4E8D-837B-04D4E5AE0262}" dt="2021-09-27T16:53:04.575" v="512" actId="20577"/>
          <ac:spMkLst>
            <pc:docMk/>
            <pc:sldMk cId="0" sldId="271"/>
            <ac:spMk id="217" creationId="{00000000-0000-0000-0000-000000000000}"/>
          </ac:spMkLst>
        </pc:spChg>
      </pc:sldChg>
      <pc:sldChg chg="modSp mod">
        <pc:chgData name="Peters, Daniella M." userId="87fb469b-cd7a-4b12-a1ae-bba5f0610088" providerId="ADAL" clId="{0B584436-95A8-4E8D-837B-04D4E5AE0262}" dt="2021-09-27T16:52:53.928" v="511" actId="20577"/>
        <pc:sldMkLst>
          <pc:docMk/>
          <pc:sldMk cId="0" sldId="272"/>
        </pc:sldMkLst>
        <pc:spChg chg="mod">
          <ac:chgData name="Peters, Daniella M." userId="87fb469b-cd7a-4b12-a1ae-bba5f0610088" providerId="ADAL" clId="{0B584436-95A8-4E8D-837B-04D4E5AE0262}" dt="2021-09-27T16:52:53.928" v="511" actId="20577"/>
          <ac:spMkLst>
            <pc:docMk/>
            <pc:sldMk cId="0" sldId="272"/>
            <ac:spMk id="224" creationId="{00000000-0000-0000-0000-000000000000}"/>
          </ac:spMkLst>
        </pc:spChg>
      </pc:sldChg>
      <pc:sldChg chg="modSp mod">
        <pc:chgData name="Peters, Daniella M." userId="87fb469b-cd7a-4b12-a1ae-bba5f0610088" providerId="ADAL" clId="{0B584436-95A8-4E8D-837B-04D4E5AE0262}" dt="2021-09-27T16:32:13.623" v="226" actId="404"/>
        <pc:sldMkLst>
          <pc:docMk/>
          <pc:sldMk cId="0" sldId="273"/>
        </pc:sldMkLst>
        <pc:spChg chg="mod">
          <ac:chgData name="Peters, Daniella M." userId="87fb469b-cd7a-4b12-a1ae-bba5f0610088" providerId="ADAL" clId="{0B584436-95A8-4E8D-837B-04D4E5AE0262}" dt="2021-09-27T16:32:13.623" v="226" actId="404"/>
          <ac:spMkLst>
            <pc:docMk/>
            <pc:sldMk cId="0" sldId="273"/>
            <ac:spMk id="230" creationId="{00000000-0000-0000-0000-000000000000}"/>
          </ac:spMkLst>
        </pc:spChg>
      </pc:sldChg>
      <pc:sldChg chg="modSp mod">
        <pc:chgData name="Peters, Daniella M." userId="87fb469b-cd7a-4b12-a1ae-bba5f0610088" providerId="ADAL" clId="{0B584436-95A8-4E8D-837B-04D4E5AE0262}" dt="2021-09-27T16:22:05.747" v="66" actId="14100"/>
        <pc:sldMkLst>
          <pc:docMk/>
          <pc:sldMk cId="0" sldId="274"/>
        </pc:sldMkLst>
        <pc:spChg chg="mod">
          <ac:chgData name="Peters, Daniella M." userId="87fb469b-cd7a-4b12-a1ae-bba5f0610088" providerId="ADAL" clId="{0B584436-95A8-4E8D-837B-04D4E5AE0262}" dt="2021-09-27T16:22:05.747" v="66" actId="14100"/>
          <ac:spMkLst>
            <pc:docMk/>
            <pc:sldMk cId="0" sldId="274"/>
            <ac:spMk id="236" creationId="{00000000-0000-0000-0000-000000000000}"/>
          </ac:spMkLst>
        </pc:spChg>
        <pc:spChg chg="mod">
          <ac:chgData name="Peters, Daniella M." userId="87fb469b-cd7a-4b12-a1ae-bba5f0610088" providerId="ADAL" clId="{0B584436-95A8-4E8D-837B-04D4E5AE0262}" dt="2021-09-27T16:21:19.064" v="45" actId="20577"/>
          <ac:spMkLst>
            <pc:docMk/>
            <pc:sldMk cId="0" sldId="274"/>
            <ac:spMk id="237" creationId="{00000000-0000-0000-0000-000000000000}"/>
          </ac:spMkLst>
        </pc:spChg>
        <pc:picChg chg="mod">
          <ac:chgData name="Peters, Daniella M." userId="87fb469b-cd7a-4b12-a1ae-bba5f0610088" providerId="ADAL" clId="{0B584436-95A8-4E8D-837B-04D4E5AE0262}" dt="2021-09-27T16:22:01.392" v="65" actId="1036"/>
          <ac:picMkLst>
            <pc:docMk/>
            <pc:sldMk cId="0" sldId="274"/>
            <ac:picMk id="238" creationId="{00000000-0000-0000-0000-000000000000}"/>
          </ac:picMkLst>
        </pc:picChg>
      </pc:sldChg>
      <pc:sldChg chg="modSp mod">
        <pc:chgData name="Peters, Daniella M." userId="87fb469b-cd7a-4b12-a1ae-bba5f0610088" providerId="ADAL" clId="{0B584436-95A8-4E8D-837B-04D4E5AE0262}" dt="2021-09-27T16:52:18.763" v="508" actId="20577"/>
        <pc:sldMkLst>
          <pc:docMk/>
          <pc:sldMk cId="0" sldId="275"/>
        </pc:sldMkLst>
        <pc:spChg chg="mod">
          <ac:chgData name="Peters, Daniella M." userId="87fb469b-cd7a-4b12-a1ae-bba5f0610088" providerId="ADAL" clId="{0B584436-95A8-4E8D-837B-04D4E5AE0262}" dt="2021-09-27T16:52:18.763" v="508" actId="20577"/>
          <ac:spMkLst>
            <pc:docMk/>
            <pc:sldMk cId="0" sldId="275"/>
            <ac:spMk id="243" creationId="{00000000-0000-0000-0000-000000000000}"/>
          </ac:spMkLst>
        </pc:spChg>
      </pc:sldChg>
      <pc:sldChg chg="modSp mod">
        <pc:chgData name="Peters, Daniella M." userId="87fb469b-cd7a-4b12-a1ae-bba5f0610088" providerId="ADAL" clId="{0B584436-95A8-4E8D-837B-04D4E5AE0262}" dt="2021-09-27T16:51:58.003" v="504" actId="20577"/>
        <pc:sldMkLst>
          <pc:docMk/>
          <pc:sldMk cId="0" sldId="278"/>
        </pc:sldMkLst>
        <pc:spChg chg="mod">
          <ac:chgData name="Peters, Daniella M." userId="87fb469b-cd7a-4b12-a1ae-bba5f0610088" providerId="ADAL" clId="{0B584436-95A8-4E8D-837B-04D4E5AE0262}" dt="2021-09-27T16:51:58.003" v="504" actId="20577"/>
          <ac:spMkLst>
            <pc:docMk/>
            <pc:sldMk cId="0" sldId="278"/>
            <ac:spMk id="266" creationId="{00000000-0000-0000-0000-000000000000}"/>
          </ac:spMkLst>
        </pc:spChg>
      </pc:sldChg>
      <pc:sldChg chg="modSp mod">
        <pc:chgData name="Peters, Daniella M." userId="87fb469b-cd7a-4b12-a1ae-bba5f0610088" providerId="ADAL" clId="{0B584436-95A8-4E8D-837B-04D4E5AE0262}" dt="2021-09-27T16:37:40.316" v="280" actId="948"/>
        <pc:sldMkLst>
          <pc:docMk/>
          <pc:sldMk cId="0" sldId="279"/>
        </pc:sldMkLst>
        <pc:spChg chg="mod">
          <ac:chgData name="Peters, Daniella M." userId="87fb469b-cd7a-4b12-a1ae-bba5f0610088" providerId="ADAL" clId="{0B584436-95A8-4E8D-837B-04D4E5AE0262}" dt="2021-09-27T16:24:29.983" v="118" actId="20577"/>
          <ac:spMkLst>
            <pc:docMk/>
            <pc:sldMk cId="0" sldId="279"/>
            <ac:spMk id="271" creationId="{00000000-0000-0000-0000-000000000000}"/>
          </ac:spMkLst>
        </pc:spChg>
        <pc:spChg chg="mod">
          <ac:chgData name="Peters, Daniella M." userId="87fb469b-cd7a-4b12-a1ae-bba5f0610088" providerId="ADAL" clId="{0B584436-95A8-4E8D-837B-04D4E5AE0262}" dt="2021-09-27T16:37:40.316" v="280" actId="948"/>
          <ac:spMkLst>
            <pc:docMk/>
            <pc:sldMk cId="0" sldId="279"/>
            <ac:spMk id="272" creationId="{00000000-0000-0000-0000-000000000000}"/>
          </ac:spMkLst>
        </pc:spChg>
      </pc:sldChg>
      <pc:sldChg chg="modSp modAnim modNotes">
        <pc:chgData name="Peters, Daniella M." userId="87fb469b-cd7a-4b12-a1ae-bba5f0610088" providerId="ADAL" clId="{0B584436-95A8-4E8D-837B-04D4E5AE0262}" dt="2021-09-27T16:50:39.543" v="469" actId="20577"/>
        <pc:sldMkLst>
          <pc:docMk/>
          <pc:sldMk cId="0" sldId="280"/>
        </pc:sldMkLst>
        <pc:spChg chg="mod">
          <ac:chgData name="Peters, Daniella M." userId="87fb469b-cd7a-4b12-a1ae-bba5f0610088" providerId="ADAL" clId="{0B584436-95A8-4E8D-837B-04D4E5AE0262}" dt="2021-09-27T16:50:39.543" v="469" actId="20577"/>
          <ac:spMkLst>
            <pc:docMk/>
            <pc:sldMk cId="0" sldId="280"/>
            <ac:spMk id="285" creationId="{00000000-0000-0000-0000-000000000000}"/>
          </ac:spMkLst>
        </pc:spChg>
      </pc:sldChg>
      <pc:sldChg chg="modSp mod">
        <pc:chgData name="Peters, Daniella M." userId="87fb469b-cd7a-4b12-a1ae-bba5f0610088" providerId="ADAL" clId="{0B584436-95A8-4E8D-837B-04D4E5AE0262}" dt="2021-09-27T16:20:59.639" v="44" actId="20577"/>
        <pc:sldMkLst>
          <pc:docMk/>
          <pc:sldMk cId="0" sldId="281"/>
        </pc:sldMkLst>
        <pc:spChg chg="mod">
          <ac:chgData name="Peters, Daniella M." userId="87fb469b-cd7a-4b12-a1ae-bba5f0610088" providerId="ADAL" clId="{0B584436-95A8-4E8D-837B-04D4E5AE0262}" dt="2021-09-27T16:20:59.639" v="44" actId="20577"/>
          <ac:spMkLst>
            <pc:docMk/>
            <pc:sldMk cId="0" sldId="281"/>
            <ac:spMk id="298" creationId="{00000000-0000-0000-0000-000000000000}"/>
          </ac:spMkLst>
        </pc:spChg>
      </pc:sldChg>
      <pc:sldChg chg="modSp mod">
        <pc:chgData name="Peters, Daniella M." userId="87fb469b-cd7a-4b12-a1ae-bba5f0610088" providerId="ADAL" clId="{0B584436-95A8-4E8D-837B-04D4E5AE0262}" dt="2021-09-27T16:20:53.714" v="39" actId="20577"/>
        <pc:sldMkLst>
          <pc:docMk/>
          <pc:sldMk cId="0" sldId="282"/>
        </pc:sldMkLst>
        <pc:spChg chg="mod">
          <ac:chgData name="Peters, Daniella M." userId="87fb469b-cd7a-4b12-a1ae-bba5f0610088" providerId="ADAL" clId="{0B584436-95A8-4E8D-837B-04D4E5AE0262}" dt="2021-09-27T16:20:53.714" v="39" actId="20577"/>
          <ac:spMkLst>
            <pc:docMk/>
            <pc:sldMk cId="0" sldId="282"/>
            <ac:spMk id="312" creationId="{00000000-0000-0000-0000-000000000000}"/>
          </ac:spMkLst>
        </pc:spChg>
      </pc:sldChg>
      <pc:sldChg chg="modSp mod modAnim modNotes">
        <pc:chgData name="Peters, Daniella M." userId="87fb469b-cd7a-4b12-a1ae-bba5f0610088" providerId="ADAL" clId="{0B584436-95A8-4E8D-837B-04D4E5AE0262}" dt="2021-09-27T16:41:35.430" v="366" actId="1036"/>
        <pc:sldMkLst>
          <pc:docMk/>
          <pc:sldMk cId="0" sldId="283"/>
        </pc:sldMkLst>
        <pc:spChg chg="mod">
          <ac:chgData name="Peters, Daniella M." userId="87fb469b-cd7a-4b12-a1ae-bba5f0610088" providerId="ADAL" clId="{0B584436-95A8-4E8D-837B-04D4E5AE0262}" dt="2021-09-27T16:41:10.392" v="342" actId="20577"/>
          <ac:spMkLst>
            <pc:docMk/>
            <pc:sldMk cId="0" sldId="283"/>
            <ac:spMk id="327" creationId="{00000000-0000-0000-0000-000000000000}"/>
          </ac:spMkLst>
        </pc:spChg>
        <pc:picChg chg="mod">
          <ac:chgData name="Peters, Daniella M." userId="87fb469b-cd7a-4b12-a1ae-bba5f0610088" providerId="ADAL" clId="{0B584436-95A8-4E8D-837B-04D4E5AE0262}" dt="2021-09-27T16:41:35.430" v="366" actId="1036"/>
          <ac:picMkLst>
            <pc:docMk/>
            <pc:sldMk cId="0" sldId="283"/>
            <ac:picMk id="336" creationId="{00000000-0000-0000-0000-000000000000}"/>
          </ac:picMkLst>
        </pc:picChg>
      </pc:sldChg>
      <pc:sldChg chg="modSp mod">
        <pc:chgData name="Peters, Daniella M." userId="87fb469b-cd7a-4b12-a1ae-bba5f0610088" providerId="ADAL" clId="{0B584436-95A8-4E8D-837B-04D4E5AE0262}" dt="2021-09-27T16:20:33.133" v="34" actId="20577"/>
        <pc:sldMkLst>
          <pc:docMk/>
          <pc:sldMk cId="0" sldId="284"/>
        </pc:sldMkLst>
        <pc:spChg chg="mod">
          <ac:chgData name="Peters, Daniella M." userId="87fb469b-cd7a-4b12-a1ae-bba5f0610088" providerId="ADAL" clId="{0B584436-95A8-4E8D-837B-04D4E5AE0262}" dt="2021-09-27T16:20:33.133" v="34" actId="20577"/>
          <ac:spMkLst>
            <pc:docMk/>
            <pc:sldMk cId="0" sldId="284"/>
            <ac:spMk id="341" creationId="{00000000-0000-0000-0000-000000000000}"/>
          </ac:spMkLst>
        </pc:spChg>
      </pc:sldChg>
      <pc:sldChg chg="modSp mod">
        <pc:chgData name="Peters, Daniella M." userId="87fb469b-cd7a-4b12-a1ae-bba5f0610088" providerId="ADAL" clId="{0B584436-95A8-4E8D-837B-04D4E5AE0262}" dt="2021-09-27T16:20:26.671" v="29" actId="20577"/>
        <pc:sldMkLst>
          <pc:docMk/>
          <pc:sldMk cId="0" sldId="285"/>
        </pc:sldMkLst>
        <pc:spChg chg="mod">
          <ac:chgData name="Peters, Daniella M." userId="87fb469b-cd7a-4b12-a1ae-bba5f0610088" providerId="ADAL" clId="{0B584436-95A8-4E8D-837B-04D4E5AE0262}" dt="2021-09-27T16:20:26.671" v="29" actId="20577"/>
          <ac:spMkLst>
            <pc:docMk/>
            <pc:sldMk cId="0" sldId="285"/>
            <ac:spMk id="355" creationId="{00000000-0000-0000-0000-000000000000}"/>
          </ac:spMkLst>
        </pc:spChg>
      </pc:sldChg>
      <pc:sldChg chg="modSp mod modNotes">
        <pc:chgData name="Peters, Daniella M." userId="87fb469b-cd7a-4b12-a1ae-bba5f0610088" providerId="ADAL" clId="{0B584436-95A8-4E8D-837B-04D4E5AE0262}" dt="2021-09-27T16:45:08.203" v="434" actId="1035"/>
        <pc:sldMkLst>
          <pc:docMk/>
          <pc:sldMk cId="0" sldId="286"/>
        </pc:sldMkLst>
        <pc:spChg chg="mod">
          <ac:chgData name="Peters, Daniella M." userId="87fb469b-cd7a-4b12-a1ae-bba5f0610088" providerId="ADAL" clId="{0B584436-95A8-4E8D-837B-04D4E5AE0262}" dt="2021-09-27T16:43:02.354" v="405" actId="20577"/>
          <ac:spMkLst>
            <pc:docMk/>
            <pc:sldMk cId="0" sldId="286"/>
            <ac:spMk id="371" creationId="{00000000-0000-0000-0000-000000000000}"/>
          </ac:spMkLst>
        </pc:spChg>
        <pc:picChg chg="mod">
          <ac:chgData name="Peters, Daniella M." userId="87fb469b-cd7a-4b12-a1ae-bba5f0610088" providerId="ADAL" clId="{0B584436-95A8-4E8D-837B-04D4E5AE0262}" dt="2021-09-27T16:45:08.203" v="434" actId="1035"/>
          <ac:picMkLst>
            <pc:docMk/>
            <pc:sldMk cId="0" sldId="286"/>
            <ac:picMk id="380" creationId="{00000000-0000-0000-0000-000000000000}"/>
          </ac:picMkLst>
        </pc:picChg>
      </pc:sldChg>
      <pc:sldChg chg="modSp mod">
        <pc:chgData name="Peters, Daniella M." userId="87fb469b-cd7a-4b12-a1ae-bba5f0610088" providerId="ADAL" clId="{0B584436-95A8-4E8D-837B-04D4E5AE0262}" dt="2021-09-27T16:20:11.503" v="24" actId="20577"/>
        <pc:sldMkLst>
          <pc:docMk/>
          <pc:sldMk cId="0" sldId="287"/>
        </pc:sldMkLst>
        <pc:spChg chg="mod">
          <ac:chgData name="Peters, Daniella M." userId="87fb469b-cd7a-4b12-a1ae-bba5f0610088" providerId="ADAL" clId="{0B584436-95A8-4E8D-837B-04D4E5AE0262}" dt="2021-09-27T16:20:11.503" v="24" actId="20577"/>
          <ac:spMkLst>
            <pc:docMk/>
            <pc:sldMk cId="0" sldId="287"/>
            <ac:spMk id="385" creationId="{00000000-0000-0000-0000-000000000000}"/>
          </ac:spMkLst>
        </pc:spChg>
      </pc:sldChg>
      <pc:sldChg chg="modSp mod">
        <pc:chgData name="Peters, Daniella M." userId="87fb469b-cd7a-4b12-a1ae-bba5f0610088" providerId="ADAL" clId="{0B584436-95A8-4E8D-837B-04D4E5AE0262}" dt="2021-09-27T16:20:05.145" v="19" actId="20577"/>
        <pc:sldMkLst>
          <pc:docMk/>
          <pc:sldMk cId="0" sldId="288"/>
        </pc:sldMkLst>
        <pc:spChg chg="mod">
          <ac:chgData name="Peters, Daniella M." userId="87fb469b-cd7a-4b12-a1ae-bba5f0610088" providerId="ADAL" clId="{0B584436-95A8-4E8D-837B-04D4E5AE0262}" dt="2021-09-27T16:20:05.145" v="19" actId="20577"/>
          <ac:spMkLst>
            <pc:docMk/>
            <pc:sldMk cId="0" sldId="288"/>
            <ac:spMk id="399" creationId="{00000000-0000-0000-0000-000000000000}"/>
          </ac:spMkLst>
        </pc:spChg>
      </pc:sldChg>
      <pc:sldChg chg="modSp mod">
        <pc:chgData name="Peters, Daniella M." userId="87fb469b-cd7a-4b12-a1ae-bba5f0610088" providerId="ADAL" clId="{0B584436-95A8-4E8D-837B-04D4E5AE0262}" dt="2021-09-27T16:45:51.393" v="435" actId="14100"/>
        <pc:sldMkLst>
          <pc:docMk/>
          <pc:sldMk cId="0" sldId="289"/>
        </pc:sldMkLst>
        <pc:spChg chg="mod">
          <ac:chgData name="Peters, Daniella M." userId="87fb469b-cd7a-4b12-a1ae-bba5f0610088" providerId="ADAL" clId="{0B584436-95A8-4E8D-837B-04D4E5AE0262}" dt="2021-09-27T16:19:51.613" v="14" actId="20577"/>
          <ac:spMkLst>
            <pc:docMk/>
            <pc:sldMk cId="0" sldId="289"/>
            <ac:spMk id="414" creationId="{00000000-0000-0000-0000-000000000000}"/>
          </ac:spMkLst>
        </pc:spChg>
        <pc:spChg chg="mod">
          <ac:chgData name="Peters, Daniella M." userId="87fb469b-cd7a-4b12-a1ae-bba5f0610088" providerId="ADAL" clId="{0B584436-95A8-4E8D-837B-04D4E5AE0262}" dt="2021-09-27T16:45:51.393" v="435" actId="14100"/>
          <ac:spMkLst>
            <pc:docMk/>
            <pc:sldMk cId="0" sldId="289"/>
            <ac:spMk id="415" creationId="{00000000-0000-0000-0000-000000000000}"/>
          </ac:spMkLst>
        </pc:spChg>
      </pc:sldChg>
      <pc:sldChg chg="modSp mod">
        <pc:chgData name="Peters, Daniella M." userId="87fb469b-cd7a-4b12-a1ae-bba5f0610088" providerId="ADAL" clId="{0B584436-95A8-4E8D-837B-04D4E5AE0262}" dt="2021-09-27T16:19:43.738" v="9" actId="20577"/>
        <pc:sldMkLst>
          <pc:docMk/>
          <pc:sldMk cId="0" sldId="290"/>
        </pc:sldMkLst>
        <pc:spChg chg="mod">
          <ac:chgData name="Peters, Daniella M." userId="87fb469b-cd7a-4b12-a1ae-bba5f0610088" providerId="ADAL" clId="{0B584436-95A8-4E8D-837B-04D4E5AE0262}" dt="2021-09-27T16:19:43.738" v="9" actId="20577"/>
          <ac:spMkLst>
            <pc:docMk/>
            <pc:sldMk cId="0" sldId="290"/>
            <ac:spMk id="427" creationId="{00000000-0000-0000-0000-000000000000}"/>
          </ac:spMkLst>
        </pc:spChg>
      </pc:sldChg>
      <pc:sldChg chg="modSp mod">
        <pc:chgData name="Peters, Daniella M." userId="87fb469b-cd7a-4b12-a1ae-bba5f0610088" providerId="ADAL" clId="{0B584436-95A8-4E8D-837B-04D4E5AE0262}" dt="2021-09-27T16:46:50.223" v="438" actId="1076"/>
        <pc:sldMkLst>
          <pc:docMk/>
          <pc:sldMk cId="0" sldId="292"/>
        </pc:sldMkLst>
        <pc:picChg chg="mod">
          <ac:chgData name="Peters, Daniella M." userId="87fb469b-cd7a-4b12-a1ae-bba5f0610088" providerId="ADAL" clId="{0B584436-95A8-4E8D-837B-04D4E5AE0262}" dt="2021-09-27T16:46:50.223" v="438" actId="1076"/>
          <ac:picMkLst>
            <pc:docMk/>
            <pc:sldMk cId="0" sldId="292"/>
            <ac:picMk id="450" creationId="{00000000-0000-0000-0000-000000000000}"/>
          </ac:picMkLst>
        </pc:picChg>
      </pc:sldChg>
      <pc:sldChg chg="modSp mod">
        <pc:chgData name="Peters, Daniella M." userId="87fb469b-cd7a-4b12-a1ae-bba5f0610088" providerId="ADAL" clId="{0B584436-95A8-4E8D-837B-04D4E5AE0262}" dt="2021-09-27T16:47:06.437" v="439" actId="1076"/>
        <pc:sldMkLst>
          <pc:docMk/>
          <pc:sldMk cId="0" sldId="293"/>
        </pc:sldMkLst>
        <pc:picChg chg="mod">
          <ac:chgData name="Peters, Daniella M." userId="87fb469b-cd7a-4b12-a1ae-bba5f0610088" providerId="ADAL" clId="{0B584436-95A8-4E8D-837B-04D4E5AE0262}" dt="2021-09-27T16:47:06.437" v="439" actId="1076"/>
          <ac:picMkLst>
            <pc:docMk/>
            <pc:sldMk cId="0" sldId="293"/>
            <ac:picMk id="456" creationId="{00000000-0000-0000-0000-000000000000}"/>
          </ac:picMkLst>
        </pc:picChg>
      </pc:sldChg>
      <pc:sldChg chg="modSp mod">
        <pc:chgData name="Peters, Daniella M." userId="87fb469b-cd7a-4b12-a1ae-bba5f0610088" providerId="ADAL" clId="{0B584436-95A8-4E8D-837B-04D4E5AE0262}" dt="2021-09-27T16:46:34.780" v="437" actId="1076"/>
        <pc:sldMkLst>
          <pc:docMk/>
          <pc:sldMk cId="0" sldId="295"/>
        </pc:sldMkLst>
        <pc:spChg chg="mod">
          <ac:chgData name="Peters, Daniella M." userId="87fb469b-cd7a-4b12-a1ae-bba5f0610088" providerId="ADAL" clId="{0B584436-95A8-4E8D-837B-04D4E5AE0262}" dt="2021-09-27T16:46:26.703" v="436" actId="14100"/>
          <ac:spMkLst>
            <pc:docMk/>
            <pc:sldMk cId="0" sldId="295"/>
            <ac:spMk id="467" creationId="{00000000-0000-0000-0000-000000000000}"/>
          </ac:spMkLst>
        </pc:spChg>
        <pc:picChg chg="mod">
          <ac:chgData name="Peters, Daniella M." userId="87fb469b-cd7a-4b12-a1ae-bba5f0610088" providerId="ADAL" clId="{0B584436-95A8-4E8D-837B-04D4E5AE0262}" dt="2021-09-27T16:46:34.780" v="437" actId="1076"/>
          <ac:picMkLst>
            <pc:docMk/>
            <pc:sldMk cId="0" sldId="295"/>
            <ac:picMk id="468" creationId="{00000000-0000-0000-0000-000000000000}"/>
          </ac:picMkLst>
        </pc:picChg>
      </pc:sldChg>
      <pc:sldChg chg="modSp mod">
        <pc:chgData name="Peters, Daniella M." userId="87fb469b-cd7a-4b12-a1ae-bba5f0610088" providerId="ADAL" clId="{0B584436-95A8-4E8D-837B-04D4E5AE0262}" dt="2021-09-27T16:47:27.783" v="442" actId="1076"/>
        <pc:sldMkLst>
          <pc:docMk/>
          <pc:sldMk cId="0" sldId="296"/>
        </pc:sldMkLst>
        <pc:spChg chg="mod">
          <ac:chgData name="Peters, Daniella M." userId="87fb469b-cd7a-4b12-a1ae-bba5f0610088" providerId="ADAL" clId="{0B584436-95A8-4E8D-837B-04D4E5AE0262}" dt="2021-09-27T16:47:22.825" v="441" actId="14100"/>
          <ac:spMkLst>
            <pc:docMk/>
            <pc:sldMk cId="0" sldId="296"/>
            <ac:spMk id="474" creationId="{00000000-0000-0000-0000-000000000000}"/>
          </ac:spMkLst>
        </pc:spChg>
        <pc:picChg chg="mod">
          <ac:chgData name="Peters, Daniella M." userId="87fb469b-cd7a-4b12-a1ae-bba5f0610088" providerId="ADAL" clId="{0B584436-95A8-4E8D-837B-04D4E5AE0262}" dt="2021-09-27T16:47:27.783" v="442" actId="1076"/>
          <ac:picMkLst>
            <pc:docMk/>
            <pc:sldMk cId="0" sldId="296"/>
            <ac:picMk id="475" creationId="{00000000-0000-0000-0000-000000000000}"/>
          </ac:picMkLst>
        </pc:picChg>
      </pc:sldChg>
      <pc:sldChg chg="modSp mod">
        <pc:chgData name="Peters, Daniella M." userId="87fb469b-cd7a-4b12-a1ae-bba5f0610088" providerId="ADAL" clId="{0B584436-95A8-4E8D-837B-04D4E5AE0262}" dt="2021-09-27T16:49:34.478" v="467" actId="14100"/>
        <pc:sldMkLst>
          <pc:docMk/>
          <pc:sldMk cId="0" sldId="297"/>
        </pc:sldMkLst>
        <pc:spChg chg="mod">
          <ac:chgData name="Peters, Daniella M." userId="87fb469b-cd7a-4b12-a1ae-bba5f0610088" providerId="ADAL" clId="{0B584436-95A8-4E8D-837B-04D4E5AE0262}" dt="2021-09-27T16:49:34.478" v="467" actId="14100"/>
          <ac:spMkLst>
            <pc:docMk/>
            <pc:sldMk cId="0" sldId="297"/>
            <ac:spMk id="481" creationId="{00000000-0000-0000-0000-000000000000}"/>
          </ac:spMkLst>
        </pc:spChg>
        <pc:picChg chg="mod">
          <ac:chgData name="Peters, Daniella M." userId="87fb469b-cd7a-4b12-a1ae-bba5f0610088" providerId="ADAL" clId="{0B584436-95A8-4E8D-837B-04D4E5AE0262}" dt="2021-09-27T16:48:22.742" v="454" actId="1076"/>
          <ac:picMkLst>
            <pc:docMk/>
            <pc:sldMk cId="0" sldId="297"/>
            <ac:picMk id="48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7" name="Google Shape;117;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https://www.flickr.com/photos/thelightningman/6103581768</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a:t>
            </a:r>
            <a:r>
              <a:rPr lang="en-US" dirty="0" err="1"/>
              <a:t>BrainStuff</a:t>
            </a:r>
            <a:r>
              <a:rPr lang="en-US" dirty="0"/>
              <a:t> – HowStuffWorks]. (2013, July 5). </a:t>
            </a:r>
            <a:r>
              <a:rPr lang="en-US" i="1" dirty="0"/>
              <a:t>How Can You Figure Out How Far Away Lightning Struck?</a:t>
            </a:r>
            <a:r>
              <a:rPr lang="en-US" i="0" dirty="0"/>
              <a:t> [Video</a:t>
            </a:r>
            <a:r>
              <a:rPr lang="en-US" sz="1400" i="0" dirty="0"/>
              <a:t>]. YouTube. https://www.youtube.com/watch?v=2P7nODA4rrc</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Fay, Aaron. [Aaron Fay]. (2015, May 13). </a:t>
            </a:r>
            <a:r>
              <a:rPr lang="en-US" i="1" dirty="0"/>
              <a:t>Speed of Sound – Lightning 13May15 </a:t>
            </a:r>
            <a:r>
              <a:rPr lang="en-US" i="0" dirty="0"/>
              <a:t>[Video</a:t>
            </a:r>
            <a:r>
              <a:rPr lang="en-US" sz="1400" i="0" dirty="0"/>
              <a:t>]. YouTube. https://www.youtube.com/watch?v=3TXJ2sk02JA</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https://www.flickr.com/photos/thelightningman/6103581768</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https://www.flickr.com/photos/thelightningman/6103581768</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err="1">
                <a:effectLst/>
                <a:latin typeface="Roboto" panose="02000000000000000000" pitchFamily="2" charset="0"/>
              </a:rPr>
              <a:t>Küpper</a:t>
            </a:r>
            <a:r>
              <a:rPr lang="en-US" b="0" i="0" dirty="0">
                <a:effectLst/>
                <a:latin typeface="Roboto" panose="02000000000000000000" pitchFamily="2" charset="0"/>
              </a:rPr>
              <a:t>, Armin. [Armin </a:t>
            </a:r>
            <a:r>
              <a:rPr lang="en-US" b="0" i="0" dirty="0" err="1">
                <a:effectLst/>
                <a:latin typeface="Roboto" panose="02000000000000000000" pitchFamily="2" charset="0"/>
              </a:rPr>
              <a:t>Küpper</a:t>
            </a:r>
            <a:r>
              <a:rPr lang="en-US" b="0" i="0" dirty="0">
                <a:effectLst/>
                <a:latin typeface="Roboto" panose="02000000000000000000" pitchFamily="2" charset="0"/>
              </a:rPr>
              <a:t>]. (2020, June 9). </a:t>
            </a:r>
            <a:r>
              <a:rPr lang="en-US" b="0" i="1" dirty="0">
                <a:effectLst/>
                <a:latin typeface="Roboto" panose="02000000000000000000" pitchFamily="2" charset="0"/>
              </a:rPr>
              <a:t>PIPELINEFUNK – concert/ Saxophone </a:t>
            </a:r>
            <a:r>
              <a:rPr lang="en-US" b="0" i="1" dirty="0" err="1">
                <a:effectLst/>
                <a:latin typeface="Roboto" panose="02000000000000000000" pitchFamily="2" charset="0"/>
              </a:rPr>
              <a:t>Jame</a:t>
            </a:r>
            <a:r>
              <a:rPr lang="en-US" b="0" i="1" dirty="0">
                <a:effectLst/>
                <a:latin typeface="Roboto" panose="02000000000000000000" pitchFamily="2" charset="0"/>
              </a:rPr>
              <a:t> with a Crazy Natural Echo from the Pipeline / Armin </a:t>
            </a:r>
            <a:r>
              <a:rPr lang="en-US" b="0" i="1" dirty="0" err="1">
                <a:effectLst/>
                <a:latin typeface="Roboto" panose="02000000000000000000" pitchFamily="2" charset="0"/>
              </a:rPr>
              <a:t>Küpper</a:t>
            </a:r>
            <a:r>
              <a:rPr lang="en-US" b="0" i="1" dirty="0">
                <a:effectLst/>
                <a:latin typeface="Roboto" panose="02000000000000000000" pitchFamily="2" charset="0"/>
              </a:rPr>
              <a:t>. </a:t>
            </a:r>
            <a:r>
              <a:rPr lang="en-US" b="0" i="0" dirty="0">
                <a:effectLst/>
                <a:latin typeface="Roboto" panose="02000000000000000000" pitchFamily="2" charset="0"/>
              </a:rPr>
              <a:t>[Video</a:t>
            </a:r>
            <a:r>
              <a:rPr lang="en-US" sz="1200" b="0" i="0" dirty="0">
                <a:effectLst/>
                <a:latin typeface="Roboto" panose="02000000000000000000" pitchFamily="2" charset="0"/>
              </a:rPr>
              <a:t>]. YouTube. https://www.youtube.com/watch?v=p8GcHoSIPDg</a:t>
            </a:r>
            <a:endParaRPr lang="en-US" b="0" i="1" dirty="0">
              <a:effectLst/>
              <a:latin typeface="Roboto" panose="02000000000000000000" pitchFamily="2" charset="0"/>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a:t>
            </a:r>
            <a:r>
              <a:rPr lang="en-US" dirty="0" err="1"/>
              <a:t>expertmathstutor</a:t>
            </a:r>
            <a:r>
              <a:rPr lang="en-US" dirty="0"/>
              <a:t>]. (2014, Jan 2). </a:t>
            </a:r>
            <a:r>
              <a:rPr lang="en-US" i="1" dirty="0"/>
              <a:t>Physics- Waves- Introduction</a:t>
            </a:r>
            <a:r>
              <a:rPr lang="en-US" i="0" dirty="0"/>
              <a:t> </a:t>
            </a:r>
            <a:r>
              <a:rPr lang="en-US" sz="1050" i="0" dirty="0"/>
              <a:t>[Video]. YouTube. https://www.youtube.com/watch?v=RVyHkV3wIyk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Add answer to the problem here.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Add answer to the problem here.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Add answer to the problem here.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7" name="Google Shape;12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3" name="Google Shape;353;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Add answer to the problem here.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8" name="Google Shape;368;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3" name="Google Shape;383;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2" name="Google Shape;412;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5" name="Google Shape;425;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6" name="Google Shape;446;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Stanford, Nigel John. [Nigel John Stanford] (2014, Nov 12). </a:t>
            </a:r>
            <a:r>
              <a:rPr lang="en-US" i="1" dirty="0"/>
              <a:t>Cymatics: Ruben’s Tube Vs. Tesla Coil </a:t>
            </a:r>
            <a:r>
              <a:rPr lang="en-US" sz="1050" i="0" dirty="0"/>
              <a:t>[Video]. YouTube. https://www.youtube.com/watch?v=sIopZnMLeQo</a:t>
            </a: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3" name="Google Shape;13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71" name="Google Shape;471;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8" name="Google Shape;478;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9" name="Google Shape;13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1"/>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6" name="Google Shape;56;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7" name="Google Shape;57;p11"/>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11"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2"/>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2" name="Google Shape;62;p12"/>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3" name="Google Shape;63;p12"/>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64" name="Google Shape;64;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5" name="Google Shape;65;p12"/>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66" name="Google Shape;66;p12"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67"/>
        <p:cNvGrpSpPr/>
        <p:nvPr/>
      </p:nvGrpSpPr>
      <p:grpSpPr>
        <a:xfrm>
          <a:off x="0" y="0"/>
          <a:ext cx="0" cy="0"/>
          <a:chOff x="0" y="0"/>
          <a:chExt cx="0" cy="0"/>
        </a:xfrm>
      </p:grpSpPr>
      <p:sp>
        <p:nvSpPr>
          <p:cNvPr id="68" name="Google Shape;68;p13"/>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9" name="Google Shape;69;p13"/>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70" name="Google Shape;70;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1" name="Google Shape;71;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2" name="Google Shape;72;p13"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73"/>
        <p:cNvGrpSpPr/>
        <p:nvPr/>
      </p:nvGrpSpPr>
      <p:grpSpPr>
        <a:xfrm>
          <a:off x="0" y="0"/>
          <a:ext cx="0" cy="0"/>
          <a:chOff x="0" y="0"/>
          <a:chExt cx="0" cy="0"/>
        </a:xfrm>
      </p:grpSpPr>
      <p:pic>
        <p:nvPicPr>
          <p:cNvPr id="74" name="Google Shape;74;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5" name="Google Shape;75;p14"/>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76" name="Google Shape;7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7" name="Google Shape;77;p14"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78"/>
        <p:cNvGrpSpPr/>
        <p:nvPr/>
      </p:nvGrpSpPr>
      <p:grpSpPr>
        <a:xfrm>
          <a:off x="0" y="0"/>
          <a:ext cx="0" cy="0"/>
          <a:chOff x="0" y="0"/>
          <a:chExt cx="0" cy="0"/>
        </a:xfrm>
      </p:grpSpPr>
      <p:pic>
        <p:nvPicPr>
          <p:cNvPr id="79" name="Google Shape;79;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80" name="Google Shape;80;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1" name="Google Shape;81;p15"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82"/>
        <p:cNvGrpSpPr/>
        <p:nvPr/>
      </p:nvGrpSpPr>
      <p:grpSpPr>
        <a:xfrm>
          <a:off x="0" y="0"/>
          <a:ext cx="0" cy="0"/>
          <a:chOff x="0" y="0"/>
          <a:chExt cx="0" cy="0"/>
        </a:xfrm>
      </p:grpSpPr>
      <p:pic>
        <p:nvPicPr>
          <p:cNvPr id="83" name="Google Shape;83;p1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84" name="Google Shape;84;p1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5" name="Google Shape;85;p16"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86"/>
        <p:cNvGrpSpPr/>
        <p:nvPr/>
      </p:nvGrpSpPr>
      <p:grpSpPr>
        <a:xfrm>
          <a:off x="0" y="0"/>
          <a:ext cx="0" cy="0"/>
          <a:chOff x="0" y="0"/>
          <a:chExt cx="0" cy="0"/>
        </a:xfrm>
      </p:grpSpPr>
      <p:pic>
        <p:nvPicPr>
          <p:cNvPr id="87" name="Google Shape;87;p17"/>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88" name="Google Shape;88;p17"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9"/>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95" name="Google Shape;95;p19"/>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96" name="Google Shape;96;p19"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0"/>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00" name="Google Shape;100;p20"/>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101" name="Google Shape;101;p20"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2"/>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08" name="Google Shape;108;p22"/>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109" name="Google Shape;109;p22"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0"/>
        <p:cNvGrpSpPr/>
        <p:nvPr/>
      </p:nvGrpSpPr>
      <p:grpSpPr>
        <a:xfrm>
          <a:off x="0" y="0"/>
          <a:ext cx="0" cy="0"/>
          <a:chOff x="0" y="0"/>
          <a:chExt cx="0" cy="0"/>
        </a:xfrm>
      </p:grpSpPr>
      <p:pic>
        <p:nvPicPr>
          <p:cNvPr id="11" name="Google Shape;11;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2" name="Google Shape;12;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4" name="Google Shape;14;p3"/>
          <p:cNvSpPr>
            <a:spLocks noGrp="1"/>
          </p:cNvSpPr>
          <p:nvPr>
            <p:ph type="pic" idx="2"/>
          </p:nvPr>
        </p:nvSpPr>
        <p:spPr>
          <a:xfrm>
            <a:off x="5911850" y="1663336"/>
            <a:ext cx="1828800" cy="1828009"/>
          </a:xfrm>
          <a:prstGeom prst="rect">
            <a:avLst/>
          </a:prstGeom>
          <a:noFill/>
          <a:ln>
            <a:noFill/>
          </a:ln>
        </p:spPr>
      </p:sp>
      <p:pic>
        <p:nvPicPr>
          <p:cNvPr id="15" name="Google Shape;15;p3"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10"/>
        <p:cNvGrpSpPr/>
        <p:nvPr/>
      </p:nvGrpSpPr>
      <p:grpSpPr>
        <a:xfrm>
          <a:off x="0" y="0"/>
          <a:ext cx="0" cy="0"/>
          <a:chOff x="0" y="0"/>
          <a:chExt cx="0" cy="0"/>
        </a:xfrm>
      </p:grpSpPr>
      <p:sp>
        <p:nvSpPr>
          <p:cNvPr id="111" name="Google Shape;111;p23"/>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3"/>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rmAutofit/>
          </a:bodyPr>
          <a:lstStyle>
            <a:lvl1pPr marR="34288"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113" name="Google Shape;113;p23"/>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114" name="Google Shape;114;p23"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8" name="Google Shape;18;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9" name="Google Shape;19;p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0" name="Google Shape;20;p4"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21"/>
        <p:cNvGrpSpPr/>
        <p:nvPr/>
      </p:nvGrpSpPr>
      <p:grpSpPr>
        <a:xfrm>
          <a:off x="0" y="0"/>
          <a:ext cx="0" cy="0"/>
          <a:chOff x="0" y="0"/>
          <a:chExt cx="0" cy="0"/>
        </a:xfrm>
      </p:grpSpPr>
      <p:pic>
        <p:nvPicPr>
          <p:cNvPr id="22" name="Google Shape;22;p5"/>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23" name="Google Shape;23;p5"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
        <p:cNvGrpSpPr/>
        <p:nvPr/>
      </p:nvGrpSpPr>
      <p:grpSpPr>
        <a:xfrm>
          <a:off x="0" y="0"/>
          <a:ext cx="0" cy="0"/>
          <a:chOff x="0" y="0"/>
          <a:chExt cx="0" cy="0"/>
        </a:xfrm>
      </p:grpSpPr>
      <p:sp>
        <p:nvSpPr>
          <p:cNvPr id="25" name="Google Shape;25;p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p6"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29"/>
        <p:cNvGrpSpPr/>
        <p:nvPr/>
      </p:nvGrpSpPr>
      <p:grpSpPr>
        <a:xfrm>
          <a:off x="0" y="0"/>
          <a:ext cx="0" cy="0"/>
          <a:chOff x="0" y="0"/>
          <a:chExt cx="0" cy="0"/>
        </a:xfrm>
      </p:grpSpPr>
      <p:pic>
        <p:nvPicPr>
          <p:cNvPr id="30" name="Google Shape;30;p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1" name="Google Shape;31;p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7"/>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33" name="Google Shape;33;p7"/>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pic>
        <p:nvPicPr>
          <p:cNvPr id="34" name="Google Shape;34;p7"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35"/>
        <p:cNvGrpSpPr/>
        <p:nvPr/>
      </p:nvGrpSpPr>
      <p:grpSpPr>
        <a:xfrm>
          <a:off x="0" y="0"/>
          <a:ext cx="0" cy="0"/>
          <a:chOff x="0" y="0"/>
          <a:chExt cx="0" cy="0"/>
        </a:xfrm>
      </p:grpSpPr>
      <p:sp>
        <p:nvSpPr>
          <p:cNvPr id="36" name="Google Shape;36;p8"/>
          <p:cNvSpPr/>
          <p:nvPr/>
        </p:nvSpPr>
        <p:spPr>
          <a:xfrm>
            <a:off x="1394597"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8"/>
          <p:cNvSpPr txBox="1">
            <a:spLocks noGrp="1"/>
          </p:cNvSpPr>
          <p:nvPr>
            <p:ph type="body" idx="1"/>
          </p:nvPr>
        </p:nvSpPr>
        <p:spPr>
          <a:xfrm>
            <a:off x="2247871"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40" name="Google Shape;40;p8"/>
          <p:cNvSpPr txBox="1">
            <a:spLocks noGrp="1"/>
          </p:cNvSpPr>
          <p:nvPr>
            <p:ph type="body" idx="2"/>
          </p:nvPr>
        </p:nvSpPr>
        <p:spPr>
          <a:xfrm>
            <a:off x="2691070"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41" name="Google Shape;41;p8" descr="A picture containing icon&#10;&#10;Description automatically generated"/>
          <p:cNvPicPr preferRelativeResize="0"/>
          <p:nvPr/>
        </p:nvPicPr>
        <p:blipFill rotWithShape="1">
          <a:blip r:embed="rId3">
            <a:alphaModFix/>
          </a:blip>
          <a:srcRect l="34179" t="21571" r="32616" b="56088"/>
          <a:stretch/>
        </p:blipFill>
        <p:spPr>
          <a:xfrm>
            <a:off x="1567134" y="1352281"/>
            <a:ext cx="639651" cy="536620"/>
          </a:xfrm>
          <a:prstGeom prst="rect">
            <a:avLst/>
          </a:prstGeom>
          <a:solidFill>
            <a:srgbClr val="1C3C58"/>
          </a:solidFill>
          <a:ln>
            <a:noFill/>
          </a:ln>
        </p:spPr>
      </p:pic>
      <p:pic>
        <p:nvPicPr>
          <p:cNvPr id="42" name="Google Shape;42;p8" descr="A picture containing transport, wheel&#10;&#10;Description automatically generated"/>
          <p:cNvPicPr preferRelativeResize="0"/>
          <p:nvPr/>
        </p:nvPicPr>
        <p:blipFill rotWithShape="1">
          <a:blip r:embed="rId4">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43"/>
        <p:cNvGrpSpPr/>
        <p:nvPr/>
      </p:nvGrpSpPr>
      <p:grpSpPr>
        <a:xfrm>
          <a:off x="0" y="0"/>
          <a:ext cx="0" cy="0"/>
          <a:chOff x="0" y="0"/>
          <a:chExt cx="0" cy="0"/>
        </a:xfrm>
      </p:grpSpPr>
      <p:sp>
        <p:nvSpPr>
          <p:cNvPr id="44" name="Google Shape;44;p9"/>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9"/>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46" name="Google Shape;46;p9"/>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47" name="Google Shape;47;p9"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0"/>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1" name="Google Shape;51;p10"/>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52" name="Google Shape;52;p10"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18"/>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39967" scaled="0"/>
        </a:gradFill>
        <a:effectLst/>
      </p:bgPr>
    </p:bg>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4" name="Google Shape;104;p2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2P7nODA4rrc"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3TXJ2sk02JA"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p8GcHoSIPD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RVyHkV3wIyk"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youtube.com/watch?v=sIopZnMLeQo"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Distance From a Storm	</a:t>
            </a:r>
            <a:endParaRPr dirty="0"/>
          </a:p>
        </p:txBody>
      </p:sp>
      <p:sp>
        <p:nvSpPr>
          <p:cNvPr id="178" name="Google Shape;178;p33"/>
          <p:cNvSpPr txBox="1">
            <a:spLocks noGrp="1"/>
          </p:cNvSpPr>
          <p:nvPr>
            <p:ph type="body" idx="1"/>
          </p:nvPr>
        </p:nvSpPr>
        <p:spPr>
          <a:xfrm>
            <a:off x="457200" y="1346817"/>
            <a:ext cx="5020500" cy="3579241"/>
          </a:xfrm>
          <a:prstGeom prst="rect">
            <a:avLst/>
          </a:prstGeom>
          <a:noFill/>
          <a:ln>
            <a:noFill/>
          </a:ln>
        </p:spPr>
        <p:txBody>
          <a:bodyPr spcFirstLastPara="1" wrap="square" lIns="91400" tIns="91400" rIns="91400" bIns="91400" anchor="t" anchorCtr="0">
            <a:normAutofit/>
          </a:bodyPr>
          <a:lstStyle/>
          <a:p>
            <a:pPr indent="-457200">
              <a:spcAft>
                <a:spcPts val="600"/>
              </a:spcAft>
            </a:pPr>
            <a:r>
              <a:rPr lang="en-US" dirty="0"/>
              <a:t>Have you ever used lightning and thunder to determine how far away a storm is from you? </a:t>
            </a:r>
            <a:endParaRPr dirty="0"/>
          </a:p>
          <a:p>
            <a:pPr indent="-457200">
              <a:spcAft>
                <a:spcPts val="600"/>
              </a:spcAft>
            </a:pPr>
            <a:r>
              <a:rPr lang="en-US" dirty="0"/>
              <a:t>What did you do to figure out your distance from the storm? </a:t>
            </a:r>
            <a:endParaRPr dirty="0"/>
          </a:p>
        </p:txBody>
      </p:sp>
      <p:pic>
        <p:nvPicPr>
          <p:cNvPr id="179" name="Google Shape;179;p33"/>
          <p:cNvPicPr preferRelativeResize="0"/>
          <p:nvPr/>
        </p:nvPicPr>
        <p:blipFill rotWithShape="1">
          <a:blip r:embed="rId3">
            <a:alphaModFix/>
          </a:blip>
          <a:srcRect/>
          <a:stretch/>
        </p:blipFill>
        <p:spPr>
          <a:xfrm>
            <a:off x="5630100" y="1346818"/>
            <a:ext cx="3361499" cy="345528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34" descr="Check out this episode of BrainStuff to learn how to gauge the distance of a lightning strike with a simple equation.&#10;&#10;Whether the topic is popcorn or particle physics, you can count on the HowStuffWorks team to explore - and explain - the everyday science in the world around us on BrainStuff.&#10;&#10;Watch More BrainStuff on TestTube http://testtube.com/brainstuff&#10;&#10;Subscribe Now! http://www.youtube.com/subscription_center?add_user=brainstuffshow&#10;&#10;Watch More http://www.youtube.com/BrainStuffShow&#10;&#10;Twitter http://twitter.com/BrainStuffHSW&#10;&#10;Facebook http://facebook.com/BrainStuff&#10;&#10;Google+ http://gplus.to/BrainStuff&#10;&#10;Watch More of Ben on Stuff They Don't Want You To Know:&#10;http://www.youtube.com/conspiracystuff" title="How Can You Figure Out How Far Away Lightning Struck?">
            <a:hlinkClick r:id="rId3"/>
          </p:cNvPr>
          <p:cNvPicPr preferRelativeResize="0"/>
          <p:nvPr/>
        </p:nvPicPr>
        <p:blipFill rotWithShape="1">
          <a:blip r:embed="rId4">
            <a:alphaModFix/>
          </a:blip>
          <a:srcRect/>
          <a:stretch/>
        </p:blipFill>
        <p:spPr>
          <a:xfrm>
            <a:off x="2286000" y="85725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10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35" descr="Video of lightning and thunder along with a timer.&#10;Raw video: http://www.youtube.com/watch?v=46UZfRIC43A" title="Speed of Sound - Lightning 13May15">
            <a:hlinkClick r:id="rId3"/>
          </p:cNvPr>
          <p:cNvPicPr preferRelativeResize="0"/>
          <p:nvPr/>
        </p:nvPicPr>
        <p:blipFill rotWithShape="1">
          <a:blip r:embed="rId4">
            <a:alphaModFix/>
          </a:blip>
          <a:srcRect/>
          <a:stretch/>
        </p:blipFill>
        <p:spPr>
          <a:xfrm>
            <a:off x="457200" y="1184350"/>
            <a:ext cx="4572000" cy="3429000"/>
          </a:xfrm>
          <a:prstGeom prst="rect">
            <a:avLst/>
          </a:prstGeom>
          <a:noFill/>
          <a:ln>
            <a:noFill/>
          </a:ln>
        </p:spPr>
      </p:pic>
      <p:sp>
        <p:nvSpPr>
          <p:cNvPr id="190" name="Google Shape;190;p35"/>
          <p:cNvSpPr txBox="1">
            <a:spLocks noGrp="1"/>
          </p:cNvSpPr>
          <p:nvPr>
            <p:ph type="body" idx="4294967295"/>
          </p:nvPr>
        </p:nvSpPr>
        <p:spPr>
          <a:xfrm>
            <a:off x="5146775" y="1184350"/>
            <a:ext cx="3644400" cy="30873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520"/>
              </a:spcBef>
              <a:spcAft>
                <a:spcPts val="0"/>
              </a:spcAft>
              <a:buSzPts val="2600"/>
              <a:buNone/>
            </a:pPr>
            <a:r>
              <a:rPr lang="en-US" dirty="0"/>
              <a:t>You have previously read that the speed of sound is 338 m/s. Watch the video to find the time needed to calculate the distance between you and the storm.</a:t>
            </a:r>
            <a:endParaRPr dirty="0"/>
          </a:p>
        </p:txBody>
      </p:sp>
      <p:sp>
        <p:nvSpPr>
          <p:cNvPr id="191" name="Google Shape;191;p35"/>
          <p:cNvSpPr txBox="1">
            <a:spLocks noGrp="1"/>
          </p:cNvSpPr>
          <p:nvPr>
            <p:ph type="title" idx="4294967295"/>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Distance = Velocity · Time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10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6"/>
          <p:cNvSpPr txBox="1">
            <a:spLocks noGrp="1"/>
          </p:cNvSpPr>
          <p:nvPr>
            <p:ph type="title"/>
          </p:nvPr>
        </p:nvSpPr>
        <p:spPr>
          <a:xfrm>
            <a:off x="497825" y="702122"/>
            <a:ext cx="8313900" cy="8088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SzPct val="111111"/>
              <a:buNone/>
            </a:pPr>
            <a:endParaRPr dirty="0"/>
          </a:p>
          <a:p>
            <a:pPr marL="0" lvl="0" indent="0" algn="l" rtl="0">
              <a:lnSpc>
                <a:spcPct val="100000"/>
              </a:lnSpc>
              <a:spcBef>
                <a:spcPts val="0"/>
              </a:spcBef>
              <a:spcAft>
                <a:spcPts val="0"/>
              </a:spcAft>
              <a:buSzPct val="111111"/>
              <a:buNone/>
            </a:pPr>
            <a:endParaRPr dirty="0"/>
          </a:p>
          <a:p>
            <a:pPr marL="0" lvl="0" indent="0" algn="l" rtl="0">
              <a:lnSpc>
                <a:spcPct val="100000"/>
              </a:lnSpc>
              <a:spcBef>
                <a:spcPts val="0"/>
              </a:spcBef>
              <a:spcAft>
                <a:spcPts val="0"/>
              </a:spcAft>
              <a:buSzPct val="118448"/>
              <a:buNone/>
            </a:pPr>
            <a:r>
              <a:rPr lang="en-US" sz="3377" dirty="0"/>
              <a:t>How far away was the lightning strike from the camera? </a:t>
            </a:r>
            <a:endParaRPr sz="3377" dirty="0"/>
          </a:p>
        </p:txBody>
      </p:sp>
      <p:sp>
        <p:nvSpPr>
          <p:cNvPr id="197" name="Google Shape;197;p36"/>
          <p:cNvSpPr txBox="1">
            <a:spLocks noGrp="1"/>
          </p:cNvSpPr>
          <p:nvPr>
            <p:ph type="body" idx="1"/>
          </p:nvPr>
        </p:nvSpPr>
        <p:spPr>
          <a:xfrm>
            <a:off x="497825" y="1317059"/>
            <a:ext cx="5020500" cy="3621000"/>
          </a:xfrm>
          <a:prstGeom prst="rect">
            <a:avLst/>
          </a:prstGeom>
          <a:noFill/>
          <a:ln>
            <a:noFill/>
          </a:ln>
        </p:spPr>
        <p:txBody>
          <a:bodyPr spcFirstLastPara="1" wrap="square" lIns="91400" tIns="91400" rIns="91400" bIns="91400" anchor="ctr" anchorCtr="0">
            <a:normAutofit/>
          </a:bodyPr>
          <a:lstStyle/>
          <a:p>
            <a:pPr marL="0" lvl="0" indent="0" algn="l" rtl="0">
              <a:lnSpc>
                <a:spcPct val="100000"/>
              </a:lnSpc>
              <a:spcBef>
                <a:spcPts val="520"/>
              </a:spcBef>
              <a:spcAft>
                <a:spcPts val="0"/>
              </a:spcAft>
              <a:buClr>
                <a:schemeClr val="dk1"/>
              </a:buClr>
              <a:buSzPts val="1100"/>
              <a:buFont typeface="Arial"/>
              <a:buNone/>
            </a:pPr>
            <a:r>
              <a:rPr lang="en-US" dirty="0"/>
              <a:t>You know that the speed of sound is 338 m/s, and the time it took to hear the thunder after seeing lightning was 7.1 seconds.</a:t>
            </a:r>
            <a:br>
              <a:rPr lang="en-US" dirty="0"/>
            </a:br>
            <a:endParaRPr dirty="0"/>
          </a:p>
        </p:txBody>
      </p:sp>
      <p:pic>
        <p:nvPicPr>
          <p:cNvPr id="198" name="Google Shape;198;p36"/>
          <p:cNvPicPr preferRelativeResize="0"/>
          <p:nvPr/>
        </p:nvPicPr>
        <p:blipFill rotWithShape="1">
          <a:blip r:embed="rId3">
            <a:alphaModFix/>
          </a:blip>
          <a:srcRect/>
          <a:stretch/>
        </p:blipFill>
        <p:spPr>
          <a:xfrm>
            <a:off x="5630100" y="1317047"/>
            <a:ext cx="3361499" cy="345528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Distance = Velocity · Time</a:t>
            </a:r>
            <a:endParaRPr/>
          </a:p>
        </p:txBody>
      </p:sp>
      <p:sp>
        <p:nvSpPr>
          <p:cNvPr id="204" name="Google Shape;204;p37"/>
          <p:cNvSpPr txBox="1">
            <a:spLocks noGrp="1"/>
          </p:cNvSpPr>
          <p:nvPr>
            <p:ph type="body" idx="1"/>
          </p:nvPr>
        </p:nvSpPr>
        <p:spPr>
          <a:xfrm>
            <a:off x="457200" y="1330375"/>
            <a:ext cx="5020500" cy="3455400"/>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520"/>
              </a:spcBef>
              <a:spcAft>
                <a:spcPts val="0"/>
              </a:spcAft>
              <a:buSzPts val="2600"/>
              <a:buNone/>
            </a:pPr>
            <a:endParaRPr dirty="0"/>
          </a:p>
          <a:p>
            <a:pPr marL="0" lvl="0" indent="0" algn="l" rtl="0">
              <a:lnSpc>
                <a:spcPct val="100000"/>
              </a:lnSpc>
              <a:spcBef>
                <a:spcPts val="520"/>
              </a:spcBef>
              <a:spcAft>
                <a:spcPts val="0"/>
              </a:spcAft>
              <a:buSzPts val="2600"/>
              <a:buNone/>
            </a:pPr>
            <a:br>
              <a:rPr lang="en-US" dirty="0"/>
            </a:br>
            <a:r>
              <a:rPr lang="en-US" dirty="0"/>
              <a:t>Distance = (338m/s)(7.1s) </a:t>
            </a:r>
            <a:endParaRPr dirty="0"/>
          </a:p>
          <a:p>
            <a:pPr marL="0" lvl="0" indent="0" algn="l" rtl="0">
              <a:lnSpc>
                <a:spcPct val="100000"/>
              </a:lnSpc>
              <a:spcBef>
                <a:spcPts val="520"/>
              </a:spcBef>
              <a:spcAft>
                <a:spcPts val="0"/>
              </a:spcAft>
              <a:buSzPts val="2600"/>
              <a:buNone/>
            </a:pPr>
            <a:r>
              <a:rPr lang="en-US" dirty="0"/>
              <a:t>Distance ≈ 2400m</a:t>
            </a:r>
            <a:endParaRPr dirty="0"/>
          </a:p>
        </p:txBody>
      </p:sp>
      <p:pic>
        <p:nvPicPr>
          <p:cNvPr id="205" name="Google Shape;205;p37"/>
          <p:cNvPicPr preferRelativeResize="0"/>
          <p:nvPr/>
        </p:nvPicPr>
        <p:blipFill rotWithShape="1">
          <a:blip r:embed="rId3">
            <a:alphaModFix/>
          </a:blip>
          <a:srcRect/>
          <a:stretch/>
        </p:blipFill>
        <p:spPr>
          <a:xfrm>
            <a:off x="5630100" y="1317047"/>
            <a:ext cx="3361499" cy="345528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Pipelinefunk </a:t>
            </a:r>
            <a:endParaRPr/>
          </a:p>
        </p:txBody>
      </p:sp>
      <p:pic>
        <p:nvPicPr>
          <p:cNvPr id="211" name="Google Shape;211;p38" descr="&quot;Pipelinefunk&quot; - Armin Küpper - Saxophone jam using a pipeline as natural delay and reverb&#10;The story about&quot;Pipelinefunk&quot;                (Deutsch unten )&#10;When I was preparing for my recording session on the tube, I got a visitor here and gave a little spontaneous concert.&#10;The weather was good, the people were very nice and we all had fun!&#10;If you like my music style subscribe to my channel then you will get more in future !&#10;Stream or download my music also this track on all music platforms:&#10;Amazon: https://www.amazon.com/-/de/dp/B08DZS29LQ/ref=sr_1_3?__mk_de_DE=%C3%85M%C3%85%C5%BD%C3%95%C3%91&amp;dchild=1&amp;keywords=armin+k%C3%BCpper&amp;qid=1596199780&amp;s=dmusic&amp;sr=1-3&#10;Spotify: https://open.spotify.com/album/4jNqARRdnJ05HTzHJmy7yl&#10;iTunes: https://music.apple.com/de/artist/armin-k%C3%BCpper/1524668377&#10;Deezer: https://www.deezer.com/en/album/164202032&#10;and many others...&#10;Maybe you want to send me something for this lonely concert. So you can :&#10;https://www.paypal.com/cgi-bin/webscr?cmd=_s-xclick&amp;hosted_button_id=49UT4SWVVF57W&amp;source=url &#10;Thank you very much !&#10;&#10;Just released my album:&quot;PIPELINESOUNDS Volume 1&quot;  and the EP:&quot;RÖHRENSOUND&quot;&#10;I am working on making a  Pipelinefunk - Remix  and I will release it shortly . Stay tuned ;-)&#10;&#10;Description to my Album :&quot;GEHZEITEN&quot; &#10;With &quot;GEHZEITEN&quot; I describe a piece of my life, so to speak. Experienced, but also dreamed, harmonious and disharmonic.&#10;Exactly how life plays, like the tides of ebb and flow.&#10;Music where you can feel comfortable and drift, or just want to run away.&#10;It's good to know that the tide comes back after the tide and vice versa.&#10;&#10;And if you want to see my &quot;Tangible Art&quot; you can do it on my website:&#10;https://www.armins-art.de&#10; #saxophone #pipeline #ArminKüpper&#10;                         -------------------------------------------------------------------------------------------------------&#10;Als ich gerade in der Vorbereitung für meiner Aufnahmesession an der Röhre war, hab ich  hier Besuch bekommen und ein kleines spontanes Konzert gegeben .&#10;Das Wetter war gut ,die Leute sehr nett und wir hatten alle Spaß !&#10;Trotz alledem möchte ich darauf hinweisen: Das Betreten von Baustellen ist nicht erlaubt !&#10;&#10;Falls du mir etwas für dieses einsame Konzert zukommen lassen möchte, geht das über: PayPal ! https://www.paypal.com/cgi-bin/webscr?cmd=_s-xclick&amp;hosted_button_id=49UT4SWVVF57W&amp;source=url&#10;…..ich würde mich sehr freuen !   Vielen Dank ! ! !&#10; &#10;Gerade habe ich mein Album: &quot;PIPELINESOUNDS Volume 1&quot; und eine EP: &quot;RÖHRENSOUND&quot; veröffentlicht !&#10;Meine Musik auf : Spotify, iTunes,...links dazu oben ! &#10;Hören sie einfach mal rein !&#10;&#10;Zu meinem Album GEHZEITEN : ( Hier habe ich im Studio versch. Instrumente eingespielt )&#10;Mit &quot;GEHZEITEN&quot; beschreibe ich sozusagen ein Stück meines Lebens. Erlebtes, aber auch Geträumtes, Harmonisches und Disharmonisches.&#10;Eben so, wie das Leben spielt. Wie die Gezeiten von Ebbe und Flut.&#10;Musik bei der man sich wohlfühlen und treiben lassen kann, oder eben auch mal lieber wegrennen will .&#10;Gut zu wissen, dass nach der Flut die Ebbe wieder kommt und umgekehrt.&#10;Ein Album zum Projekt: &quot; Röhrensound&quot; ist in Arbeit !&#10;&#10;Und wenn sie meine &quot;Greifbare Kunst &quot; sehen möchten geht das auf meiner Website :&#10;https://www.armins-art.de&#10; -------------------------------------------------------------------------------------------------------&#10;  แซกโซโฟน, স্যাক্সোফোন, саксофон, 薩克斯風, 색소폰, σαξόφωνο, සැක්සෝෆෝන්&#10;                                                  แซกโซโฟนในอก๊าซท่,サクソフォン" title="PIPELINEFUNK - concert  / Saxophone with a crazy natural echo from the  pipeline / Armin Küpper">
            <a:hlinkClick r:id="rId3"/>
          </p:cNvPr>
          <p:cNvPicPr preferRelativeResize="0"/>
          <p:nvPr/>
        </p:nvPicPr>
        <p:blipFill rotWithShape="1">
          <a:blip r:embed="rId4">
            <a:alphaModFix/>
          </a:blip>
          <a:srcRect/>
          <a:stretch/>
        </p:blipFill>
        <p:spPr>
          <a:xfrm>
            <a:off x="457200" y="1391975"/>
            <a:ext cx="4572000" cy="3429000"/>
          </a:xfrm>
          <a:prstGeom prst="rect">
            <a:avLst/>
          </a:prstGeom>
          <a:noFill/>
          <a:ln>
            <a:noFill/>
          </a:ln>
        </p:spPr>
      </p:pic>
      <p:sp>
        <p:nvSpPr>
          <p:cNvPr id="212" name="Google Shape;212;p38"/>
          <p:cNvSpPr txBox="1">
            <a:spLocks noGrp="1"/>
          </p:cNvSpPr>
          <p:nvPr>
            <p:ph type="body" idx="1"/>
          </p:nvPr>
        </p:nvSpPr>
        <p:spPr>
          <a:xfrm>
            <a:off x="5238200" y="1391974"/>
            <a:ext cx="3448500" cy="335147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r>
              <a:rPr lang="en-US" dirty="0"/>
              <a:t>What information from this video would you need to confirm that the speed of sound is 338 m/s?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10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9"/>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520"/>
              </a:spcBef>
              <a:spcAft>
                <a:spcPts val="0"/>
              </a:spcAft>
              <a:buSzPts val="2600"/>
              <a:buNone/>
            </a:pPr>
            <a:r>
              <a:rPr lang="en-US" dirty="0"/>
              <a:t>Use the estimated time of 1.15 seconds and the distance down the pipe and back of 389 m to confirm the speed of sound is 338 m/s.</a:t>
            </a:r>
            <a:endParaRPr dirty="0"/>
          </a:p>
        </p:txBody>
      </p:sp>
      <p:pic>
        <p:nvPicPr>
          <p:cNvPr id="218" name="Google Shape;218;p39"/>
          <p:cNvPicPr preferRelativeResize="0"/>
          <p:nvPr/>
        </p:nvPicPr>
        <p:blipFill rotWithShape="1">
          <a:blip r:embed="rId3">
            <a:alphaModFix/>
          </a:blip>
          <a:srcRect/>
          <a:stretch/>
        </p:blipFill>
        <p:spPr>
          <a:xfrm>
            <a:off x="2462050" y="726048"/>
            <a:ext cx="3657599" cy="1066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40"/>
          <p:cNvPicPr preferRelativeResize="0"/>
          <p:nvPr/>
        </p:nvPicPr>
        <p:blipFill rotWithShape="1">
          <a:blip r:embed="rId3">
            <a:alphaModFix/>
          </a:blip>
          <a:srcRect/>
          <a:stretch/>
        </p:blipFill>
        <p:spPr>
          <a:xfrm>
            <a:off x="2331650" y="416348"/>
            <a:ext cx="3657599" cy="1066800"/>
          </a:xfrm>
          <a:prstGeom prst="rect">
            <a:avLst/>
          </a:prstGeom>
          <a:noFill/>
          <a:ln>
            <a:noFill/>
          </a:ln>
        </p:spPr>
      </p:pic>
      <p:sp>
        <p:nvSpPr>
          <p:cNvPr id="224" name="Google Shape;224;p40"/>
          <p:cNvSpPr txBox="1"/>
          <p:nvPr/>
        </p:nvSpPr>
        <p:spPr>
          <a:xfrm>
            <a:off x="457200" y="1776650"/>
            <a:ext cx="8229600" cy="2787300"/>
          </a:xfrm>
          <a:prstGeom prst="rect">
            <a:avLst/>
          </a:prstGeom>
          <a:noFill/>
          <a:ln>
            <a:noFill/>
          </a:ln>
        </p:spPr>
        <p:txBody>
          <a:bodyPr spcFirstLastPara="1" wrap="square" lIns="91400" tIns="91400" rIns="91400" bIns="91400" anchor="t" anchorCtr="0">
            <a:normAutofit/>
          </a:bodyPr>
          <a:lstStyle/>
          <a:p>
            <a:pPr marL="457200" marR="0" lvl="0" indent="-393700" algn="l" rtl="0">
              <a:lnSpc>
                <a:spcPct val="100000"/>
              </a:lnSpc>
              <a:spcBef>
                <a:spcPts val="520"/>
              </a:spcBef>
              <a:spcAft>
                <a:spcPts val="0"/>
              </a:spcAft>
              <a:buClr>
                <a:schemeClr val="accent4"/>
              </a:buClr>
              <a:buSzPts val="2600"/>
              <a:buFont typeface="Calibri"/>
              <a:buChar char="•"/>
            </a:pPr>
            <a:r>
              <a:rPr lang="en-US" sz="2600" i="0" u="none" strike="noStrike" cap="none" dirty="0">
                <a:solidFill>
                  <a:schemeClr val="dk1"/>
                </a:solidFill>
                <a:latin typeface="Calibri"/>
                <a:ea typeface="Calibri"/>
                <a:cs typeface="Calibri"/>
                <a:sym typeface="Calibri"/>
              </a:rPr>
              <a:t>Use the estimated time of 1.15 seconds and the distance down the pipe </a:t>
            </a:r>
            <a:r>
              <a:rPr lang="en-US" sz="2600" i="0" u="sng" strike="noStrike" cap="none" dirty="0">
                <a:solidFill>
                  <a:schemeClr val="dk1"/>
                </a:solidFill>
                <a:latin typeface="Calibri"/>
                <a:ea typeface="Calibri"/>
                <a:cs typeface="Calibri"/>
                <a:sym typeface="Calibri"/>
              </a:rPr>
              <a:t>and back</a:t>
            </a:r>
            <a:r>
              <a:rPr lang="en-US" sz="2600" i="0" u="none" strike="noStrike" cap="none" dirty="0">
                <a:solidFill>
                  <a:schemeClr val="dk1"/>
                </a:solidFill>
                <a:latin typeface="Calibri"/>
                <a:ea typeface="Calibri"/>
                <a:cs typeface="Calibri"/>
                <a:sym typeface="Calibri"/>
              </a:rPr>
              <a:t> of 389 m to confirm the speed of sound is 338 m/s.</a:t>
            </a:r>
            <a:endParaRPr sz="1400" i="0" u="none" strike="noStrike" cap="none" dirty="0">
              <a:solidFill>
                <a:srgbClr val="000000"/>
              </a:solidFill>
              <a:latin typeface="Calibri"/>
              <a:ea typeface="Calibri"/>
              <a:cs typeface="Calibri"/>
              <a:sym typeface="Calibri"/>
            </a:endParaRPr>
          </a:p>
          <a:p>
            <a:pPr marL="457200" marR="0" lvl="0" indent="-393700" algn="l" rtl="0">
              <a:lnSpc>
                <a:spcPct val="100000"/>
              </a:lnSpc>
              <a:spcBef>
                <a:spcPts val="2320"/>
              </a:spcBef>
              <a:spcAft>
                <a:spcPts val="1200"/>
              </a:spcAft>
              <a:buClr>
                <a:schemeClr val="accent4"/>
              </a:buClr>
              <a:buSzPts val="2600"/>
              <a:buFont typeface="Arial"/>
              <a:buChar char="•"/>
            </a:pPr>
            <a:r>
              <a:rPr lang="en-US" sz="2600" b="0" i="0" u="none" strike="noStrike" cap="none" dirty="0">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pic>
        <p:nvPicPr>
          <p:cNvPr id="225" name="Google Shape;225;p40"/>
          <p:cNvPicPr preferRelativeResize="0"/>
          <p:nvPr/>
        </p:nvPicPr>
        <p:blipFill rotWithShape="1">
          <a:blip r:embed="rId4">
            <a:alphaModFix/>
          </a:blip>
          <a:srcRect/>
          <a:stretch/>
        </p:blipFill>
        <p:spPr>
          <a:xfrm>
            <a:off x="1174547" y="3329798"/>
            <a:ext cx="3644902" cy="863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1"/>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600"/>
              <a:buNone/>
            </a:pPr>
            <a:r>
              <a:rPr lang="en-US" i="1" dirty="0"/>
              <a:t>Frequency</a:t>
            </a:r>
            <a:r>
              <a:rPr lang="en-US" dirty="0"/>
              <a:t> is measured in waves per second.</a:t>
            </a:r>
            <a:endParaRPr dirty="0"/>
          </a:p>
          <a:p>
            <a:pPr marL="0" lvl="0" indent="0" algn="l" rtl="0">
              <a:lnSpc>
                <a:spcPct val="100000"/>
              </a:lnSpc>
              <a:spcBef>
                <a:spcPts val="0"/>
              </a:spcBef>
              <a:spcAft>
                <a:spcPts val="0"/>
              </a:spcAft>
              <a:buSzPts val="2600"/>
              <a:buNone/>
            </a:pPr>
            <a:r>
              <a:rPr lang="en-US" i="1" dirty="0"/>
              <a:t>Wavelength</a:t>
            </a:r>
            <a:r>
              <a:rPr lang="en-US" dirty="0"/>
              <a:t> is measured in meters.</a:t>
            </a:r>
            <a:endParaRPr dirty="0"/>
          </a:p>
          <a:p>
            <a:pPr marL="0" lvl="0" indent="0" algn="l" rtl="0">
              <a:lnSpc>
                <a:spcPct val="100000"/>
              </a:lnSpc>
              <a:spcBef>
                <a:spcPts val="0"/>
              </a:spcBef>
              <a:spcAft>
                <a:spcPts val="0"/>
              </a:spcAft>
              <a:buSzPts val="2600"/>
              <a:buNone/>
            </a:pPr>
            <a:endParaRPr sz="2000" dirty="0"/>
          </a:p>
          <a:p>
            <a:pPr marL="0" lvl="0" indent="0" algn="l" rtl="0">
              <a:lnSpc>
                <a:spcPct val="100000"/>
              </a:lnSpc>
              <a:spcBef>
                <a:spcPts val="0"/>
              </a:spcBef>
              <a:spcAft>
                <a:spcPts val="0"/>
              </a:spcAft>
              <a:buSzPts val="2600"/>
              <a:buNone/>
            </a:pPr>
            <a:r>
              <a:rPr lang="en-US" dirty="0"/>
              <a:t>How do you think we could calculate the velocity of a sound wave using these new words?</a:t>
            </a:r>
            <a:endParaRPr dirty="0"/>
          </a:p>
          <a:p>
            <a:pPr marL="0" lvl="0" indent="0" algn="l" rtl="0">
              <a:lnSpc>
                <a:spcPct val="100000"/>
              </a:lnSpc>
              <a:spcBef>
                <a:spcPts val="0"/>
              </a:spcBef>
              <a:spcAft>
                <a:spcPts val="0"/>
              </a:spcAft>
              <a:buSzPts val="2600"/>
              <a:buNone/>
            </a:pPr>
            <a:endParaRPr sz="2000" dirty="0"/>
          </a:p>
          <a:p>
            <a:pPr marL="0" lvl="0" indent="0" algn="l" rtl="0">
              <a:lnSpc>
                <a:spcPct val="100000"/>
              </a:lnSpc>
              <a:spcBef>
                <a:spcPts val="0"/>
              </a:spcBef>
              <a:spcAft>
                <a:spcPts val="0"/>
              </a:spcAft>
              <a:buSzPts val="2600"/>
              <a:buNone/>
            </a:pPr>
            <a:r>
              <a:rPr lang="en-US" i="1" dirty="0"/>
              <a:t>Hint: Think about the units we use to measure them.</a:t>
            </a:r>
            <a:endParaRPr i="1" dirty="0"/>
          </a:p>
        </p:txBody>
      </p:sp>
      <p:sp>
        <p:nvSpPr>
          <p:cNvPr id="231" name="Google Shape;231;p4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What About Sound?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2"/>
          <p:cNvSpPr txBox="1">
            <a:spLocks noGrp="1"/>
          </p:cNvSpPr>
          <p:nvPr>
            <p:ph type="body" idx="4294967295"/>
          </p:nvPr>
        </p:nvSpPr>
        <p:spPr>
          <a:xfrm>
            <a:off x="325325" y="1368083"/>
            <a:ext cx="3793500" cy="356514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r>
              <a:rPr lang="en-US" dirty="0"/>
              <a:t>As the video plays, add the definitions and images to your graphic organizer.   </a:t>
            </a:r>
            <a:endParaRPr dirty="0"/>
          </a:p>
        </p:txBody>
      </p:sp>
      <p:sp>
        <p:nvSpPr>
          <p:cNvPr id="237" name="Google Shape;237;p42"/>
          <p:cNvSpPr txBox="1">
            <a:spLocks noGrp="1"/>
          </p:cNvSpPr>
          <p:nvPr>
            <p:ph type="title" idx="4294967295"/>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Wave Vocabulary</a:t>
            </a:r>
            <a:endParaRPr dirty="0"/>
          </a:p>
        </p:txBody>
      </p:sp>
      <p:pic>
        <p:nvPicPr>
          <p:cNvPr id="238" name="Google Shape;238;p42" descr="A Physics revision video introducing the concepts of waves." title="Physics - Waves -  Introduction">
            <a:hlinkClick r:id="rId3"/>
          </p:cNvPr>
          <p:cNvPicPr preferRelativeResize="0"/>
          <p:nvPr/>
        </p:nvPicPr>
        <p:blipFill rotWithShape="1">
          <a:blip r:embed="rId4">
            <a:alphaModFix/>
          </a:blip>
          <a:srcRect/>
          <a:stretch/>
        </p:blipFill>
        <p:spPr>
          <a:xfrm>
            <a:off x="4271225" y="1368083"/>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fade">
                                      <p:cBhvr>
                                        <p:cTn id="7" dur="10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5"/>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a:t>Not the Bermuda Triangle</a:t>
            </a:r>
            <a:endParaRPr/>
          </a:p>
        </p:txBody>
      </p:sp>
      <p:sp>
        <p:nvSpPr>
          <p:cNvPr id="124" name="Google Shape;124;p25"/>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p>
            <a:pPr marL="0" marR="34289" lvl="0" indent="0" algn="l" rtl="0">
              <a:lnSpc>
                <a:spcPct val="100000"/>
              </a:lnSpc>
              <a:spcBef>
                <a:spcPts val="0"/>
              </a:spcBef>
              <a:spcAft>
                <a:spcPts val="0"/>
              </a:spcAft>
              <a:buSzPts val="2600"/>
              <a:buNone/>
            </a:pPr>
            <a:r>
              <a:rPr lang="en-US" dirty="0"/>
              <a:t>What Is a Wave? Lesson 2</a:t>
            </a:r>
            <a:endParaRPr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3"/>
          <p:cNvSpPr txBox="1">
            <a:spLocks noGrp="1"/>
          </p:cNvSpPr>
          <p:nvPr>
            <p:ph type="body" idx="1"/>
          </p:nvPr>
        </p:nvSpPr>
        <p:spPr>
          <a:xfrm>
            <a:off x="457200" y="1309351"/>
            <a:ext cx="8229600" cy="18342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dirty="0"/>
              <a:t>The horizontal distance between the start and endpoints of one full wave cycle; measured in meters (m).</a:t>
            </a:r>
            <a:endParaRPr dirty="0"/>
          </a:p>
        </p:txBody>
      </p:sp>
      <p:sp>
        <p:nvSpPr>
          <p:cNvPr id="244" name="Google Shape;244;p4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Wavelength</a:t>
            </a:r>
            <a:endParaRPr/>
          </a:p>
        </p:txBody>
      </p:sp>
      <p:pic>
        <p:nvPicPr>
          <p:cNvPr id="245" name="Google Shape;245;p43"/>
          <p:cNvPicPr preferRelativeResize="0"/>
          <p:nvPr/>
        </p:nvPicPr>
        <p:blipFill rotWithShape="1">
          <a:blip r:embed="rId3">
            <a:alphaModFix/>
          </a:blip>
          <a:srcRect b="11119"/>
          <a:stretch/>
        </p:blipFill>
        <p:spPr>
          <a:xfrm>
            <a:off x="2526375" y="3222200"/>
            <a:ext cx="4091249" cy="1313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4"/>
          <p:cNvSpPr txBox="1">
            <a:spLocks noGrp="1"/>
          </p:cNvSpPr>
          <p:nvPr>
            <p:ph type="body" idx="1"/>
          </p:nvPr>
        </p:nvSpPr>
        <p:spPr>
          <a:xfrm>
            <a:off x="457200" y="1309351"/>
            <a:ext cx="8229600" cy="18342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a:t>The vertical height of a wave, measured from the center line to the top of a peak or the bottom of a trough; measured in meters (m).</a:t>
            </a:r>
            <a:endParaRPr/>
          </a:p>
        </p:txBody>
      </p:sp>
      <p:sp>
        <p:nvSpPr>
          <p:cNvPr id="251" name="Google Shape;251;p4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Amplitude</a:t>
            </a:r>
            <a:endParaRPr/>
          </a:p>
        </p:txBody>
      </p:sp>
      <p:pic>
        <p:nvPicPr>
          <p:cNvPr id="252" name="Google Shape;252;p44"/>
          <p:cNvPicPr preferRelativeResize="0"/>
          <p:nvPr/>
        </p:nvPicPr>
        <p:blipFill rotWithShape="1">
          <a:blip r:embed="rId3">
            <a:alphaModFix/>
          </a:blip>
          <a:srcRect b="11119"/>
          <a:stretch/>
        </p:blipFill>
        <p:spPr>
          <a:xfrm>
            <a:off x="2526375" y="3222200"/>
            <a:ext cx="4091249" cy="1313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5"/>
          <p:cNvSpPr txBox="1">
            <a:spLocks noGrp="1"/>
          </p:cNvSpPr>
          <p:nvPr>
            <p:ph type="body" idx="1"/>
          </p:nvPr>
        </p:nvSpPr>
        <p:spPr>
          <a:xfrm>
            <a:off x="457200" y="1309351"/>
            <a:ext cx="8229600" cy="18342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a:t>The number of wavelengths that passes a fixed point in one second; measured in hertz (Hz).</a:t>
            </a:r>
            <a:endParaRPr/>
          </a:p>
        </p:txBody>
      </p:sp>
      <p:sp>
        <p:nvSpPr>
          <p:cNvPr id="258" name="Google Shape;258;p4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Frequency</a:t>
            </a:r>
            <a:endParaRPr/>
          </a:p>
        </p:txBody>
      </p:sp>
      <p:pic>
        <p:nvPicPr>
          <p:cNvPr id="259" name="Google Shape;259;p45"/>
          <p:cNvPicPr preferRelativeResize="0"/>
          <p:nvPr/>
        </p:nvPicPr>
        <p:blipFill rotWithShape="1">
          <a:blip r:embed="rId3">
            <a:alphaModFix/>
          </a:blip>
          <a:srcRect b="11119"/>
          <a:stretch/>
        </p:blipFill>
        <p:spPr>
          <a:xfrm>
            <a:off x="2526375" y="3222200"/>
            <a:ext cx="4091249" cy="1313400"/>
          </a:xfrm>
          <a:prstGeom prst="rect">
            <a:avLst/>
          </a:prstGeom>
          <a:noFill/>
          <a:ln>
            <a:noFill/>
          </a:ln>
        </p:spPr>
      </p:pic>
      <p:sp>
        <p:nvSpPr>
          <p:cNvPr id="260" name="Google Shape;260;p45"/>
          <p:cNvSpPr txBox="1"/>
          <p:nvPr/>
        </p:nvSpPr>
        <p:spPr>
          <a:xfrm>
            <a:off x="2876725" y="4535600"/>
            <a:ext cx="2023500" cy="16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679BCD"/>
                </a:solidFill>
                <a:latin typeface="Calibri"/>
                <a:ea typeface="Calibri"/>
                <a:cs typeface="Calibri"/>
                <a:sym typeface="Calibri"/>
              </a:rPr>
              <a:t>Frequency</a:t>
            </a:r>
            <a:r>
              <a:rPr lang="en-US" sz="1400" b="0" i="0" u="none" strike="noStrike" cap="none">
                <a:solidFill>
                  <a:srgbClr val="679BCD"/>
                </a:solidFill>
                <a:latin typeface="Calibri"/>
                <a:ea typeface="Calibri"/>
                <a:cs typeface="Calibri"/>
                <a:sym typeface="Calibri"/>
              </a:rPr>
              <a:t> 🕐</a:t>
            </a:r>
            <a:r>
              <a:rPr lang="en-US" sz="1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The Wave Equation</a:t>
            </a:r>
            <a:endParaRPr/>
          </a:p>
        </p:txBody>
      </p:sp>
      <p:sp>
        <p:nvSpPr>
          <p:cNvPr id="266" name="Google Shape;266;p46"/>
          <p:cNvSpPr txBox="1">
            <a:spLocks noGrp="1"/>
          </p:cNvSpPr>
          <p:nvPr>
            <p:ph type="body" idx="1"/>
          </p:nvPr>
        </p:nvSpPr>
        <p:spPr>
          <a:xfrm>
            <a:off x="457200" y="1305050"/>
            <a:ext cx="6513600" cy="3621000"/>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520"/>
              </a:spcBef>
              <a:spcAft>
                <a:spcPts val="0"/>
              </a:spcAft>
              <a:buSzPts val="2600"/>
              <a:buNone/>
            </a:pPr>
            <a:r>
              <a:rPr lang="en-US" dirty="0"/>
              <a:t> Velocity = Frequency · Wavelength</a:t>
            </a:r>
            <a:endParaRPr dirty="0"/>
          </a:p>
          <a:p>
            <a:pPr marL="0" lvl="0" indent="0" algn="l" rtl="0">
              <a:lnSpc>
                <a:spcPct val="100000"/>
              </a:lnSpc>
              <a:spcBef>
                <a:spcPts val="520"/>
              </a:spcBef>
              <a:spcAft>
                <a:spcPts val="1200"/>
              </a:spcAft>
              <a:buSzPts val="2600"/>
              <a:buNone/>
            </a:pPr>
            <a:r>
              <a:rPr lang="en-US" sz="2800" dirty="0"/>
              <a:t>	</a:t>
            </a:r>
            <a:r>
              <a:rPr lang="en-US" sz="3200" dirty="0"/>
              <a:t>V = </a:t>
            </a:r>
            <a:r>
              <a:rPr lang="en-US" sz="3200" i="1" dirty="0"/>
              <a:t>f </a:t>
            </a:r>
            <a:r>
              <a:rPr lang="en-US" sz="3200" dirty="0"/>
              <a:t>· </a:t>
            </a:r>
            <a:r>
              <a:rPr lang="en-US" sz="3200" i="1" dirty="0"/>
              <a:t>λ</a:t>
            </a:r>
            <a:endParaRPr sz="3200" dirty="0"/>
          </a:p>
          <a:p>
            <a:pPr marL="457200" lvl="0" indent="-393700" algn="l" rtl="0">
              <a:lnSpc>
                <a:spcPct val="100000"/>
              </a:lnSpc>
              <a:spcBef>
                <a:spcPts val="520"/>
              </a:spcBef>
              <a:spcAft>
                <a:spcPts val="600"/>
              </a:spcAft>
              <a:buSzPts val="2600"/>
              <a:buChar char="•"/>
            </a:pPr>
            <a:r>
              <a:rPr lang="en-US" dirty="0"/>
              <a:t>Velocity is represented by a V</a:t>
            </a:r>
            <a:endParaRPr sz="2000" dirty="0"/>
          </a:p>
          <a:p>
            <a:pPr marL="457200" lvl="0" indent="-393700" algn="l" rtl="0">
              <a:lnSpc>
                <a:spcPct val="100000"/>
              </a:lnSpc>
              <a:spcBef>
                <a:spcPts val="520"/>
              </a:spcBef>
              <a:spcAft>
                <a:spcPts val="600"/>
              </a:spcAft>
              <a:buSzPts val="2600"/>
              <a:buChar char="•"/>
            </a:pPr>
            <a:r>
              <a:rPr lang="en-US" dirty="0"/>
              <a:t>Frequency is represented by </a:t>
            </a:r>
            <a:r>
              <a:rPr lang="en-US" i="1" dirty="0"/>
              <a:t>f</a:t>
            </a:r>
            <a:endParaRPr sz="2000" i="1" dirty="0"/>
          </a:p>
          <a:p>
            <a:pPr marL="457200" lvl="0" indent="-393700" algn="l" rtl="0">
              <a:lnSpc>
                <a:spcPct val="100000"/>
              </a:lnSpc>
              <a:spcBef>
                <a:spcPts val="520"/>
              </a:spcBef>
              <a:spcAft>
                <a:spcPts val="0"/>
              </a:spcAft>
              <a:buSzPts val="2600"/>
              <a:buChar char="•"/>
            </a:pPr>
            <a:r>
              <a:rPr lang="en-US" dirty="0"/>
              <a:t>Wavelength is represented by </a:t>
            </a:r>
            <a:r>
              <a:rPr lang="en-US" i="1" dirty="0"/>
              <a:t>λ</a:t>
            </a:r>
            <a:endParaRPr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What Is the Triangle of Power?</a:t>
            </a:r>
            <a:endParaRPr dirty="0"/>
          </a:p>
        </p:txBody>
      </p:sp>
      <p:sp>
        <p:nvSpPr>
          <p:cNvPr id="272" name="Google Shape;272;p47"/>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Autofit/>
          </a:bodyPr>
          <a:lstStyle/>
          <a:p>
            <a:pPr marL="0" lvl="0" indent="0" algn="l" rtl="0">
              <a:lnSpc>
                <a:spcPct val="115000"/>
              </a:lnSpc>
              <a:spcBef>
                <a:spcPts val="0"/>
              </a:spcBef>
              <a:spcAft>
                <a:spcPts val="1200"/>
              </a:spcAft>
              <a:buSzPts val="2600"/>
              <a:buNone/>
            </a:pPr>
            <a:r>
              <a:rPr lang="en-US" sz="2000" dirty="0">
                <a:solidFill>
                  <a:srgbClr val="000000"/>
                </a:solidFill>
              </a:rPr>
              <a:t>To solve for one of the variables, cover that letter. Use the remaining variables—and take note of the type of line separating them—to help you write the equation. </a:t>
            </a:r>
            <a:endParaRPr lang="en-US" sz="1400" dirty="0">
              <a:solidFill>
                <a:srgbClr val="000000"/>
              </a:solidFill>
            </a:endParaRPr>
          </a:p>
          <a:p>
            <a:pPr marL="0" lvl="0" indent="0" algn="l" rtl="0">
              <a:lnSpc>
                <a:spcPct val="115000"/>
              </a:lnSpc>
              <a:spcBef>
                <a:spcPts val="0"/>
              </a:spcBef>
              <a:spcAft>
                <a:spcPts val="0"/>
              </a:spcAft>
              <a:buSzPts val="2600"/>
              <a:buNone/>
            </a:pPr>
            <a:r>
              <a:rPr lang="en-US" sz="2000" dirty="0">
                <a:solidFill>
                  <a:srgbClr val="000000"/>
                </a:solidFill>
              </a:rPr>
              <a:t>The variable you covered = the remaining variables either divided or multiplied by each other; for the purposes of the triangle, a horizontal line is a division symbol, while a vertical line is a multiplication symbol.</a:t>
            </a:r>
            <a:endParaRPr sz="2000" dirty="0">
              <a:solidFill>
                <a:srgbClr val="000000"/>
              </a:solidFill>
            </a:endParaRPr>
          </a:p>
        </p:txBody>
      </p:sp>
      <p:grpSp>
        <p:nvGrpSpPr>
          <p:cNvPr id="273" name="Google Shape;273;p47"/>
          <p:cNvGrpSpPr/>
          <p:nvPr/>
        </p:nvGrpSpPr>
        <p:grpSpPr>
          <a:xfrm>
            <a:off x="5477700" y="1164650"/>
            <a:ext cx="3015900" cy="2618700"/>
            <a:chOff x="5865225" y="738775"/>
            <a:chExt cx="3015900" cy="2618700"/>
          </a:xfrm>
        </p:grpSpPr>
        <p:sp>
          <p:nvSpPr>
            <p:cNvPr id="274" name="Google Shape;274;p47"/>
            <p:cNvSpPr/>
            <p:nvPr/>
          </p:nvSpPr>
          <p:spPr>
            <a:xfrm>
              <a:off x="5865225" y="738775"/>
              <a:ext cx="3015900" cy="2618700"/>
            </a:xfrm>
            <a:prstGeom prst="triangl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75" name="Google Shape;275;p47"/>
            <p:cNvCxnSpPr>
              <a:stCxn id="274" idx="1"/>
              <a:endCxn id="274" idx="5"/>
            </p:cNvCxnSpPr>
            <p:nvPr/>
          </p:nvCxnSpPr>
          <p:spPr>
            <a:xfrm>
              <a:off x="6619200" y="2048125"/>
              <a:ext cx="1508100" cy="0"/>
            </a:xfrm>
            <a:prstGeom prst="straightConnector1">
              <a:avLst/>
            </a:prstGeom>
            <a:noFill/>
            <a:ln w="38100" cap="flat" cmpd="sng">
              <a:solidFill>
                <a:schemeClr val="dk2"/>
              </a:solidFill>
              <a:prstDash val="solid"/>
              <a:round/>
              <a:headEnd type="none" w="sm" len="sm"/>
              <a:tailEnd type="none" w="sm" len="sm"/>
            </a:ln>
          </p:spPr>
        </p:cxnSp>
        <p:cxnSp>
          <p:nvCxnSpPr>
            <p:cNvPr id="276" name="Google Shape;276;p47"/>
            <p:cNvCxnSpPr>
              <a:stCxn id="274" idx="3"/>
            </p:cNvCxnSpPr>
            <p:nvPr/>
          </p:nvCxnSpPr>
          <p:spPr>
            <a:xfrm rot="10800000" flipH="1">
              <a:off x="7373175" y="2053375"/>
              <a:ext cx="9900" cy="1304100"/>
            </a:xfrm>
            <a:prstGeom prst="straightConnector1">
              <a:avLst/>
            </a:prstGeom>
            <a:noFill/>
            <a:ln w="38100" cap="flat" cmpd="sng">
              <a:solidFill>
                <a:schemeClr val="dk2"/>
              </a:solidFill>
              <a:prstDash val="dot"/>
              <a:round/>
              <a:headEnd type="none" w="sm" len="sm"/>
              <a:tailEnd type="none" w="sm" len="sm"/>
            </a:ln>
          </p:spPr>
        </p:cxnSp>
        <p:sp>
          <p:nvSpPr>
            <p:cNvPr id="277" name="Google Shape;277;p47"/>
            <p:cNvSpPr txBox="1"/>
            <p:nvPr/>
          </p:nvSpPr>
          <p:spPr>
            <a:xfrm>
              <a:off x="7097925" y="1118688"/>
              <a:ext cx="560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Calibri"/>
                  <a:ea typeface="Calibri"/>
                  <a:cs typeface="Calibri"/>
                  <a:sym typeface="Calibri"/>
                </a:rPr>
                <a:t>V</a:t>
              </a:r>
              <a:endParaRPr sz="3600" b="0" i="0" u="none" strike="noStrike" cap="none">
                <a:solidFill>
                  <a:srgbClr val="000000"/>
                </a:solidFill>
                <a:latin typeface="Calibri"/>
                <a:ea typeface="Calibri"/>
                <a:cs typeface="Calibri"/>
                <a:sym typeface="Calibri"/>
              </a:endParaRPr>
            </a:p>
          </p:txBody>
        </p:sp>
        <p:sp>
          <p:nvSpPr>
            <p:cNvPr id="278" name="Google Shape;278;p47"/>
            <p:cNvSpPr txBox="1"/>
            <p:nvPr/>
          </p:nvSpPr>
          <p:spPr>
            <a:xfrm>
              <a:off x="6537525" y="2436525"/>
              <a:ext cx="560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520"/>
                </a:spcBef>
                <a:spcAft>
                  <a:spcPts val="0"/>
                </a:spcAft>
                <a:buClr>
                  <a:srgbClr val="000000"/>
                </a:buClr>
                <a:buSzPts val="3600"/>
                <a:buFont typeface="Arial"/>
                <a:buNone/>
              </a:pPr>
              <a:r>
                <a:rPr lang="en-US" sz="3600" b="0" i="1" u="none" strike="noStrike" cap="none">
                  <a:solidFill>
                    <a:schemeClr val="dk1"/>
                  </a:solidFill>
                  <a:latin typeface="Calibri"/>
                  <a:ea typeface="Calibri"/>
                  <a:cs typeface="Calibri"/>
                  <a:sym typeface="Calibri"/>
                </a:rPr>
                <a:t>f</a:t>
              </a:r>
              <a:endParaRPr sz="3600" b="0" i="0" u="none" strike="noStrike" cap="none">
                <a:solidFill>
                  <a:srgbClr val="000000"/>
                </a:solidFill>
                <a:latin typeface="Calibri"/>
                <a:ea typeface="Calibri"/>
                <a:cs typeface="Calibri"/>
                <a:sym typeface="Calibri"/>
              </a:endParaRPr>
            </a:p>
          </p:txBody>
        </p:sp>
        <p:sp>
          <p:nvSpPr>
            <p:cNvPr id="279" name="Google Shape;279;p47"/>
            <p:cNvSpPr txBox="1"/>
            <p:nvPr/>
          </p:nvSpPr>
          <p:spPr>
            <a:xfrm>
              <a:off x="7566900" y="2436525"/>
              <a:ext cx="560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520"/>
                </a:spcBef>
                <a:spcAft>
                  <a:spcPts val="0"/>
                </a:spcAft>
                <a:buClr>
                  <a:srgbClr val="000000"/>
                </a:buClr>
                <a:buSzPts val="3600"/>
                <a:buFont typeface="Arial"/>
                <a:buNone/>
              </a:pPr>
              <a:r>
                <a:rPr lang="en-US" sz="3600" b="0" i="1" u="none" strike="noStrike" cap="none">
                  <a:solidFill>
                    <a:schemeClr val="dk1"/>
                  </a:solidFill>
                  <a:latin typeface="Calibri"/>
                  <a:ea typeface="Calibri"/>
                  <a:cs typeface="Calibri"/>
                  <a:sym typeface="Calibri"/>
                </a:rPr>
                <a:t>λ</a:t>
              </a:r>
              <a:endParaRPr sz="36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Triangle of Power</a:t>
            </a:r>
            <a:endParaRPr/>
          </a:p>
        </p:txBody>
      </p:sp>
      <p:sp>
        <p:nvSpPr>
          <p:cNvPr id="285" name="Google Shape;285;p48"/>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520"/>
              </a:spcBef>
              <a:spcAft>
                <a:spcPts val="0"/>
              </a:spcAft>
              <a:buSzPts val="2600"/>
              <a:buNone/>
            </a:pPr>
            <a:r>
              <a:rPr lang="en-US" dirty="0"/>
              <a:t>To find the velocity of a wave:</a:t>
            </a:r>
            <a:endParaRPr dirty="0"/>
          </a:p>
          <a:p>
            <a:pPr marL="457200" lvl="0" indent="-393700" algn="l" rtl="0">
              <a:lnSpc>
                <a:spcPct val="100000"/>
              </a:lnSpc>
              <a:spcBef>
                <a:spcPts val="520"/>
              </a:spcBef>
              <a:spcAft>
                <a:spcPts val="600"/>
              </a:spcAft>
              <a:buSzPts val="2600"/>
              <a:buChar char="•"/>
            </a:pPr>
            <a:r>
              <a:rPr lang="en-US" dirty="0"/>
              <a:t>Cover the V</a:t>
            </a:r>
            <a:endParaRPr dirty="0"/>
          </a:p>
          <a:p>
            <a:pPr marL="457200" lvl="0" indent="-393700" algn="l" rtl="0">
              <a:lnSpc>
                <a:spcPct val="100000"/>
              </a:lnSpc>
              <a:spcBef>
                <a:spcPts val="0"/>
              </a:spcBef>
              <a:spcAft>
                <a:spcPts val="600"/>
              </a:spcAft>
              <a:buSzPts val="2600"/>
              <a:buChar char="•"/>
            </a:pPr>
            <a:r>
              <a:rPr lang="en-US" dirty="0"/>
              <a:t>The solid line represents = </a:t>
            </a:r>
            <a:endParaRPr dirty="0"/>
          </a:p>
          <a:p>
            <a:pPr marL="457200" lvl="0" indent="-393700" algn="l" rtl="0">
              <a:lnSpc>
                <a:spcPct val="100000"/>
              </a:lnSpc>
              <a:spcBef>
                <a:spcPts val="0"/>
              </a:spcBef>
              <a:spcAft>
                <a:spcPts val="1200"/>
              </a:spcAft>
              <a:buSzPts val="2600"/>
              <a:buChar char="•"/>
            </a:pPr>
            <a:r>
              <a:rPr lang="en-US" dirty="0"/>
              <a:t>The dashed vertical line represents multiplication</a:t>
            </a:r>
            <a:endParaRPr dirty="0"/>
          </a:p>
          <a:p>
            <a:pPr marL="63500" lvl="0" indent="0" algn="l" rtl="0">
              <a:lnSpc>
                <a:spcPct val="100000"/>
              </a:lnSpc>
              <a:spcBef>
                <a:spcPts val="0"/>
              </a:spcBef>
              <a:spcAft>
                <a:spcPts val="0"/>
              </a:spcAft>
              <a:buSzPts val="2600"/>
              <a:buNone/>
            </a:pPr>
            <a:r>
              <a:rPr lang="en-US" dirty="0"/>
              <a:t>	V = </a:t>
            </a:r>
            <a:r>
              <a:rPr lang="en-US" i="1" dirty="0"/>
              <a:t>f </a:t>
            </a:r>
            <a:r>
              <a:rPr lang="en-US" dirty="0"/>
              <a:t>· </a:t>
            </a:r>
            <a:r>
              <a:rPr lang="en-US" i="1" dirty="0"/>
              <a:t>λ</a:t>
            </a:r>
            <a:endParaRPr dirty="0"/>
          </a:p>
        </p:txBody>
      </p:sp>
      <p:grpSp>
        <p:nvGrpSpPr>
          <p:cNvPr id="286" name="Google Shape;286;p48"/>
          <p:cNvGrpSpPr/>
          <p:nvPr/>
        </p:nvGrpSpPr>
        <p:grpSpPr>
          <a:xfrm>
            <a:off x="5477700" y="1164650"/>
            <a:ext cx="3015900" cy="2618700"/>
            <a:chOff x="5865225" y="738775"/>
            <a:chExt cx="3015900" cy="2618700"/>
          </a:xfrm>
        </p:grpSpPr>
        <p:sp>
          <p:nvSpPr>
            <p:cNvPr id="287" name="Google Shape;287;p48"/>
            <p:cNvSpPr/>
            <p:nvPr/>
          </p:nvSpPr>
          <p:spPr>
            <a:xfrm>
              <a:off x="5865225" y="738775"/>
              <a:ext cx="3015900" cy="2618700"/>
            </a:xfrm>
            <a:prstGeom prst="triangl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88" name="Google Shape;288;p48"/>
            <p:cNvCxnSpPr>
              <a:stCxn id="287" idx="1"/>
              <a:endCxn id="287" idx="5"/>
            </p:cNvCxnSpPr>
            <p:nvPr/>
          </p:nvCxnSpPr>
          <p:spPr>
            <a:xfrm>
              <a:off x="6619200" y="2048125"/>
              <a:ext cx="1508100" cy="0"/>
            </a:xfrm>
            <a:prstGeom prst="straightConnector1">
              <a:avLst/>
            </a:prstGeom>
            <a:noFill/>
            <a:ln w="38100" cap="flat" cmpd="sng">
              <a:solidFill>
                <a:schemeClr val="dk2"/>
              </a:solidFill>
              <a:prstDash val="solid"/>
              <a:round/>
              <a:headEnd type="none" w="sm" len="sm"/>
              <a:tailEnd type="none" w="sm" len="sm"/>
            </a:ln>
          </p:spPr>
        </p:cxnSp>
        <p:cxnSp>
          <p:nvCxnSpPr>
            <p:cNvPr id="289" name="Google Shape;289;p48"/>
            <p:cNvCxnSpPr>
              <a:stCxn id="287" idx="3"/>
            </p:cNvCxnSpPr>
            <p:nvPr/>
          </p:nvCxnSpPr>
          <p:spPr>
            <a:xfrm rot="10800000" flipH="1">
              <a:off x="7373175" y="2053375"/>
              <a:ext cx="9900" cy="1304100"/>
            </a:xfrm>
            <a:prstGeom prst="straightConnector1">
              <a:avLst/>
            </a:prstGeom>
            <a:noFill/>
            <a:ln w="38100" cap="flat" cmpd="sng">
              <a:solidFill>
                <a:schemeClr val="dk2"/>
              </a:solidFill>
              <a:prstDash val="dot"/>
              <a:round/>
              <a:headEnd type="none" w="sm" len="sm"/>
              <a:tailEnd type="none" w="sm" len="sm"/>
            </a:ln>
          </p:spPr>
        </p:cxnSp>
        <p:sp>
          <p:nvSpPr>
            <p:cNvPr id="290" name="Google Shape;290;p48"/>
            <p:cNvSpPr txBox="1"/>
            <p:nvPr/>
          </p:nvSpPr>
          <p:spPr>
            <a:xfrm>
              <a:off x="7097925" y="1118688"/>
              <a:ext cx="560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Calibri"/>
                  <a:ea typeface="Calibri"/>
                  <a:cs typeface="Calibri"/>
                  <a:sym typeface="Calibri"/>
                </a:rPr>
                <a:t>V</a:t>
              </a:r>
              <a:endParaRPr sz="3600" b="0" i="0" u="none" strike="noStrike" cap="none">
                <a:solidFill>
                  <a:srgbClr val="000000"/>
                </a:solidFill>
                <a:latin typeface="Calibri"/>
                <a:ea typeface="Calibri"/>
                <a:cs typeface="Calibri"/>
                <a:sym typeface="Calibri"/>
              </a:endParaRPr>
            </a:p>
          </p:txBody>
        </p:sp>
        <p:sp>
          <p:nvSpPr>
            <p:cNvPr id="291" name="Google Shape;291;p48"/>
            <p:cNvSpPr txBox="1"/>
            <p:nvPr/>
          </p:nvSpPr>
          <p:spPr>
            <a:xfrm>
              <a:off x="6537525" y="2436525"/>
              <a:ext cx="560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520"/>
                </a:spcBef>
                <a:spcAft>
                  <a:spcPts val="0"/>
                </a:spcAft>
                <a:buClr>
                  <a:srgbClr val="000000"/>
                </a:buClr>
                <a:buSzPts val="3600"/>
                <a:buFont typeface="Arial"/>
                <a:buNone/>
              </a:pPr>
              <a:r>
                <a:rPr lang="en-US" sz="3600" b="0" i="1" u="none" strike="noStrike" cap="none">
                  <a:solidFill>
                    <a:schemeClr val="dk1"/>
                  </a:solidFill>
                  <a:latin typeface="Calibri"/>
                  <a:ea typeface="Calibri"/>
                  <a:cs typeface="Calibri"/>
                  <a:sym typeface="Calibri"/>
                </a:rPr>
                <a:t>f</a:t>
              </a:r>
              <a:endParaRPr sz="3600" b="0" i="0" u="none" strike="noStrike" cap="none">
                <a:solidFill>
                  <a:srgbClr val="000000"/>
                </a:solidFill>
                <a:latin typeface="Calibri"/>
                <a:ea typeface="Calibri"/>
                <a:cs typeface="Calibri"/>
                <a:sym typeface="Calibri"/>
              </a:endParaRPr>
            </a:p>
          </p:txBody>
        </p:sp>
        <p:sp>
          <p:nvSpPr>
            <p:cNvPr id="292" name="Google Shape;292;p48"/>
            <p:cNvSpPr txBox="1"/>
            <p:nvPr/>
          </p:nvSpPr>
          <p:spPr>
            <a:xfrm>
              <a:off x="7566900" y="2436525"/>
              <a:ext cx="560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520"/>
                </a:spcBef>
                <a:spcAft>
                  <a:spcPts val="0"/>
                </a:spcAft>
                <a:buClr>
                  <a:srgbClr val="000000"/>
                </a:buClr>
                <a:buSzPts val="3600"/>
                <a:buFont typeface="Arial"/>
                <a:buNone/>
              </a:pPr>
              <a:r>
                <a:rPr lang="en-US" sz="3600" b="0" i="1" u="none" strike="noStrike" cap="none">
                  <a:solidFill>
                    <a:schemeClr val="dk1"/>
                  </a:solidFill>
                  <a:latin typeface="Calibri"/>
                  <a:ea typeface="Calibri"/>
                  <a:cs typeface="Calibri"/>
                  <a:sym typeface="Calibri"/>
                </a:rPr>
                <a:t>λ</a:t>
              </a:r>
              <a:endParaRPr sz="3600" b="0" i="0" u="none" strike="noStrike" cap="none">
                <a:solidFill>
                  <a:srgbClr val="000000"/>
                </a:solidFill>
                <a:latin typeface="Calibri"/>
                <a:ea typeface="Calibri"/>
                <a:cs typeface="Calibri"/>
                <a:sym typeface="Calibri"/>
              </a:endParaRPr>
            </a:p>
          </p:txBody>
        </p:sp>
      </p:grpSp>
      <p:sp>
        <p:nvSpPr>
          <p:cNvPr id="293" name="Google Shape;293;p48"/>
          <p:cNvSpPr/>
          <p:nvPr/>
        </p:nvSpPr>
        <p:spPr>
          <a:xfrm>
            <a:off x="6676050" y="1575025"/>
            <a:ext cx="619200" cy="659100"/>
          </a:xfrm>
          <a:prstGeom prst="flowChartConnector">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5">
                                            <p:txEl>
                                              <p:pRg st="0" end="0"/>
                                            </p:txEl>
                                          </p:spTgt>
                                        </p:tgtEl>
                                        <p:attrNameLst>
                                          <p:attrName>style.visibility</p:attrName>
                                        </p:attrNameLst>
                                      </p:cBhvr>
                                      <p:to>
                                        <p:strVal val="visible"/>
                                      </p:to>
                                    </p:set>
                                    <p:animEffect transition="in" filter="fade">
                                      <p:cBhvr>
                                        <p:cTn id="7" dur="1000"/>
                                        <p:tgtEl>
                                          <p:spTgt spid="2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5">
                                            <p:txEl>
                                              <p:pRg st="1" end="1"/>
                                            </p:txEl>
                                          </p:spTgt>
                                        </p:tgtEl>
                                        <p:attrNameLst>
                                          <p:attrName>style.visibility</p:attrName>
                                        </p:attrNameLst>
                                      </p:cBhvr>
                                      <p:to>
                                        <p:strVal val="visible"/>
                                      </p:to>
                                    </p:set>
                                    <p:animEffect transition="in" filter="fade">
                                      <p:cBhvr>
                                        <p:cTn id="12" dur="1000"/>
                                        <p:tgtEl>
                                          <p:spTgt spid="2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5">
                                            <p:txEl>
                                              <p:pRg st="2" end="2"/>
                                            </p:txEl>
                                          </p:spTgt>
                                        </p:tgtEl>
                                        <p:attrNameLst>
                                          <p:attrName>style.visibility</p:attrName>
                                        </p:attrNameLst>
                                      </p:cBhvr>
                                      <p:to>
                                        <p:strVal val="visible"/>
                                      </p:to>
                                    </p:set>
                                    <p:animEffect transition="in" filter="fade">
                                      <p:cBhvr>
                                        <p:cTn id="17" dur="1000"/>
                                        <p:tgtEl>
                                          <p:spTgt spid="28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5">
                                            <p:txEl>
                                              <p:pRg st="3" end="3"/>
                                            </p:txEl>
                                          </p:spTgt>
                                        </p:tgtEl>
                                        <p:attrNameLst>
                                          <p:attrName>style.visibility</p:attrName>
                                        </p:attrNameLst>
                                      </p:cBhvr>
                                      <p:to>
                                        <p:strVal val="visible"/>
                                      </p:to>
                                    </p:set>
                                    <p:animEffect transition="in" filter="fade">
                                      <p:cBhvr>
                                        <p:cTn id="22" dur="1000"/>
                                        <p:tgtEl>
                                          <p:spTgt spid="28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5">
                                            <p:txEl>
                                              <p:pRg st="4" end="4"/>
                                            </p:txEl>
                                          </p:spTgt>
                                        </p:tgtEl>
                                        <p:attrNameLst>
                                          <p:attrName>style.visibility</p:attrName>
                                        </p:attrNameLst>
                                      </p:cBhvr>
                                      <p:to>
                                        <p:strVal val="visible"/>
                                      </p:to>
                                    </p:set>
                                    <p:animEffect transition="in" filter="fade">
                                      <p:cBhvr>
                                        <p:cTn id="27" dur="1000"/>
                                        <p:tgtEl>
                                          <p:spTgt spid="2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Triangle of Power: Example With Numbers</a:t>
            </a:r>
            <a:endParaRPr dirty="0"/>
          </a:p>
        </p:txBody>
      </p:sp>
      <p:sp>
        <p:nvSpPr>
          <p:cNvPr id="299" name="Google Shape;299;p49"/>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ctr" anchorCtr="0">
            <a:normAutofit/>
          </a:bodyPr>
          <a:lstStyle/>
          <a:p>
            <a:pPr marL="0" lvl="0" indent="0" algn="l" rtl="0">
              <a:lnSpc>
                <a:spcPct val="100000"/>
              </a:lnSpc>
              <a:spcBef>
                <a:spcPts val="520"/>
              </a:spcBef>
              <a:spcAft>
                <a:spcPts val="0"/>
              </a:spcAft>
              <a:buSzPts val="2600"/>
              <a:buNone/>
            </a:pPr>
            <a:r>
              <a:rPr lang="en-US"/>
              <a:t>Determine the velocity of a wave with a frequency of 500 Hz and a wavelength of 3 meters.</a:t>
            </a:r>
            <a:br>
              <a:rPr lang="en-US"/>
            </a:br>
            <a:br>
              <a:rPr lang="en-US"/>
            </a:br>
            <a:endParaRPr/>
          </a:p>
        </p:txBody>
      </p:sp>
      <p:grpSp>
        <p:nvGrpSpPr>
          <p:cNvPr id="300" name="Google Shape;300;p49"/>
          <p:cNvGrpSpPr/>
          <p:nvPr/>
        </p:nvGrpSpPr>
        <p:grpSpPr>
          <a:xfrm>
            <a:off x="5477700" y="1164650"/>
            <a:ext cx="3015900" cy="2618700"/>
            <a:chOff x="5865225" y="738775"/>
            <a:chExt cx="3015900" cy="2618700"/>
          </a:xfrm>
        </p:grpSpPr>
        <p:sp>
          <p:nvSpPr>
            <p:cNvPr id="301" name="Google Shape;301;p49"/>
            <p:cNvSpPr/>
            <p:nvPr/>
          </p:nvSpPr>
          <p:spPr>
            <a:xfrm>
              <a:off x="5865225" y="738775"/>
              <a:ext cx="3015900" cy="2618700"/>
            </a:xfrm>
            <a:prstGeom prst="triangl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02" name="Google Shape;302;p49"/>
            <p:cNvCxnSpPr>
              <a:stCxn id="301" idx="1"/>
              <a:endCxn id="301" idx="5"/>
            </p:cNvCxnSpPr>
            <p:nvPr/>
          </p:nvCxnSpPr>
          <p:spPr>
            <a:xfrm>
              <a:off x="6619200" y="2048125"/>
              <a:ext cx="1508100" cy="0"/>
            </a:xfrm>
            <a:prstGeom prst="straightConnector1">
              <a:avLst/>
            </a:prstGeom>
            <a:noFill/>
            <a:ln w="38100" cap="flat" cmpd="sng">
              <a:solidFill>
                <a:schemeClr val="dk2"/>
              </a:solidFill>
              <a:prstDash val="solid"/>
              <a:round/>
              <a:headEnd type="none" w="sm" len="sm"/>
              <a:tailEnd type="none" w="sm" len="sm"/>
            </a:ln>
          </p:spPr>
        </p:cxnSp>
        <p:cxnSp>
          <p:nvCxnSpPr>
            <p:cNvPr id="303" name="Google Shape;303;p49"/>
            <p:cNvCxnSpPr>
              <a:stCxn id="301" idx="3"/>
            </p:cNvCxnSpPr>
            <p:nvPr/>
          </p:nvCxnSpPr>
          <p:spPr>
            <a:xfrm rot="10800000" flipH="1">
              <a:off x="7373175" y="2053375"/>
              <a:ext cx="9900" cy="1304100"/>
            </a:xfrm>
            <a:prstGeom prst="straightConnector1">
              <a:avLst/>
            </a:prstGeom>
            <a:noFill/>
            <a:ln w="38100" cap="flat" cmpd="sng">
              <a:solidFill>
                <a:schemeClr val="dk2"/>
              </a:solidFill>
              <a:prstDash val="dot"/>
              <a:round/>
              <a:headEnd type="none" w="sm" len="sm"/>
              <a:tailEnd type="none" w="sm" len="sm"/>
            </a:ln>
          </p:spPr>
        </p:cxnSp>
        <p:sp>
          <p:nvSpPr>
            <p:cNvPr id="304" name="Google Shape;304;p49"/>
            <p:cNvSpPr txBox="1"/>
            <p:nvPr/>
          </p:nvSpPr>
          <p:spPr>
            <a:xfrm>
              <a:off x="7097925" y="1118688"/>
              <a:ext cx="560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Calibri"/>
                  <a:ea typeface="Calibri"/>
                  <a:cs typeface="Calibri"/>
                  <a:sym typeface="Calibri"/>
                </a:rPr>
                <a:t>V</a:t>
              </a:r>
              <a:endParaRPr sz="3600" b="0" i="0" u="none" strike="noStrike" cap="none">
                <a:solidFill>
                  <a:srgbClr val="000000"/>
                </a:solidFill>
                <a:latin typeface="Calibri"/>
                <a:ea typeface="Calibri"/>
                <a:cs typeface="Calibri"/>
                <a:sym typeface="Calibri"/>
              </a:endParaRPr>
            </a:p>
          </p:txBody>
        </p:sp>
        <p:sp>
          <p:nvSpPr>
            <p:cNvPr id="305" name="Google Shape;305;p49"/>
            <p:cNvSpPr txBox="1"/>
            <p:nvPr/>
          </p:nvSpPr>
          <p:spPr>
            <a:xfrm>
              <a:off x="6537525" y="2436525"/>
              <a:ext cx="560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520"/>
                </a:spcBef>
                <a:spcAft>
                  <a:spcPts val="0"/>
                </a:spcAft>
                <a:buClr>
                  <a:srgbClr val="000000"/>
                </a:buClr>
                <a:buSzPts val="3600"/>
                <a:buFont typeface="Arial"/>
                <a:buNone/>
              </a:pPr>
              <a:r>
                <a:rPr lang="en-US" sz="3600" b="0" i="1" u="none" strike="noStrike" cap="none">
                  <a:solidFill>
                    <a:schemeClr val="dk1"/>
                  </a:solidFill>
                  <a:latin typeface="Calibri"/>
                  <a:ea typeface="Calibri"/>
                  <a:cs typeface="Calibri"/>
                  <a:sym typeface="Calibri"/>
                </a:rPr>
                <a:t>f</a:t>
              </a:r>
              <a:endParaRPr sz="3600" b="0" i="0" u="none" strike="noStrike" cap="none">
                <a:solidFill>
                  <a:srgbClr val="000000"/>
                </a:solidFill>
                <a:latin typeface="Calibri"/>
                <a:ea typeface="Calibri"/>
                <a:cs typeface="Calibri"/>
                <a:sym typeface="Calibri"/>
              </a:endParaRPr>
            </a:p>
          </p:txBody>
        </p:sp>
        <p:sp>
          <p:nvSpPr>
            <p:cNvPr id="306" name="Google Shape;306;p49"/>
            <p:cNvSpPr txBox="1"/>
            <p:nvPr/>
          </p:nvSpPr>
          <p:spPr>
            <a:xfrm>
              <a:off x="7566900" y="2436525"/>
              <a:ext cx="560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520"/>
                </a:spcBef>
                <a:spcAft>
                  <a:spcPts val="0"/>
                </a:spcAft>
                <a:buClr>
                  <a:srgbClr val="000000"/>
                </a:buClr>
                <a:buSzPts val="3600"/>
                <a:buFont typeface="Arial"/>
                <a:buNone/>
              </a:pPr>
              <a:r>
                <a:rPr lang="en-US" sz="3600" b="0" i="1" u="none" strike="noStrike" cap="none">
                  <a:solidFill>
                    <a:schemeClr val="dk1"/>
                  </a:solidFill>
                  <a:latin typeface="Calibri"/>
                  <a:ea typeface="Calibri"/>
                  <a:cs typeface="Calibri"/>
                  <a:sym typeface="Calibri"/>
                </a:rPr>
                <a:t>λ</a:t>
              </a:r>
              <a:endParaRPr sz="3600" b="0" i="0" u="none" strike="noStrike" cap="none">
                <a:solidFill>
                  <a:srgbClr val="000000"/>
                </a:solidFill>
                <a:latin typeface="Calibri"/>
                <a:ea typeface="Calibri"/>
                <a:cs typeface="Calibri"/>
                <a:sym typeface="Calibri"/>
              </a:endParaRPr>
            </a:p>
          </p:txBody>
        </p:sp>
      </p:grpSp>
      <p:sp>
        <p:nvSpPr>
          <p:cNvPr id="307" name="Google Shape;307;p49"/>
          <p:cNvSpPr/>
          <p:nvPr/>
        </p:nvSpPr>
        <p:spPr>
          <a:xfrm>
            <a:off x="6676050" y="1575025"/>
            <a:ext cx="619200" cy="659100"/>
          </a:xfrm>
          <a:prstGeom prst="flowChartConnector">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9">
                                            <p:txEl>
                                              <p:pRg st="0" end="0"/>
                                            </p:txEl>
                                          </p:spTgt>
                                        </p:tgtEl>
                                        <p:attrNameLst>
                                          <p:attrName>style.visibility</p:attrName>
                                        </p:attrNameLst>
                                      </p:cBhvr>
                                      <p:to>
                                        <p:strVal val="visible"/>
                                      </p:to>
                                    </p:set>
                                    <p:animEffect transition="in" filter="fade">
                                      <p:cBhvr>
                                        <p:cTn id="7" dur="1000"/>
                                        <p:tgtEl>
                                          <p:spTgt spid="2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Triangle of Power: Example With Numbers</a:t>
            </a:r>
            <a:endParaRPr dirty="0"/>
          </a:p>
        </p:txBody>
      </p:sp>
      <p:sp>
        <p:nvSpPr>
          <p:cNvPr id="313" name="Google Shape;313;p50"/>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lnSpcReduction="10000"/>
          </a:bodyPr>
          <a:lstStyle/>
          <a:p>
            <a:pPr marL="0" lvl="0" indent="0" algn="l" rtl="0">
              <a:lnSpc>
                <a:spcPct val="100000"/>
              </a:lnSpc>
              <a:spcBef>
                <a:spcPts val="520"/>
              </a:spcBef>
              <a:spcAft>
                <a:spcPts val="0"/>
              </a:spcAft>
              <a:buSzPts val="2600"/>
              <a:buNone/>
            </a:pPr>
            <a:r>
              <a:rPr lang="en-US"/>
              <a:t>Determine the velocity of a wave with a frequency of 500 Hz and a wavelength of 3 meters.</a:t>
            </a:r>
            <a:br>
              <a:rPr lang="en-US"/>
            </a:br>
            <a:br>
              <a:rPr lang="en-US"/>
            </a:br>
            <a:r>
              <a:rPr lang="en-US"/>
              <a:t>V = </a:t>
            </a:r>
            <a:r>
              <a:rPr lang="en-US" i="1"/>
              <a:t>f </a:t>
            </a:r>
            <a:r>
              <a:rPr lang="en-US"/>
              <a:t>· </a:t>
            </a:r>
            <a:r>
              <a:rPr lang="en-US" i="1"/>
              <a:t>λ</a:t>
            </a:r>
            <a:endParaRPr i="1"/>
          </a:p>
          <a:p>
            <a:pPr marL="0" lvl="0" indent="0" algn="l" rtl="0">
              <a:lnSpc>
                <a:spcPct val="100000"/>
              </a:lnSpc>
              <a:spcBef>
                <a:spcPts val="520"/>
              </a:spcBef>
              <a:spcAft>
                <a:spcPts val="0"/>
              </a:spcAft>
              <a:buSzPts val="2600"/>
              <a:buNone/>
            </a:pPr>
            <a:r>
              <a:rPr lang="en-US"/>
              <a:t>V = (500)(3)</a:t>
            </a:r>
            <a:endParaRPr/>
          </a:p>
          <a:p>
            <a:pPr marL="0" lvl="0" indent="0" algn="l" rtl="0">
              <a:lnSpc>
                <a:spcPct val="100000"/>
              </a:lnSpc>
              <a:spcBef>
                <a:spcPts val="520"/>
              </a:spcBef>
              <a:spcAft>
                <a:spcPts val="0"/>
              </a:spcAft>
              <a:buSzPts val="2600"/>
              <a:buNone/>
            </a:pPr>
            <a:r>
              <a:rPr lang="en-US"/>
              <a:t>V = 1500 m/s</a:t>
            </a:r>
            <a:br>
              <a:rPr lang="en-US"/>
            </a:br>
            <a:br>
              <a:rPr lang="en-US"/>
            </a:br>
            <a:endParaRPr/>
          </a:p>
        </p:txBody>
      </p:sp>
      <p:grpSp>
        <p:nvGrpSpPr>
          <p:cNvPr id="314" name="Google Shape;314;p50"/>
          <p:cNvGrpSpPr/>
          <p:nvPr/>
        </p:nvGrpSpPr>
        <p:grpSpPr>
          <a:xfrm>
            <a:off x="5477700" y="1164650"/>
            <a:ext cx="3015900" cy="2618700"/>
            <a:chOff x="5865225" y="738775"/>
            <a:chExt cx="3015900" cy="2618700"/>
          </a:xfrm>
        </p:grpSpPr>
        <p:sp>
          <p:nvSpPr>
            <p:cNvPr id="315" name="Google Shape;315;p50"/>
            <p:cNvSpPr/>
            <p:nvPr/>
          </p:nvSpPr>
          <p:spPr>
            <a:xfrm>
              <a:off x="5865225" y="738775"/>
              <a:ext cx="3015900" cy="2618700"/>
            </a:xfrm>
            <a:prstGeom prst="triangl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16" name="Google Shape;316;p50"/>
            <p:cNvCxnSpPr>
              <a:stCxn id="315" idx="1"/>
              <a:endCxn id="315" idx="5"/>
            </p:cNvCxnSpPr>
            <p:nvPr/>
          </p:nvCxnSpPr>
          <p:spPr>
            <a:xfrm>
              <a:off x="6619200" y="2048125"/>
              <a:ext cx="1508100" cy="0"/>
            </a:xfrm>
            <a:prstGeom prst="straightConnector1">
              <a:avLst/>
            </a:prstGeom>
            <a:noFill/>
            <a:ln w="38100" cap="flat" cmpd="sng">
              <a:solidFill>
                <a:schemeClr val="dk2"/>
              </a:solidFill>
              <a:prstDash val="solid"/>
              <a:round/>
              <a:headEnd type="none" w="sm" len="sm"/>
              <a:tailEnd type="none" w="sm" len="sm"/>
            </a:ln>
          </p:spPr>
        </p:cxnSp>
        <p:cxnSp>
          <p:nvCxnSpPr>
            <p:cNvPr id="317" name="Google Shape;317;p50"/>
            <p:cNvCxnSpPr>
              <a:stCxn id="315" idx="3"/>
            </p:cNvCxnSpPr>
            <p:nvPr/>
          </p:nvCxnSpPr>
          <p:spPr>
            <a:xfrm rot="10800000" flipH="1">
              <a:off x="7373175" y="2053375"/>
              <a:ext cx="9900" cy="1304100"/>
            </a:xfrm>
            <a:prstGeom prst="straightConnector1">
              <a:avLst/>
            </a:prstGeom>
            <a:noFill/>
            <a:ln w="38100" cap="flat" cmpd="sng">
              <a:solidFill>
                <a:schemeClr val="dk2"/>
              </a:solidFill>
              <a:prstDash val="dot"/>
              <a:round/>
              <a:headEnd type="none" w="sm" len="sm"/>
              <a:tailEnd type="none" w="sm" len="sm"/>
            </a:ln>
          </p:spPr>
        </p:cxnSp>
        <p:sp>
          <p:nvSpPr>
            <p:cNvPr id="318" name="Google Shape;318;p50"/>
            <p:cNvSpPr txBox="1"/>
            <p:nvPr/>
          </p:nvSpPr>
          <p:spPr>
            <a:xfrm>
              <a:off x="7097925" y="1118688"/>
              <a:ext cx="560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Calibri"/>
                  <a:ea typeface="Calibri"/>
                  <a:cs typeface="Calibri"/>
                  <a:sym typeface="Calibri"/>
                </a:rPr>
                <a:t>V</a:t>
              </a:r>
              <a:endParaRPr sz="3600" b="0" i="0" u="none" strike="noStrike" cap="none">
                <a:solidFill>
                  <a:srgbClr val="000000"/>
                </a:solidFill>
                <a:latin typeface="Calibri"/>
                <a:ea typeface="Calibri"/>
                <a:cs typeface="Calibri"/>
                <a:sym typeface="Calibri"/>
              </a:endParaRPr>
            </a:p>
          </p:txBody>
        </p:sp>
        <p:sp>
          <p:nvSpPr>
            <p:cNvPr id="319" name="Google Shape;319;p50"/>
            <p:cNvSpPr txBox="1"/>
            <p:nvPr/>
          </p:nvSpPr>
          <p:spPr>
            <a:xfrm>
              <a:off x="6537525" y="2436525"/>
              <a:ext cx="560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520"/>
                </a:spcBef>
                <a:spcAft>
                  <a:spcPts val="0"/>
                </a:spcAft>
                <a:buClr>
                  <a:srgbClr val="000000"/>
                </a:buClr>
                <a:buSzPts val="3600"/>
                <a:buFont typeface="Arial"/>
                <a:buNone/>
              </a:pPr>
              <a:r>
                <a:rPr lang="en-US" sz="3600" b="0" i="1" u="none" strike="noStrike" cap="none">
                  <a:solidFill>
                    <a:schemeClr val="dk1"/>
                  </a:solidFill>
                  <a:latin typeface="Calibri"/>
                  <a:ea typeface="Calibri"/>
                  <a:cs typeface="Calibri"/>
                  <a:sym typeface="Calibri"/>
                </a:rPr>
                <a:t>f</a:t>
              </a:r>
              <a:endParaRPr sz="3600" b="0" i="0" u="none" strike="noStrike" cap="none">
                <a:solidFill>
                  <a:srgbClr val="000000"/>
                </a:solidFill>
                <a:latin typeface="Calibri"/>
                <a:ea typeface="Calibri"/>
                <a:cs typeface="Calibri"/>
                <a:sym typeface="Calibri"/>
              </a:endParaRPr>
            </a:p>
          </p:txBody>
        </p:sp>
        <p:sp>
          <p:nvSpPr>
            <p:cNvPr id="320" name="Google Shape;320;p50"/>
            <p:cNvSpPr txBox="1"/>
            <p:nvPr/>
          </p:nvSpPr>
          <p:spPr>
            <a:xfrm>
              <a:off x="7566900" y="2436525"/>
              <a:ext cx="560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520"/>
                </a:spcBef>
                <a:spcAft>
                  <a:spcPts val="0"/>
                </a:spcAft>
                <a:buClr>
                  <a:srgbClr val="000000"/>
                </a:buClr>
                <a:buSzPts val="3600"/>
                <a:buFont typeface="Arial"/>
                <a:buNone/>
              </a:pPr>
              <a:r>
                <a:rPr lang="en-US" sz="3600" b="0" i="1" u="none" strike="noStrike" cap="none">
                  <a:solidFill>
                    <a:schemeClr val="dk1"/>
                  </a:solidFill>
                  <a:latin typeface="Calibri"/>
                  <a:ea typeface="Calibri"/>
                  <a:cs typeface="Calibri"/>
                  <a:sym typeface="Calibri"/>
                </a:rPr>
                <a:t>λ</a:t>
              </a:r>
              <a:endParaRPr sz="3600" b="0" i="0" u="none" strike="noStrike" cap="none">
                <a:solidFill>
                  <a:srgbClr val="000000"/>
                </a:solidFill>
                <a:latin typeface="Calibri"/>
                <a:ea typeface="Calibri"/>
                <a:cs typeface="Calibri"/>
                <a:sym typeface="Calibri"/>
              </a:endParaRPr>
            </a:p>
          </p:txBody>
        </p:sp>
      </p:grpSp>
      <p:sp>
        <p:nvSpPr>
          <p:cNvPr id="321" name="Google Shape;321;p50"/>
          <p:cNvSpPr/>
          <p:nvPr/>
        </p:nvSpPr>
        <p:spPr>
          <a:xfrm>
            <a:off x="6676050" y="1575025"/>
            <a:ext cx="619200" cy="659100"/>
          </a:xfrm>
          <a:prstGeom prst="flowChartConnector">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3">
                                            <p:txEl>
                                              <p:pRg st="0" end="0"/>
                                            </p:txEl>
                                          </p:spTgt>
                                        </p:tgtEl>
                                        <p:attrNameLst>
                                          <p:attrName>style.visibility</p:attrName>
                                        </p:attrNameLst>
                                      </p:cBhvr>
                                      <p:to>
                                        <p:strVal val="visible"/>
                                      </p:to>
                                    </p:set>
                                    <p:animEffect transition="in" filter="fade">
                                      <p:cBhvr>
                                        <p:cTn id="7" dur="1000"/>
                                        <p:tgtEl>
                                          <p:spTgt spid="3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3">
                                            <p:txEl>
                                              <p:pRg st="1" end="1"/>
                                            </p:txEl>
                                          </p:spTgt>
                                        </p:tgtEl>
                                        <p:attrNameLst>
                                          <p:attrName>style.visibility</p:attrName>
                                        </p:attrNameLst>
                                      </p:cBhvr>
                                      <p:to>
                                        <p:strVal val="visible"/>
                                      </p:to>
                                    </p:set>
                                    <p:animEffect transition="in" filter="fade">
                                      <p:cBhvr>
                                        <p:cTn id="12" dur="1000"/>
                                        <p:tgtEl>
                                          <p:spTgt spid="3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3">
                                            <p:txEl>
                                              <p:pRg st="2" end="2"/>
                                            </p:txEl>
                                          </p:spTgt>
                                        </p:tgtEl>
                                        <p:attrNameLst>
                                          <p:attrName>style.visibility</p:attrName>
                                        </p:attrNameLst>
                                      </p:cBhvr>
                                      <p:to>
                                        <p:strVal val="visible"/>
                                      </p:to>
                                    </p:set>
                                    <p:animEffect transition="in" filter="fade">
                                      <p:cBhvr>
                                        <p:cTn id="17" dur="1000"/>
                                        <p:tgtEl>
                                          <p:spTgt spid="3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Triangle of Power </a:t>
            </a:r>
            <a:endParaRPr/>
          </a:p>
        </p:txBody>
      </p:sp>
      <p:sp>
        <p:nvSpPr>
          <p:cNvPr id="327" name="Google Shape;327;p51"/>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p>
            <a:pPr marL="457200" lvl="0" indent="-393700" algn="l" rtl="0">
              <a:lnSpc>
                <a:spcPct val="100000"/>
              </a:lnSpc>
              <a:spcBef>
                <a:spcPts val="520"/>
              </a:spcBef>
              <a:spcAft>
                <a:spcPts val="600"/>
              </a:spcAft>
              <a:buSzPts val="2600"/>
              <a:buChar char="•"/>
            </a:pPr>
            <a:r>
              <a:rPr lang="en-US" dirty="0"/>
              <a:t>What if you have the velocity  and the wavelength, but not the frequency?</a:t>
            </a:r>
            <a:endParaRPr dirty="0"/>
          </a:p>
          <a:p>
            <a:pPr marL="457200" lvl="0" indent="-393700" algn="l" rtl="0">
              <a:lnSpc>
                <a:spcPct val="100000"/>
              </a:lnSpc>
              <a:spcBef>
                <a:spcPts val="0"/>
              </a:spcBef>
              <a:spcAft>
                <a:spcPts val="0"/>
              </a:spcAft>
              <a:buSzPts val="2600"/>
              <a:buChar char="•"/>
            </a:pPr>
            <a:r>
              <a:rPr lang="en-US" dirty="0"/>
              <a:t>To find the frequency of a wave:</a:t>
            </a:r>
            <a:endParaRPr dirty="0"/>
          </a:p>
          <a:p>
            <a:pPr marL="914400" lvl="1" indent="-285750" algn="l" rtl="0">
              <a:lnSpc>
                <a:spcPct val="100000"/>
              </a:lnSpc>
              <a:spcBef>
                <a:spcPts val="0"/>
              </a:spcBef>
              <a:spcAft>
                <a:spcPts val="0"/>
              </a:spcAft>
              <a:buSzPct val="100000"/>
              <a:buFont typeface="Arial" panose="020B0604020202020204" pitchFamily="34" charset="0"/>
              <a:buChar char="•"/>
            </a:pPr>
            <a:r>
              <a:rPr lang="en-US" dirty="0"/>
              <a:t>Cover the </a:t>
            </a:r>
            <a:r>
              <a:rPr lang="en-US" i="1" dirty="0"/>
              <a:t>f</a:t>
            </a:r>
            <a:endParaRPr dirty="0"/>
          </a:p>
          <a:p>
            <a:pPr marL="914400" lvl="1" indent="-285750" algn="l" rtl="0">
              <a:lnSpc>
                <a:spcPct val="100000"/>
              </a:lnSpc>
              <a:spcBef>
                <a:spcPts val="0"/>
              </a:spcBef>
              <a:spcAft>
                <a:spcPts val="0"/>
              </a:spcAft>
              <a:buSzPct val="100000"/>
              <a:buFont typeface="Arial" panose="020B0604020202020204" pitchFamily="34" charset="0"/>
              <a:buChar char="•"/>
            </a:pPr>
            <a:r>
              <a:rPr lang="en-US" dirty="0"/>
              <a:t>The dashed line represents = </a:t>
            </a:r>
            <a:endParaRPr dirty="0"/>
          </a:p>
          <a:p>
            <a:pPr marL="914400" lvl="1" indent="-285750" algn="l" rtl="0">
              <a:lnSpc>
                <a:spcPct val="100000"/>
              </a:lnSpc>
              <a:spcBef>
                <a:spcPts val="0"/>
              </a:spcBef>
              <a:spcAft>
                <a:spcPts val="0"/>
              </a:spcAft>
              <a:buSzPct val="100000"/>
              <a:buFont typeface="Arial" panose="020B0604020202020204" pitchFamily="34" charset="0"/>
              <a:buChar char="•"/>
            </a:pPr>
            <a:r>
              <a:rPr lang="en-US" dirty="0"/>
              <a:t>The solid horizontal line means division</a:t>
            </a:r>
            <a:endParaRPr dirty="0"/>
          </a:p>
          <a:p>
            <a:pPr marL="0" lvl="0" indent="0" algn="l" rtl="0">
              <a:lnSpc>
                <a:spcPct val="100000"/>
              </a:lnSpc>
              <a:spcBef>
                <a:spcPts val="520"/>
              </a:spcBef>
              <a:spcAft>
                <a:spcPts val="0"/>
              </a:spcAft>
              <a:buSzPts val="2600"/>
              <a:buNone/>
            </a:pPr>
            <a:endParaRPr dirty="0"/>
          </a:p>
        </p:txBody>
      </p:sp>
      <p:grpSp>
        <p:nvGrpSpPr>
          <p:cNvPr id="328" name="Google Shape;328;p51"/>
          <p:cNvGrpSpPr/>
          <p:nvPr/>
        </p:nvGrpSpPr>
        <p:grpSpPr>
          <a:xfrm>
            <a:off x="5477700" y="1164650"/>
            <a:ext cx="3015900" cy="2618700"/>
            <a:chOff x="5865225" y="738775"/>
            <a:chExt cx="3015900" cy="2618700"/>
          </a:xfrm>
        </p:grpSpPr>
        <p:sp>
          <p:nvSpPr>
            <p:cNvPr id="329" name="Google Shape;329;p51"/>
            <p:cNvSpPr/>
            <p:nvPr/>
          </p:nvSpPr>
          <p:spPr>
            <a:xfrm>
              <a:off x="5865225" y="738775"/>
              <a:ext cx="3015900" cy="2618700"/>
            </a:xfrm>
            <a:prstGeom prst="triangl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30" name="Google Shape;330;p51"/>
            <p:cNvCxnSpPr>
              <a:stCxn id="329" idx="1"/>
              <a:endCxn id="329" idx="5"/>
            </p:cNvCxnSpPr>
            <p:nvPr/>
          </p:nvCxnSpPr>
          <p:spPr>
            <a:xfrm>
              <a:off x="6619200" y="2048125"/>
              <a:ext cx="1508100" cy="0"/>
            </a:xfrm>
            <a:prstGeom prst="straightConnector1">
              <a:avLst/>
            </a:prstGeom>
            <a:noFill/>
            <a:ln w="38100" cap="flat" cmpd="sng">
              <a:solidFill>
                <a:schemeClr val="dk2"/>
              </a:solidFill>
              <a:prstDash val="solid"/>
              <a:round/>
              <a:headEnd type="none" w="sm" len="sm"/>
              <a:tailEnd type="none" w="sm" len="sm"/>
            </a:ln>
          </p:spPr>
        </p:cxnSp>
        <p:cxnSp>
          <p:nvCxnSpPr>
            <p:cNvPr id="331" name="Google Shape;331;p51"/>
            <p:cNvCxnSpPr>
              <a:stCxn id="329" idx="3"/>
            </p:cNvCxnSpPr>
            <p:nvPr/>
          </p:nvCxnSpPr>
          <p:spPr>
            <a:xfrm rot="10800000" flipH="1">
              <a:off x="7373175" y="2053375"/>
              <a:ext cx="9900" cy="1304100"/>
            </a:xfrm>
            <a:prstGeom prst="straightConnector1">
              <a:avLst/>
            </a:prstGeom>
            <a:noFill/>
            <a:ln w="38100" cap="flat" cmpd="sng">
              <a:solidFill>
                <a:schemeClr val="dk2"/>
              </a:solidFill>
              <a:prstDash val="dot"/>
              <a:round/>
              <a:headEnd type="none" w="sm" len="sm"/>
              <a:tailEnd type="none" w="sm" len="sm"/>
            </a:ln>
          </p:spPr>
        </p:cxnSp>
        <p:sp>
          <p:nvSpPr>
            <p:cNvPr id="332" name="Google Shape;332;p51"/>
            <p:cNvSpPr txBox="1"/>
            <p:nvPr/>
          </p:nvSpPr>
          <p:spPr>
            <a:xfrm>
              <a:off x="7097925" y="1118688"/>
              <a:ext cx="560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Calibri"/>
                  <a:ea typeface="Calibri"/>
                  <a:cs typeface="Calibri"/>
                  <a:sym typeface="Calibri"/>
                </a:rPr>
                <a:t>V</a:t>
              </a:r>
              <a:endParaRPr sz="3600" b="0" i="0" u="none" strike="noStrike" cap="none">
                <a:solidFill>
                  <a:srgbClr val="000000"/>
                </a:solidFill>
                <a:latin typeface="Calibri"/>
                <a:ea typeface="Calibri"/>
                <a:cs typeface="Calibri"/>
                <a:sym typeface="Calibri"/>
              </a:endParaRPr>
            </a:p>
          </p:txBody>
        </p:sp>
        <p:sp>
          <p:nvSpPr>
            <p:cNvPr id="333" name="Google Shape;333;p51"/>
            <p:cNvSpPr txBox="1"/>
            <p:nvPr/>
          </p:nvSpPr>
          <p:spPr>
            <a:xfrm>
              <a:off x="6537525" y="2436525"/>
              <a:ext cx="560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520"/>
                </a:spcBef>
                <a:spcAft>
                  <a:spcPts val="0"/>
                </a:spcAft>
                <a:buClr>
                  <a:srgbClr val="000000"/>
                </a:buClr>
                <a:buSzPts val="3600"/>
                <a:buFont typeface="Arial"/>
                <a:buNone/>
              </a:pPr>
              <a:r>
                <a:rPr lang="en-US" sz="3600" b="0" i="1" u="none" strike="noStrike" cap="none">
                  <a:solidFill>
                    <a:schemeClr val="dk1"/>
                  </a:solidFill>
                  <a:latin typeface="Calibri"/>
                  <a:ea typeface="Calibri"/>
                  <a:cs typeface="Calibri"/>
                  <a:sym typeface="Calibri"/>
                </a:rPr>
                <a:t>f</a:t>
              </a:r>
              <a:endParaRPr sz="3600" b="0" i="0" u="none" strike="noStrike" cap="none">
                <a:solidFill>
                  <a:srgbClr val="000000"/>
                </a:solidFill>
                <a:latin typeface="Calibri"/>
                <a:ea typeface="Calibri"/>
                <a:cs typeface="Calibri"/>
                <a:sym typeface="Calibri"/>
              </a:endParaRPr>
            </a:p>
          </p:txBody>
        </p:sp>
        <p:sp>
          <p:nvSpPr>
            <p:cNvPr id="334" name="Google Shape;334;p51"/>
            <p:cNvSpPr txBox="1"/>
            <p:nvPr/>
          </p:nvSpPr>
          <p:spPr>
            <a:xfrm>
              <a:off x="7566900" y="2436525"/>
              <a:ext cx="560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520"/>
                </a:spcBef>
                <a:spcAft>
                  <a:spcPts val="0"/>
                </a:spcAft>
                <a:buClr>
                  <a:srgbClr val="000000"/>
                </a:buClr>
                <a:buSzPts val="3600"/>
                <a:buFont typeface="Arial"/>
                <a:buNone/>
              </a:pPr>
              <a:r>
                <a:rPr lang="en-US" sz="3600" b="0" i="1" u="none" strike="noStrike" cap="none">
                  <a:solidFill>
                    <a:schemeClr val="dk1"/>
                  </a:solidFill>
                  <a:latin typeface="Calibri"/>
                  <a:ea typeface="Calibri"/>
                  <a:cs typeface="Calibri"/>
                  <a:sym typeface="Calibri"/>
                </a:rPr>
                <a:t>λ</a:t>
              </a:r>
              <a:endParaRPr sz="3600" b="0" i="0" u="none" strike="noStrike" cap="none">
                <a:solidFill>
                  <a:srgbClr val="000000"/>
                </a:solidFill>
                <a:latin typeface="Calibri"/>
                <a:ea typeface="Calibri"/>
                <a:cs typeface="Calibri"/>
                <a:sym typeface="Calibri"/>
              </a:endParaRPr>
            </a:p>
          </p:txBody>
        </p:sp>
      </p:grpSp>
      <p:sp>
        <p:nvSpPr>
          <p:cNvPr id="335" name="Google Shape;335;p51"/>
          <p:cNvSpPr/>
          <p:nvPr/>
        </p:nvSpPr>
        <p:spPr>
          <a:xfrm>
            <a:off x="6137500" y="2959800"/>
            <a:ext cx="619200" cy="659100"/>
          </a:xfrm>
          <a:prstGeom prst="flowChartConnector">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6" name="Google Shape;336;p51"/>
          <p:cNvPicPr preferRelativeResize="0">
            <a:picLocks noChangeAspect="1"/>
          </p:cNvPicPr>
          <p:nvPr/>
        </p:nvPicPr>
        <p:blipFill rotWithShape="1">
          <a:blip r:embed="rId3">
            <a:alphaModFix/>
          </a:blip>
          <a:srcRect/>
          <a:stretch/>
        </p:blipFill>
        <p:spPr>
          <a:xfrm>
            <a:off x="1418669" y="4012689"/>
            <a:ext cx="822674" cy="75551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
                                            <p:txEl>
                                              <p:pRg st="0" end="0"/>
                                            </p:txEl>
                                          </p:spTgt>
                                        </p:tgtEl>
                                        <p:attrNameLst>
                                          <p:attrName>style.visibility</p:attrName>
                                        </p:attrNameLst>
                                      </p:cBhvr>
                                      <p:to>
                                        <p:strVal val="visible"/>
                                      </p:to>
                                    </p:set>
                                    <p:animEffect transition="in" filter="fade">
                                      <p:cBhvr>
                                        <p:cTn id="7" dur="1000"/>
                                        <p:tgtEl>
                                          <p:spTgt spid="3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
                                            <p:txEl>
                                              <p:pRg st="1" end="1"/>
                                            </p:txEl>
                                          </p:spTgt>
                                        </p:tgtEl>
                                        <p:attrNameLst>
                                          <p:attrName>style.visibility</p:attrName>
                                        </p:attrNameLst>
                                      </p:cBhvr>
                                      <p:to>
                                        <p:strVal val="visible"/>
                                      </p:to>
                                    </p:set>
                                    <p:animEffect transition="in" filter="fade">
                                      <p:cBhvr>
                                        <p:cTn id="12" dur="1000"/>
                                        <p:tgtEl>
                                          <p:spTgt spid="3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7">
                                            <p:txEl>
                                              <p:pRg st="2" end="2"/>
                                            </p:txEl>
                                          </p:spTgt>
                                        </p:tgtEl>
                                        <p:attrNameLst>
                                          <p:attrName>style.visibility</p:attrName>
                                        </p:attrNameLst>
                                      </p:cBhvr>
                                      <p:to>
                                        <p:strVal val="visible"/>
                                      </p:to>
                                    </p:set>
                                    <p:animEffect transition="in" filter="fade">
                                      <p:cBhvr>
                                        <p:cTn id="17" dur="1000"/>
                                        <p:tgtEl>
                                          <p:spTgt spid="3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7">
                                            <p:txEl>
                                              <p:pRg st="3" end="3"/>
                                            </p:txEl>
                                          </p:spTgt>
                                        </p:tgtEl>
                                        <p:attrNameLst>
                                          <p:attrName>style.visibility</p:attrName>
                                        </p:attrNameLst>
                                      </p:cBhvr>
                                      <p:to>
                                        <p:strVal val="visible"/>
                                      </p:to>
                                    </p:set>
                                    <p:animEffect transition="in" filter="fade">
                                      <p:cBhvr>
                                        <p:cTn id="22" dur="1000"/>
                                        <p:tgtEl>
                                          <p:spTgt spid="3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7">
                                            <p:txEl>
                                              <p:pRg st="4" end="4"/>
                                            </p:txEl>
                                          </p:spTgt>
                                        </p:tgtEl>
                                        <p:attrNameLst>
                                          <p:attrName>style.visibility</p:attrName>
                                        </p:attrNameLst>
                                      </p:cBhvr>
                                      <p:to>
                                        <p:strVal val="visible"/>
                                      </p:to>
                                    </p:set>
                                    <p:animEffect transition="in" filter="fade">
                                      <p:cBhvr>
                                        <p:cTn id="27" dur="1000"/>
                                        <p:tgtEl>
                                          <p:spTgt spid="3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Triangle of Power: Example With Numbers </a:t>
            </a:r>
            <a:endParaRPr dirty="0"/>
          </a:p>
        </p:txBody>
      </p:sp>
      <p:sp>
        <p:nvSpPr>
          <p:cNvPr id="342" name="Google Shape;342;p52"/>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ctr" anchorCtr="0">
            <a:normAutofit/>
          </a:bodyPr>
          <a:lstStyle/>
          <a:p>
            <a:pPr marL="0" lvl="0" indent="0" algn="l" rtl="0">
              <a:lnSpc>
                <a:spcPct val="100000"/>
              </a:lnSpc>
              <a:spcBef>
                <a:spcPts val="520"/>
              </a:spcBef>
              <a:spcAft>
                <a:spcPts val="0"/>
              </a:spcAft>
              <a:buSzPts val="2600"/>
              <a:buNone/>
            </a:pPr>
            <a:r>
              <a:rPr lang="en-US"/>
              <a:t>Determine the frequency of a wave with a velocity of 30 m/s and a wavelength of 3 meters.</a:t>
            </a:r>
            <a:br>
              <a:rPr lang="en-US"/>
            </a:br>
            <a:endParaRPr/>
          </a:p>
        </p:txBody>
      </p:sp>
      <p:grpSp>
        <p:nvGrpSpPr>
          <p:cNvPr id="343" name="Google Shape;343;p52"/>
          <p:cNvGrpSpPr/>
          <p:nvPr/>
        </p:nvGrpSpPr>
        <p:grpSpPr>
          <a:xfrm>
            <a:off x="5477700" y="1164650"/>
            <a:ext cx="3015900" cy="2618700"/>
            <a:chOff x="5865225" y="738775"/>
            <a:chExt cx="3015900" cy="2618700"/>
          </a:xfrm>
        </p:grpSpPr>
        <p:sp>
          <p:nvSpPr>
            <p:cNvPr id="344" name="Google Shape;344;p52"/>
            <p:cNvSpPr/>
            <p:nvPr/>
          </p:nvSpPr>
          <p:spPr>
            <a:xfrm>
              <a:off x="5865225" y="738775"/>
              <a:ext cx="3015900" cy="2618700"/>
            </a:xfrm>
            <a:prstGeom prst="triangl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45" name="Google Shape;345;p52"/>
            <p:cNvCxnSpPr>
              <a:stCxn id="344" idx="1"/>
              <a:endCxn id="344" idx="5"/>
            </p:cNvCxnSpPr>
            <p:nvPr/>
          </p:nvCxnSpPr>
          <p:spPr>
            <a:xfrm>
              <a:off x="6619200" y="2048125"/>
              <a:ext cx="1508100" cy="0"/>
            </a:xfrm>
            <a:prstGeom prst="straightConnector1">
              <a:avLst/>
            </a:prstGeom>
            <a:noFill/>
            <a:ln w="38100" cap="flat" cmpd="sng">
              <a:solidFill>
                <a:schemeClr val="dk2"/>
              </a:solidFill>
              <a:prstDash val="solid"/>
              <a:round/>
              <a:headEnd type="none" w="sm" len="sm"/>
              <a:tailEnd type="none" w="sm" len="sm"/>
            </a:ln>
          </p:spPr>
        </p:cxnSp>
        <p:cxnSp>
          <p:nvCxnSpPr>
            <p:cNvPr id="346" name="Google Shape;346;p52"/>
            <p:cNvCxnSpPr>
              <a:stCxn id="344" idx="3"/>
            </p:cNvCxnSpPr>
            <p:nvPr/>
          </p:nvCxnSpPr>
          <p:spPr>
            <a:xfrm rot="10800000" flipH="1">
              <a:off x="7373175" y="2053375"/>
              <a:ext cx="9900" cy="1304100"/>
            </a:xfrm>
            <a:prstGeom prst="straightConnector1">
              <a:avLst/>
            </a:prstGeom>
            <a:noFill/>
            <a:ln w="38100" cap="flat" cmpd="sng">
              <a:solidFill>
                <a:schemeClr val="dk2"/>
              </a:solidFill>
              <a:prstDash val="dot"/>
              <a:round/>
              <a:headEnd type="none" w="sm" len="sm"/>
              <a:tailEnd type="none" w="sm" len="sm"/>
            </a:ln>
          </p:spPr>
        </p:cxnSp>
        <p:sp>
          <p:nvSpPr>
            <p:cNvPr id="347" name="Google Shape;347;p52"/>
            <p:cNvSpPr txBox="1"/>
            <p:nvPr/>
          </p:nvSpPr>
          <p:spPr>
            <a:xfrm>
              <a:off x="7097925" y="1118688"/>
              <a:ext cx="560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Calibri"/>
                  <a:ea typeface="Calibri"/>
                  <a:cs typeface="Calibri"/>
                  <a:sym typeface="Calibri"/>
                </a:rPr>
                <a:t>V</a:t>
              </a:r>
              <a:endParaRPr sz="3600" b="0" i="0" u="none" strike="noStrike" cap="none">
                <a:solidFill>
                  <a:srgbClr val="000000"/>
                </a:solidFill>
                <a:latin typeface="Calibri"/>
                <a:ea typeface="Calibri"/>
                <a:cs typeface="Calibri"/>
                <a:sym typeface="Calibri"/>
              </a:endParaRPr>
            </a:p>
          </p:txBody>
        </p:sp>
        <p:sp>
          <p:nvSpPr>
            <p:cNvPr id="348" name="Google Shape;348;p52"/>
            <p:cNvSpPr txBox="1"/>
            <p:nvPr/>
          </p:nvSpPr>
          <p:spPr>
            <a:xfrm>
              <a:off x="6537525" y="2436525"/>
              <a:ext cx="560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520"/>
                </a:spcBef>
                <a:spcAft>
                  <a:spcPts val="0"/>
                </a:spcAft>
                <a:buClr>
                  <a:srgbClr val="000000"/>
                </a:buClr>
                <a:buSzPts val="3600"/>
                <a:buFont typeface="Arial"/>
                <a:buNone/>
              </a:pPr>
              <a:r>
                <a:rPr lang="en-US" sz="3600" b="0" i="1" u="none" strike="noStrike" cap="none">
                  <a:solidFill>
                    <a:schemeClr val="dk1"/>
                  </a:solidFill>
                  <a:latin typeface="Calibri"/>
                  <a:ea typeface="Calibri"/>
                  <a:cs typeface="Calibri"/>
                  <a:sym typeface="Calibri"/>
                </a:rPr>
                <a:t>f</a:t>
              </a:r>
              <a:endParaRPr sz="3600" b="0" i="0" u="none" strike="noStrike" cap="none">
                <a:solidFill>
                  <a:srgbClr val="000000"/>
                </a:solidFill>
                <a:latin typeface="Calibri"/>
                <a:ea typeface="Calibri"/>
                <a:cs typeface="Calibri"/>
                <a:sym typeface="Calibri"/>
              </a:endParaRPr>
            </a:p>
          </p:txBody>
        </p:sp>
        <p:sp>
          <p:nvSpPr>
            <p:cNvPr id="349" name="Google Shape;349;p52"/>
            <p:cNvSpPr txBox="1"/>
            <p:nvPr/>
          </p:nvSpPr>
          <p:spPr>
            <a:xfrm>
              <a:off x="7566900" y="2436525"/>
              <a:ext cx="560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520"/>
                </a:spcBef>
                <a:spcAft>
                  <a:spcPts val="0"/>
                </a:spcAft>
                <a:buClr>
                  <a:srgbClr val="000000"/>
                </a:buClr>
                <a:buSzPts val="3600"/>
                <a:buFont typeface="Arial"/>
                <a:buNone/>
              </a:pPr>
              <a:r>
                <a:rPr lang="en-US" sz="3600" b="0" i="1" u="none" strike="noStrike" cap="none">
                  <a:solidFill>
                    <a:schemeClr val="dk1"/>
                  </a:solidFill>
                  <a:latin typeface="Calibri"/>
                  <a:ea typeface="Calibri"/>
                  <a:cs typeface="Calibri"/>
                  <a:sym typeface="Calibri"/>
                </a:rPr>
                <a:t>λ</a:t>
              </a:r>
              <a:endParaRPr sz="3600" b="0" i="0" u="none" strike="noStrike" cap="none">
                <a:solidFill>
                  <a:srgbClr val="000000"/>
                </a:solidFill>
                <a:latin typeface="Calibri"/>
                <a:ea typeface="Calibri"/>
                <a:cs typeface="Calibri"/>
                <a:sym typeface="Calibri"/>
              </a:endParaRPr>
            </a:p>
          </p:txBody>
        </p:sp>
      </p:grpSp>
      <p:sp>
        <p:nvSpPr>
          <p:cNvPr id="350" name="Google Shape;350;p52"/>
          <p:cNvSpPr/>
          <p:nvPr/>
        </p:nvSpPr>
        <p:spPr>
          <a:xfrm>
            <a:off x="6137500" y="2959800"/>
            <a:ext cx="619200" cy="659100"/>
          </a:xfrm>
          <a:prstGeom prst="flowChartConnector">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2">
                                            <p:txEl>
                                              <p:pRg st="0" end="0"/>
                                            </p:txEl>
                                          </p:spTgt>
                                        </p:tgtEl>
                                        <p:attrNameLst>
                                          <p:attrName>style.visibility</p:attrName>
                                        </p:attrNameLst>
                                      </p:cBhvr>
                                      <p:to>
                                        <p:strVal val="visible"/>
                                      </p:to>
                                    </p:set>
                                    <p:animEffect transition="in" filter="fade">
                                      <p:cBhvr>
                                        <p:cTn id="7" dur="1000"/>
                                        <p:tgtEl>
                                          <p:spTgt spid="3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6"/>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Essential Questions</a:t>
            </a:r>
            <a:endParaRPr dirty="0"/>
          </a:p>
        </p:txBody>
      </p:sp>
      <p:sp>
        <p:nvSpPr>
          <p:cNvPr id="130" name="Google Shape;130;p26"/>
          <p:cNvSpPr txBox="1">
            <a:spLocks noGrp="1"/>
          </p:cNvSpPr>
          <p:nvPr>
            <p:ph type="body" idx="1"/>
          </p:nvPr>
        </p:nvSpPr>
        <p:spPr>
          <a:xfrm>
            <a:off x="530352" y="2028497"/>
            <a:ext cx="7772400" cy="2065037"/>
          </a:xfrm>
          <a:prstGeom prst="rect">
            <a:avLst/>
          </a:prstGeom>
          <a:noFill/>
          <a:ln>
            <a:noFill/>
          </a:ln>
        </p:spPr>
        <p:txBody>
          <a:bodyPr spcFirstLastPara="1" wrap="square" lIns="45700" tIns="45700" rIns="45700" bIns="45700" anchor="t" anchorCtr="0">
            <a:normAutofit/>
          </a:bodyPr>
          <a:lstStyle/>
          <a:p>
            <a:pPr indent="-457200">
              <a:spcBef>
                <a:spcPts val="0"/>
              </a:spcBef>
              <a:spcAft>
                <a:spcPts val="600"/>
              </a:spcAft>
            </a:pPr>
            <a:r>
              <a:rPr lang="en-US" dirty="0"/>
              <a:t>What are waves? </a:t>
            </a:r>
          </a:p>
          <a:p>
            <a:pPr indent="-457200">
              <a:spcBef>
                <a:spcPts val="0"/>
              </a:spcBef>
              <a:spcAft>
                <a:spcPts val="600"/>
              </a:spcAft>
            </a:pPr>
            <a:r>
              <a:rPr lang="en-US" dirty="0"/>
              <a:t>How do waves behave differently from particles?</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Triangle of Power: Example With Numbers </a:t>
            </a:r>
            <a:endParaRPr dirty="0"/>
          </a:p>
        </p:txBody>
      </p:sp>
      <p:sp>
        <p:nvSpPr>
          <p:cNvPr id="356" name="Google Shape;356;p53"/>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520"/>
              </a:spcBef>
              <a:spcAft>
                <a:spcPts val="0"/>
              </a:spcAft>
              <a:buSzPts val="2600"/>
              <a:buNone/>
            </a:pPr>
            <a:r>
              <a:rPr lang="en-US"/>
              <a:t>Determine the frequency of a wave with a velocity of 30 m/s and a wavelength of 3 meters.</a:t>
            </a:r>
            <a:endParaRPr/>
          </a:p>
          <a:p>
            <a:pPr marL="0" lvl="0" indent="0" algn="l" rtl="0">
              <a:lnSpc>
                <a:spcPct val="100000"/>
              </a:lnSpc>
              <a:spcBef>
                <a:spcPts val="520"/>
              </a:spcBef>
              <a:spcAft>
                <a:spcPts val="0"/>
              </a:spcAft>
              <a:buSzPts val="2600"/>
              <a:buNone/>
            </a:pPr>
            <a:br>
              <a:rPr lang="en-US"/>
            </a:br>
            <a:endParaRPr/>
          </a:p>
        </p:txBody>
      </p:sp>
      <p:grpSp>
        <p:nvGrpSpPr>
          <p:cNvPr id="357" name="Google Shape;357;p53"/>
          <p:cNvGrpSpPr/>
          <p:nvPr/>
        </p:nvGrpSpPr>
        <p:grpSpPr>
          <a:xfrm>
            <a:off x="5477700" y="1164650"/>
            <a:ext cx="3015900" cy="2618700"/>
            <a:chOff x="5865225" y="738775"/>
            <a:chExt cx="3015900" cy="2618700"/>
          </a:xfrm>
        </p:grpSpPr>
        <p:sp>
          <p:nvSpPr>
            <p:cNvPr id="358" name="Google Shape;358;p53"/>
            <p:cNvSpPr/>
            <p:nvPr/>
          </p:nvSpPr>
          <p:spPr>
            <a:xfrm>
              <a:off x="5865225" y="738775"/>
              <a:ext cx="3015900" cy="2618700"/>
            </a:xfrm>
            <a:prstGeom prst="triangl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59" name="Google Shape;359;p53"/>
            <p:cNvCxnSpPr>
              <a:stCxn id="358" idx="1"/>
              <a:endCxn id="358" idx="5"/>
            </p:cNvCxnSpPr>
            <p:nvPr/>
          </p:nvCxnSpPr>
          <p:spPr>
            <a:xfrm>
              <a:off x="6619200" y="2048125"/>
              <a:ext cx="1508100" cy="0"/>
            </a:xfrm>
            <a:prstGeom prst="straightConnector1">
              <a:avLst/>
            </a:prstGeom>
            <a:noFill/>
            <a:ln w="38100" cap="flat" cmpd="sng">
              <a:solidFill>
                <a:schemeClr val="dk2"/>
              </a:solidFill>
              <a:prstDash val="solid"/>
              <a:round/>
              <a:headEnd type="none" w="sm" len="sm"/>
              <a:tailEnd type="none" w="sm" len="sm"/>
            </a:ln>
          </p:spPr>
        </p:cxnSp>
        <p:cxnSp>
          <p:nvCxnSpPr>
            <p:cNvPr id="360" name="Google Shape;360;p53"/>
            <p:cNvCxnSpPr>
              <a:stCxn id="358" idx="3"/>
            </p:cNvCxnSpPr>
            <p:nvPr/>
          </p:nvCxnSpPr>
          <p:spPr>
            <a:xfrm rot="10800000" flipH="1">
              <a:off x="7373175" y="2053375"/>
              <a:ext cx="9900" cy="1304100"/>
            </a:xfrm>
            <a:prstGeom prst="straightConnector1">
              <a:avLst/>
            </a:prstGeom>
            <a:noFill/>
            <a:ln w="38100" cap="flat" cmpd="sng">
              <a:solidFill>
                <a:schemeClr val="dk2"/>
              </a:solidFill>
              <a:prstDash val="dot"/>
              <a:round/>
              <a:headEnd type="none" w="sm" len="sm"/>
              <a:tailEnd type="none" w="sm" len="sm"/>
            </a:ln>
          </p:spPr>
        </p:cxnSp>
        <p:sp>
          <p:nvSpPr>
            <p:cNvPr id="361" name="Google Shape;361;p53"/>
            <p:cNvSpPr txBox="1"/>
            <p:nvPr/>
          </p:nvSpPr>
          <p:spPr>
            <a:xfrm>
              <a:off x="7097925" y="1118688"/>
              <a:ext cx="560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Calibri"/>
                  <a:ea typeface="Calibri"/>
                  <a:cs typeface="Calibri"/>
                  <a:sym typeface="Calibri"/>
                </a:rPr>
                <a:t>V</a:t>
              </a:r>
              <a:endParaRPr sz="3600" b="0" i="0" u="none" strike="noStrike" cap="none">
                <a:solidFill>
                  <a:srgbClr val="000000"/>
                </a:solidFill>
                <a:latin typeface="Calibri"/>
                <a:ea typeface="Calibri"/>
                <a:cs typeface="Calibri"/>
                <a:sym typeface="Calibri"/>
              </a:endParaRPr>
            </a:p>
          </p:txBody>
        </p:sp>
        <p:sp>
          <p:nvSpPr>
            <p:cNvPr id="362" name="Google Shape;362;p53"/>
            <p:cNvSpPr txBox="1"/>
            <p:nvPr/>
          </p:nvSpPr>
          <p:spPr>
            <a:xfrm>
              <a:off x="6537525" y="2436525"/>
              <a:ext cx="560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520"/>
                </a:spcBef>
                <a:spcAft>
                  <a:spcPts val="0"/>
                </a:spcAft>
                <a:buClr>
                  <a:srgbClr val="000000"/>
                </a:buClr>
                <a:buSzPts val="3600"/>
                <a:buFont typeface="Arial"/>
                <a:buNone/>
              </a:pPr>
              <a:r>
                <a:rPr lang="en-US" sz="3600" b="0" i="1" u="none" strike="noStrike" cap="none">
                  <a:solidFill>
                    <a:schemeClr val="dk1"/>
                  </a:solidFill>
                  <a:latin typeface="Calibri"/>
                  <a:ea typeface="Calibri"/>
                  <a:cs typeface="Calibri"/>
                  <a:sym typeface="Calibri"/>
                </a:rPr>
                <a:t>f</a:t>
              </a:r>
              <a:endParaRPr sz="3600" b="0" i="0" u="none" strike="noStrike" cap="none">
                <a:solidFill>
                  <a:srgbClr val="000000"/>
                </a:solidFill>
                <a:latin typeface="Calibri"/>
                <a:ea typeface="Calibri"/>
                <a:cs typeface="Calibri"/>
                <a:sym typeface="Calibri"/>
              </a:endParaRPr>
            </a:p>
          </p:txBody>
        </p:sp>
        <p:sp>
          <p:nvSpPr>
            <p:cNvPr id="363" name="Google Shape;363;p53"/>
            <p:cNvSpPr txBox="1"/>
            <p:nvPr/>
          </p:nvSpPr>
          <p:spPr>
            <a:xfrm>
              <a:off x="7566900" y="2436525"/>
              <a:ext cx="560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520"/>
                </a:spcBef>
                <a:spcAft>
                  <a:spcPts val="0"/>
                </a:spcAft>
                <a:buClr>
                  <a:srgbClr val="000000"/>
                </a:buClr>
                <a:buSzPts val="3600"/>
                <a:buFont typeface="Arial"/>
                <a:buNone/>
              </a:pPr>
              <a:r>
                <a:rPr lang="en-US" sz="3600" b="0" i="1" u="none" strike="noStrike" cap="none">
                  <a:solidFill>
                    <a:schemeClr val="dk1"/>
                  </a:solidFill>
                  <a:latin typeface="Calibri"/>
                  <a:ea typeface="Calibri"/>
                  <a:cs typeface="Calibri"/>
                  <a:sym typeface="Calibri"/>
                </a:rPr>
                <a:t>λ</a:t>
              </a:r>
              <a:endParaRPr sz="3600" b="0" i="0" u="none" strike="noStrike" cap="none">
                <a:solidFill>
                  <a:srgbClr val="000000"/>
                </a:solidFill>
                <a:latin typeface="Calibri"/>
                <a:ea typeface="Calibri"/>
                <a:cs typeface="Calibri"/>
                <a:sym typeface="Calibri"/>
              </a:endParaRPr>
            </a:p>
          </p:txBody>
        </p:sp>
      </p:grpSp>
      <p:sp>
        <p:nvSpPr>
          <p:cNvPr id="364" name="Google Shape;364;p53"/>
          <p:cNvSpPr/>
          <p:nvPr/>
        </p:nvSpPr>
        <p:spPr>
          <a:xfrm>
            <a:off x="6137500" y="2959800"/>
            <a:ext cx="619200" cy="659100"/>
          </a:xfrm>
          <a:prstGeom prst="flowChartConnector">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5" name="Google Shape;365;p53"/>
          <p:cNvPicPr preferRelativeResize="0"/>
          <p:nvPr/>
        </p:nvPicPr>
        <p:blipFill rotWithShape="1">
          <a:blip r:embed="rId3">
            <a:alphaModFix/>
          </a:blip>
          <a:srcRect/>
          <a:stretch/>
        </p:blipFill>
        <p:spPr>
          <a:xfrm>
            <a:off x="947227" y="2754359"/>
            <a:ext cx="1320800" cy="21716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6">
                                            <p:txEl>
                                              <p:pRg st="0" end="0"/>
                                            </p:txEl>
                                          </p:spTgt>
                                        </p:tgtEl>
                                        <p:attrNameLst>
                                          <p:attrName>style.visibility</p:attrName>
                                        </p:attrNameLst>
                                      </p:cBhvr>
                                      <p:to>
                                        <p:strVal val="visible"/>
                                      </p:to>
                                    </p:set>
                                    <p:animEffect transition="in" filter="fade">
                                      <p:cBhvr>
                                        <p:cTn id="7" dur="1000"/>
                                        <p:tgtEl>
                                          <p:spTgt spid="3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6">
                                            <p:txEl>
                                              <p:pRg st="1" end="1"/>
                                            </p:txEl>
                                          </p:spTgt>
                                        </p:tgtEl>
                                        <p:attrNameLst>
                                          <p:attrName>style.visibility</p:attrName>
                                        </p:attrNameLst>
                                      </p:cBhvr>
                                      <p:to>
                                        <p:strVal val="visible"/>
                                      </p:to>
                                    </p:set>
                                    <p:animEffect transition="in" filter="fade">
                                      <p:cBhvr>
                                        <p:cTn id="12" dur="1000"/>
                                        <p:tgtEl>
                                          <p:spTgt spid="3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Triangle of Power </a:t>
            </a:r>
            <a:endParaRPr/>
          </a:p>
        </p:txBody>
      </p:sp>
      <p:sp>
        <p:nvSpPr>
          <p:cNvPr id="371" name="Google Shape;371;p54"/>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p>
            <a:pPr marL="457200" lvl="0" indent="-393700" algn="l" rtl="0">
              <a:lnSpc>
                <a:spcPct val="100000"/>
              </a:lnSpc>
              <a:spcBef>
                <a:spcPts val="520"/>
              </a:spcBef>
              <a:spcAft>
                <a:spcPts val="600"/>
              </a:spcAft>
              <a:buSzPts val="2600"/>
              <a:buChar char="•"/>
            </a:pPr>
            <a:r>
              <a:rPr lang="en-US" dirty="0"/>
              <a:t>What if you have the velocity  and the frequency, but not the wavelength?</a:t>
            </a:r>
            <a:endParaRPr dirty="0"/>
          </a:p>
          <a:p>
            <a:pPr marL="457200" lvl="0" indent="-393700" algn="l" rtl="0">
              <a:lnSpc>
                <a:spcPct val="100000"/>
              </a:lnSpc>
              <a:spcBef>
                <a:spcPts val="0"/>
              </a:spcBef>
              <a:spcAft>
                <a:spcPts val="0"/>
              </a:spcAft>
              <a:buSzPts val="2600"/>
              <a:buChar char="•"/>
            </a:pPr>
            <a:r>
              <a:rPr lang="en-US" dirty="0"/>
              <a:t>To find the wavelength:</a:t>
            </a:r>
            <a:endParaRPr dirty="0"/>
          </a:p>
          <a:p>
            <a:pPr marL="914400" lvl="1" indent="-285750" algn="l" rtl="0">
              <a:lnSpc>
                <a:spcPct val="100000"/>
              </a:lnSpc>
              <a:spcBef>
                <a:spcPts val="0"/>
              </a:spcBef>
              <a:spcAft>
                <a:spcPts val="0"/>
              </a:spcAft>
              <a:buSzPct val="100000"/>
              <a:buFont typeface="Arial" panose="020B0604020202020204" pitchFamily="34" charset="0"/>
              <a:buChar char="•"/>
            </a:pPr>
            <a:r>
              <a:rPr lang="en-US" dirty="0"/>
              <a:t>Cover the </a:t>
            </a:r>
            <a:r>
              <a:rPr lang="en-US" i="1" dirty="0"/>
              <a:t>λ</a:t>
            </a:r>
            <a:endParaRPr dirty="0"/>
          </a:p>
          <a:p>
            <a:pPr marL="914400" lvl="1" indent="-285750" algn="l" rtl="0">
              <a:lnSpc>
                <a:spcPct val="100000"/>
              </a:lnSpc>
              <a:spcBef>
                <a:spcPts val="0"/>
              </a:spcBef>
              <a:spcAft>
                <a:spcPts val="0"/>
              </a:spcAft>
              <a:buSzPct val="100000"/>
              <a:buFont typeface="Arial" panose="020B0604020202020204" pitchFamily="34" charset="0"/>
              <a:buChar char="•"/>
            </a:pPr>
            <a:r>
              <a:rPr lang="en-US" dirty="0"/>
              <a:t>The dashed line represents = </a:t>
            </a:r>
            <a:endParaRPr dirty="0"/>
          </a:p>
          <a:p>
            <a:pPr marL="914400" lvl="1" indent="-285750" algn="l" rtl="0">
              <a:lnSpc>
                <a:spcPct val="100000"/>
              </a:lnSpc>
              <a:spcBef>
                <a:spcPts val="0"/>
              </a:spcBef>
              <a:spcAft>
                <a:spcPts val="0"/>
              </a:spcAft>
              <a:buSzPct val="100000"/>
              <a:buFont typeface="Arial" panose="020B0604020202020204" pitchFamily="34" charset="0"/>
              <a:buChar char="•"/>
            </a:pPr>
            <a:r>
              <a:rPr lang="en-US" dirty="0"/>
              <a:t>The solid horizontal line means division</a:t>
            </a:r>
            <a:endParaRPr dirty="0"/>
          </a:p>
        </p:txBody>
      </p:sp>
      <p:grpSp>
        <p:nvGrpSpPr>
          <p:cNvPr id="372" name="Google Shape;372;p54"/>
          <p:cNvGrpSpPr/>
          <p:nvPr/>
        </p:nvGrpSpPr>
        <p:grpSpPr>
          <a:xfrm>
            <a:off x="5477700" y="1164650"/>
            <a:ext cx="3015900" cy="2618700"/>
            <a:chOff x="5865225" y="738775"/>
            <a:chExt cx="3015900" cy="2618700"/>
          </a:xfrm>
        </p:grpSpPr>
        <p:sp>
          <p:nvSpPr>
            <p:cNvPr id="373" name="Google Shape;373;p54"/>
            <p:cNvSpPr/>
            <p:nvPr/>
          </p:nvSpPr>
          <p:spPr>
            <a:xfrm>
              <a:off x="5865225" y="738775"/>
              <a:ext cx="3015900" cy="2618700"/>
            </a:xfrm>
            <a:prstGeom prst="triangl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74" name="Google Shape;374;p54"/>
            <p:cNvCxnSpPr>
              <a:stCxn id="373" idx="1"/>
              <a:endCxn id="373" idx="5"/>
            </p:cNvCxnSpPr>
            <p:nvPr/>
          </p:nvCxnSpPr>
          <p:spPr>
            <a:xfrm>
              <a:off x="6619200" y="2048125"/>
              <a:ext cx="1508100" cy="0"/>
            </a:xfrm>
            <a:prstGeom prst="straightConnector1">
              <a:avLst/>
            </a:prstGeom>
            <a:noFill/>
            <a:ln w="38100" cap="flat" cmpd="sng">
              <a:solidFill>
                <a:schemeClr val="dk2"/>
              </a:solidFill>
              <a:prstDash val="solid"/>
              <a:round/>
              <a:headEnd type="none" w="sm" len="sm"/>
              <a:tailEnd type="none" w="sm" len="sm"/>
            </a:ln>
          </p:spPr>
        </p:cxnSp>
        <p:cxnSp>
          <p:nvCxnSpPr>
            <p:cNvPr id="375" name="Google Shape;375;p54"/>
            <p:cNvCxnSpPr>
              <a:stCxn id="373" idx="3"/>
            </p:cNvCxnSpPr>
            <p:nvPr/>
          </p:nvCxnSpPr>
          <p:spPr>
            <a:xfrm rot="10800000" flipH="1">
              <a:off x="7373175" y="2053375"/>
              <a:ext cx="9900" cy="1304100"/>
            </a:xfrm>
            <a:prstGeom prst="straightConnector1">
              <a:avLst/>
            </a:prstGeom>
            <a:noFill/>
            <a:ln w="38100" cap="flat" cmpd="sng">
              <a:solidFill>
                <a:schemeClr val="dk2"/>
              </a:solidFill>
              <a:prstDash val="dot"/>
              <a:round/>
              <a:headEnd type="none" w="sm" len="sm"/>
              <a:tailEnd type="none" w="sm" len="sm"/>
            </a:ln>
          </p:spPr>
        </p:cxnSp>
        <p:sp>
          <p:nvSpPr>
            <p:cNvPr id="376" name="Google Shape;376;p54"/>
            <p:cNvSpPr txBox="1"/>
            <p:nvPr/>
          </p:nvSpPr>
          <p:spPr>
            <a:xfrm>
              <a:off x="7097925" y="1118688"/>
              <a:ext cx="560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Calibri"/>
                  <a:ea typeface="Calibri"/>
                  <a:cs typeface="Calibri"/>
                  <a:sym typeface="Calibri"/>
                </a:rPr>
                <a:t>V</a:t>
              </a:r>
              <a:endParaRPr sz="3600" b="0" i="0" u="none" strike="noStrike" cap="none">
                <a:solidFill>
                  <a:srgbClr val="000000"/>
                </a:solidFill>
                <a:latin typeface="Calibri"/>
                <a:ea typeface="Calibri"/>
                <a:cs typeface="Calibri"/>
                <a:sym typeface="Calibri"/>
              </a:endParaRPr>
            </a:p>
          </p:txBody>
        </p:sp>
        <p:sp>
          <p:nvSpPr>
            <p:cNvPr id="377" name="Google Shape;377;p54"/>
            <p:cNvSpPr txBox="1"/>
            <p:nvPr/>
          </p:nvSpPr>
          <p:spPr>
            <a:xfrm>
              <a:off x="6537525" y="2436525"/>
              <a:ext cx="560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520"/>
                </a:spcBef>
                <a:spcAft>
                  <a:spcPts val="0"/>
                </a:spcAft>
                <a:buClr>
                  <a:srgbClr val="000000"/>
                </a:buClr>
                <a:buSzPts val="3600"/>
                <a:buFont typeface="Arial"/>
                <a:buNone/>
              </a:pPr>
              <a:r>
                <a:rPr lang="en-US" sz="3600" b="0" i="1" u="none" strike="noStrike" cap="none">
                  <a:solidFill>
                    <a:schemeClr val="dk1"/>
                  </a:solidFill>
                  <a:latin typeface="Calibri"/>
                  <a:ea typeface="Calibri"/>
                  <a:cs typeface="Calibri"/>
                  <a:sym typeface="Calibri"/>
                </a:rPr>
                <a:t>f</a:t>
              </a:r>
              <a:endParaRPr sz="3600" b="0" i="0" u="none" strike="noStrike" cap="none">
                <a:solidFill>
                  <a:srgbClr val="000000"/>
                </a:solidFill>
                <a:latin typeface="Calibri"/>
                <a:ea typeface="Calibri"/>
                <a:cs typeface="Calibri"/>
                <a:sym typeface="Calibri"/>
              </a:endParaRPr>
            </a:p>
          </p:txBody>
        </p:sp>
        <p:sp>
          <p:nvSpPr>
            <p:cNvPr id="378" name="Google Shape;378;p54"/>
            <p:cNvSpPr txBox="1"/>
            <p:nvPr/>
          </p:nvSpPr>
          <p:spPr>
            <a:xfrm>
              <a:off x="7566900" y="2436525"/>
              <a:ext cx="560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520"/>
                </a:spcBef>
                <a:spcAft>
                  <a:spcPts val="0"/>
                </a:spcAft>
                <a:buClr>
                  <a:srgbClr val="000000"/>
                </a:buClr>
                <a:buSzPts val="3600"/>
                <a:buFont typeface="Arial"/>
                <a:buNone/>
              </a:pPr>
              <a:r>
                <a:rPr lang="en-US" sz="3600" b="0" i="1" u="none" strike="noStrike" cap="none">
                  <a:solidFill>
                    <a:schemeClr val="dk1"/>
                  </a:solidFill>
                  <a:latin typeface="Calibri"/>
                  <a:ea typeface="Calibri"/>
                  <a:cs typeface="Calibri"/>
                  <a:sym typeface="Calibri"/>
                </a:rPr>
                <a:t>λ</a:t>
              </a:r>
              <a:endParaRPr sz="3600" b="0" i="0" u="none" strike="noStrike" cap="none">
                <a:solidFill>
                  <a:srgbClr val="000000"/>
                </a:solidFill>
                <a:latin typeface="Calibri"/>
                <a:ea typeface="Calibri"/>
                <a:cs typeface="Calibri"/>
                <a:sym typeface="Calibri"/>
              </a:endParaRPr>
            </a:p>
          </p:txBody>
        </p:sp>
      </p:grpSp>
      <p:sp>
        <p:nvSpPr>
          <p:cNvPr id="379" name="Google Shape;379;p54"/>
          <p:cNvSpPr/>
          <p:nvPr/>
        </p:nvSpPr>
        <p:spPr>
          <a:xfrm>
            <a:off x="7137625" y="2915850"/>
            <a:ext cx="619200" cy="659100"/>
          </a:xfrm>
          <a:prstGeom prst="flowChartConnector">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0" name="Google Shape;380;p54"/>
          <p:cNvPicPr preferRelativeResize="0">
            <a:picLocks noChangeAspect="1"/>
          </p:cNvPicPr>
          <p:nvPr/>
        </p:nvPicPr>
        <p:blipFill rotWithShape="1">
          <a:blip r:embed="rId3">
            <a:alphaModFix/>
          </a:blip>
          <a:srcRect/>
          <a:stretch/>
        </p:blipFill>
        <p:spPr>
          <a:xfrm>
            <a:off x="1445508" y="3997843"/>
            <a:ext cx="821050" cy="84075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1">
                                            <p:txEl>
                                              <p:pRg st="0" end="0"/>
                                            </p:txEl>
                                          </p:spTgt>
                                        </p:tgtEl>
                                        <p:attrNameLst>
                                          <p:attrName>style.visibility</p:attrName>
                                        </p:attrNameLst>
                                      </p:cBhvr>
                                      <p:to>
                                        <p:strVal val="visible"/>
                                      </p:to>
                                    </p:set>
                                    <p:animEffect transition="in" filter="fade">
                                      <p:cBhvr>
                                        <p:cTn id="7" dur="1000"/>
                                        <p:tgtEl>
                                          <p:spTgt spid="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1">
                                            <p:txEl>
                                              <p:pRg st="1" end="1"/>
                                            </p:txEl>
                                          </p:spTgt>
                                        </p:tgtEl>
                                        <p:attrNameLst>
                                          <p:attrName>style.visibility</p:attrName>
                                        </p:attrNameLst>
                                      </p:cBhvr>
                                      <p:to>
                                        <p:strVal val="visible"/>
                                      </p:to>
                                    </p:set>
                                    <p:animEffect transition="in" filter="fade">
                                      <p:cBhvr>
                                        <p:cTn id="12" dur="1000"/>
                                        <p:tgtEl>
                                          <p:spTgt spid="3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1">
                                            <p:txEl>
                                              <p:pRg st="2" end="2"/>
                                            </p:txEl>
                                          </p:spTgt>
                                        </p:tgtEl>
                                        <p:attrNameLst>
                                          <p:attrName>style.visibility</p:attrName>
                                        </p:attrNameLst>
                                      </p:cBhvr>
                                      <p:to>
                                        <p:strVal val="visible"/>
                                      </p:to>
                                    </p:set>
                                    <p:animEffect transition="in" filter="fade">
                                      <p:cBhvr>
                                        <p:cTn id="17" dur="1000"/>
                                        <p:tgtEl>
                                          <p:spTgt spid="3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1">
                                            <p:txEl>
                                              <p:pRg st="3" end="3"/>
                                            </p:txEl>
                                          </p:spTgt>
                                        </p:tgtEl>
                                        <p:attrNameLst>
                                          <p:attrName>style.visibility</p:attrName>
                                        </p:attrNameLst>
                                      </p:cBhvr>
                                      <p:to>
                                        <p:strVal val="visible"/>
                                      </p:to>
                                    </p:set>
                                    <p:animEffect transition="in" filter="fade">
                                      <p:cBhvr>
                                        <p:cTn id="22" dur="1000"/>
                                        <p:tgtEl>
                                          <p:spTgt spid="3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1">
                                            <p:txEl>
                                              <p:pRg st="4" end="4"/>
                                            </p:txEl>
                                          </p:spTgt>
                                        </p:tgtEl>
                                        <p:attrNameLst>
                                          <p:attrName>style.visibility</p:attrName>
                                        </p:attrNameLst>
                                      </p:cBhvr>
                                      <p:to>
                                        <p:strVal val="visible"/>
                                      </p:to>
                                    </p:set>
                                    <p:animEffect transition="in" filter="fade">
                                      <p:cBhvr>
                                        <p:cTn id="27" dur="1000"/>
                                        <p:tgtEl>
                                          <p:spTgt spid="3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Triangle of Power: Example With Numbers </a:t>
            </a:r>
            <a:endParaRPr dirty="0"/>
          </a:p>
        </p:txBody>
      </p:sp>
      <p:sp>
        <p:nvSpPr>
          <p:cNvPr id="386" name="Google Shape;386;p55"/>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ctr" anchorCtr="0">
            <a:normAutofit/>
          </a:bodyPr>
          <a:lstStyle/>
          <a:p>
            <a:pPr marL="0" lvl="0" indent="0" algn="l" rtl="0">
              <a:lnSpc>
                <a:spcPct val="100000"/>
              </a:lnSpc>
              <a:spcBef>
                <a:spcPts val="520"/>
              </a:spcBef>
              <a:spcAft>
                <a:spcPts val="0"/>
              </a:spcAft>
              <a:buClr>
                <a:schemeClr val="dk1"/>
              </a:buClr>
              <a:buSzPts val="1100"/>
              <a:buFont typeface="Arial"/>
              <a:buNone/>
            </a:pPr>
            <a:r>
              <a:rPr lang="en-US" dirty="0"/>
              <a:t>Determine the wavelength of a wave with a velocity of 100 m/s and a frequency of 50 Hz.</a:t>
            </a:r>
            <a:br>
              <a:rPr lang="en-US" dirty="0"/>
            </a:br>
            <a:endParaRPr dirty="0"/>
          </a:p>
        </p:txBody>
      </p:sp>
      <p:grpSp>
        <p:nvGrpSpPr>
          <p:cNvPr id="387" name="Google Shape;387;p55"/>
          <p:cNvGrpSpPr/>
          <p:nvPr/>
        </p:nvGrpSpPr>
        <p:grpSpPr>
          <a:xfrm>
            <a:off x="5477700" y="1164650"/>
            <a:ext cx="3015900" cy="2618700"/>
            <a:chOff x="5865225" y="738775"/>
            <a:chExt cx="3015900" cy="2618700"/>
          </a:xfrm>
        </p:grpSpPr>
        <p:sp>
          <p:nvSpPr>
            <p:cNvPr id="388" name="Google Shape;388;p55"/>
            <p:cNvSpPr/>
            <p:nvPr/>
          </p:nvSpPr>
          <p:spPr>
            <a:xfrm>
              <a:off x="5865225" y="738775"/>
              <a:ext cx="3015900" cy="2618700"/>
            </a:xfrm>
            <a:prstGeom prst="triangl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89" name="Google Shape;389;p55"/>
            <p:cNvCxnSpPr>
              <a:stCxn id="388" idx="1"/>
              <a:endCxn id="388" idx="5"/>
            </p:cNvCxnSpPr>
            <p:nvPr/>
          </p:nvCxnSpPr>
          <p:spPr>
            <a:xfrm>
              <a:off x="6619200" y="2048125"/>
              <a:ext cx="1508100" cy="0"/>
            </a:xfrm>
            <a:prstGeom prst="straightConnector1">
              <a:avLst/>
            </a:prstGeom>
            <a:noFill/>
            <a:ln w="38100" cap="flat" cmpd="sng">
              <a:solidFill>
                <a:schemeClr val="dk2"/>
              </a:solidFill>
              <a:prstDash val="solid"/>
              <a:round/>
              <a:headEnd type="none" w="sm" len="sm"/>
              <a:tailEnd type="none" w="sm" len="sm"/>
            </a:ln>
          </p:spPr>
        </p:cxnSp>
        <p:cxnSp>
          <p:nvCxnSpPr>
            <p:cNvPr id="390" name="Google Shape;390;p55"/>
            <p:cNvCxnSpPr>
              <a:stCxn id="388" idx="3"/>
            </p:cNvCxnSpPr>
            <p:nvPr/>
          </p:nvCxnSpPr>
          <p:spPr>
            <a:xfrm rot="10800000" flipH="1">
              <a:off x="7373175" y="2053375"/>
              <a:ext cx="9900" cy="1304100"/>
            </a:xfrm>
            <a:prstGeom prst="straightConnector1">
              <a:avLst/>
            </a:prstGeom>
            <a:noFill/>
            <a:ln w="38100" cap="flat" cmpd="sng">
              <a:solidFill>
                <a:schemeClr val="dk2"/>
              </a:solidFill>
              <a:prstDash val="dot"/>
              <a:round/>
              <a:headEnd type="none" w="sm" len="sm"/>
              <a:tailEnd type="none" w="sm" len="sm"/>
            </a:ln>
          </p:spPr>
        </p:cxnSp>
        <p:sp>
          <p:nvSpPr>
            <p:cNvPr id="391" name="Google Shape;391;p55"/>
            <p:cNvSpPr txBox="1"/>
            <p:nvPr/>
          </p:nvSpPr>
          <p:spPr>
            <a:xfrm>
              <a:off x="7097925" y="1118688"/>
              <a:ext cx="560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Calibri"/>
                  <a:ea typeface="Calibri"/>
                  <a:cs typeface="Calibri"/>
                  <a:sym typeface="Calibri"/>
                </a:rPr>
                <a:t>V</a:t>
              </a:r>
              <a:endParaRPr sz="3600" b="0" i="0" u="none" strike="noStrike" cap="none">
                <a:solidFill>
                  <a:srgbClr val="000000"/>
                </a:solidFill>
                <a:latin typeface="Calibri"/>
                <a:ea typeface="Calibri"/>
                <a:cs typeface="Calibri"/>
                <a:sym typeface="Calibri"/>
              </a:endParaRPr>
            </a:p>
          </p:txBody>
        </p:sp>
        <p:sp>
          <p:nvSpPr>
            <p:cNvPr id="392" name="Google Shape;392;p55"/>
            <p:cNvSpPr txBox="1"/>
            <p:nvPr/>
          </p:nvSpPr>
          <p:spPr>
            <a:xfrm>
              <a:off x="6537525" y="2436525"/>
              <a:ext cx="560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520"/>
                </a:spcBef>
                <a:spcAft>
                  <a:spcPts val="0"/>
                </a:spcAft>
                <a:buClr>
                  <a:srgbClr val="000000"/>
                </a:buClr>
                <a:buSzPts val="3600"/>
                <a:buFont typeface="Arial"/>
                <a:buNone/>
              </a:pPr>
              <a:r>
                <a:rPr lang="en-US" sz="3600" b="0" i="1" u="none" strike="noStrike" cap="none">
                  <a:solidFill>
                    <a:schemeClr val="dk1"/>
                  </a:solidFill>
                  <a:latin typeface="Calibri"/>
                  <a:ea typeface="Calibri"/>
                  <a:cs typeface="Calibri"/>
                  <a:sym typeface="Calibri"/>
                </a:rPr>
                <a:t>f</a:t>
              </a:r>
              <a:endParaRPr sz="3600" b="0" i="0" u="none" strike="noStrike" cap="none">
                <a:solidFill>
                  <a:srgbClr val="000000"/>
                </a:solidFill>
                <a:latin typeface="Calibri"/>
                <a:ea typeface="Calibri"/>
                <a:cs typeface="Calibri"/>
                <a:sym typeface="Calibri"/>
              </a:endParaRPr>
            </a:p>
          </p:txBody>
        </p:sp>
        <p:sp>
          <p:nvSpPr>
            <p:cNvPr id="393" name="Google Shape;393;p55"/>
            <p:cNvSpPr txBox="1"/>
            <p:nvPr/>
          </p:nvSpPr>
          <p:spPr>
            <a:xfrm>
              <a:off x="7566900" y="2436525"/>
              <a:ext cx="560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520"/>
                </a:spcBef>
                <a:spcAft>
                  <a:spcPts val="0"/>
                </a:spcAft>
                <a:buClr>
                  <a:srgbClr val="000000"/>
                </a:buClr>
                <a:buSzPts val="3600"/>
                <a:buFont typeface="Arial"/>
                <a:buNone/>
              </a:pPr>
              <a:r>
                <a:rPr lang="en-US" sz="3600" b="0" i="1" u="none" strike="noStrike" cap="none">
                  <a:solidFill>
                    <a:schemeClr val="dk1"/>
                  </a:solidFill>
                  <a:latin typeface="Calibri"/>
                  <a:ea typeface="Calibri"/>
                  <a:cs typeface="Calibri"/>
                  <a:sym typeface="Calibri"/>
                </a:rPr>
                <a:t>λ</a:t>
              </a:r>
              <a:endParaRPr sz="3600" b="0" i="0" u="none" strike="noStrike" cap="none">
                <a:solidFill>
                  <a:srgbClr val="000000"/>
                </a:solidFill>
                <a:latin typeface="Calibri"/>
                <a:ea typeface="Calibri"/>
                <a:cs typeface="Calibri"/>
                <a:sym typeface="Calibri"/>
              </a:endParaRPr>
            </a:p>
          </p:txBody>
        </p:sp>
      </p:grpSp>
      <p:sp>
        <p:nvSpPr>
          <p:cNvPr id="394" name="Google Shape;394;p55"/>
          <p:cNvSpPr/>
          <p:nvPr/>
        </p:nvSpPr>
        <p:spPr>
          <a:xfrm>
            <a:off x="7137625" y="2904850"/>
            <a:ext cx="619200" cy="659100"/>
          </a:xfrm>
          <a:prstGeom prst="flowChartConnector">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6">
                                            <p:txEl>
                                              <p:pRg st="0" end="0"/>
                                            </p:txEl>
                                          </p:spTgt>
                                        </p:tgtEl>
                                        <p:attrNameLst>
                                          <p:attrName>style.visibility</p:attrName>
                                        </p:attrNameLst>
                                      </p:cBhvr>
                                      <p:to>
                                        <p:strVal val="visible"/>
                                      </p:to>
                                    </p:set>
                                    <p:animEffect transition="in" filter="fade">
                                      <p:cBhvr>
                                        <p:cTn id="7" dur="1000"/>
                                        <p:tgtEl>
                                          <p:spTgt spid="3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Triangle of Power: Example With Numbers </a:t>
            </a:r>
            <a:endParaRPr dirty="0"/>
          </a:p>
        </p:txBody>
      </p:sp>
      <p:sp>
        <p:nvSpPr>
          <p:cNvPr id="400" name="Google Shape;400;p56"/>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520"/>
              </a:spcBef>
              <a:spcAft>
                <a:spcPts val="0"/>
              </a:spcAft>
              <a:buClr>
                <a:schemeClr val="dk1"/>
              </a:buClr>
              <a:buSzPts val="1100"/>
              <a:buFont typeface="Arial"/>
              <a:buNone/>
            </a:pPr>
            <a:r>
              <a:rPr lang="en-US"/>
              <a:t>Determine the wavelength of a wave with a velocity of 100 m/s and a frequency of 50 Hz.</a:t>
            </a:r>
            <a:br>
              <a:rPr lang="en-US"/>
            </a:br>
            <a:endParaRPr/>
          </a:p>
        </p:txBody>
      </p:sp>
      <p:grpSp>
        <p:nvGrpSpPr>
          <p:cNvPr id="401" name="Google Shape;401;p56"/>
          <p:cNvGrpSpPr/>
          <p:nvPr/>
        </p:nvGrpSpPr>
        <p:grpSpPr>
          <a:xfrm>
            <a:off x="5477700" y="1164650"/>
            <a:ext cx="3015900" cy="2618700"/>
            <a:chOff x="5865225" y="738775"/>
            <a:chExt cx="3015900" cy="2618700"/>
          </a:xfrm>
        </p:grpSpPr>
        <p:sp>
          <p:nvSpPr>
            <p:cNvPr id="402" name="Google Shape;402;p56"/>
            <p:cNvSpPr/>
            <p:nvPr/>
          </p:nvSpPr>
          <p:spPr>
            <a:xfrm>
              <a:off x="5865225" y="738775"/>
              <a:ext cx="3015900" cy="2618700"/>
            </a:xfrm>
            <a:prstGeom prst="triangl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03" name="Google Shape;403;p56"/>
            <p:cNvCxnSpPr>
              <a:stCxn id="402" idx="1"/>
              <a:endCxn id="402" idx="5"/>
            </p:cNvCxnSpPr>
            <p:nvPr/>
          </p:nvCxnSpPr>
          <p:spPr>
            <a:xfrm>
              <a:off x="6619200" y="2048125"/>
              <a:ext cx="1508100" cy="0"/>
            </a:xfrm>
            <a:prstGeom prst="straightConnector1">
              <a:avLst/>
            </a:prstGeom>
            <a:noFill/>
            <a:ln w="38100" cap="flat" cmpd="sng">
              <a:solidFill>
                <a:schemeClr val="dk2"/>
              </a:solidFill>
              <a:prstDash val="solid"/>
              <a:round/>
              <a:headEnd type="none" w="sm" len="sm"/>
              <a:tailEnd type="none" w="sm" len="sm"/>
            </a:ln>
          </p:spPr>
        </p:cxnSp>
        <p:cxnSp>
          <p:nvCxnSpPr>
            <p:cNvPr id="404" name="Google Shape;404;p56"/>
            <p:cNvCxnSpPr>
              <a:stCxn id="402" idx="3"/>
            </p:cNvCxnSpPr>
            <p:nvPr/>
          </p:nvCxnSpPr>
          <p:spPr>
            <a:xfrm rot="10800000" flipH="1">
              <a:off x="7373175" y="2053375"/>
              <a:ext cx="9900" cy="1304100"/>
            </a:xfrm>
            <a:prstGeom prst="straightConnector1">
              <a:avLst/>
            </a:prstGeom>
            <a:noFill/>
            <a:ln w="38100" cap="flat" cmpd="sng">
              <a:solidFill>
                <a:schemeClr val="dk2"/>
              </a:solidFill>
              <a:prstDash val="dot"/>
              <a:round/>
              <a:headEnd type="none" w="sm" len="sm"/>
              <a:tailEnd type="none" w="sm" len="sm"/>
            </a:ln>
          </p:spPr>
        </p:cxnSp>
        <p:sp>
          <p:nvSpPr>
            <p:cNvPr id="405" name="Google Shape;405;p56"/>
            <p:cNvSpPr txBox="1"/>
            <p:nvPr/>
          </p:nvSpPr>
          <p:spPr>
            <a:xfrm>
              <a:off x="7097925" y="1118688"/>
              <a:ext cx="560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Calibri"/>
                  <a:ea typeface="Calibri"/>
                  <a:cs typeface="Calibri"/>
                  <a:sym typeface="Calibri"/>
                </a:rPr>
                <a:t>V</a:t>
              </a:r>
              <a:endParaRPr sz="3600" b="0" i="0" u="none" strike="noStrike" cap="none">
                <a:solidFill>
                  <a:srgbClr val="000000"/>
                </a:solidFill>
                <a:latin typeface="Calibri"/>
                <a:ea typeface="Calibri"/>
                <a:cs typeface="Calibri"/>
                <a:sym typeface="Calibri"/>
              </a:endParaRPr>
            </a:p>
          </p:txBody>
        </p:sp>
        <p:sp>
          <p:nvSpPr>
            <p:cNvPr id="406" name="Google Shape;406;p56"/>
            <p:cNvSpPr txBox="1"/>
            <p:nvPr/>
          </p:nvSpPr>
          <p:spPr>
            <a:xfrm>
              <a:off x="6537525" y="2436525"/>
              <a:ext cx="560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520"/>
                </a:spcBef>
                <a:spcAft>
                  <a:spcPts val="0"/>
                </a:spcAft>
                <a:buClr>
                  <a:srgbClr val="000000"/>
                </a:buClr>
                <a:buSzPts val="3600"/>
                <a:buFont typeface="Arial"/>
                <a:buNone/>
              </a:pPr>
              <a:r>
                <a:rPr lang="en-US" sz="3600" b="0" i="1" u="none" strike="noStrike" cap="none">
                  <a:solidFill>
                    <a:schemeClr val="dk1"/>
                  </a:solidFill>
                  <a:latin typeface="Calibri"/>
                  <a:ea typeface="Calibri"/>
                  <a:cs typeface="Calibri"/>
                  <a:sym typeface="Calibri"/>
                </a:rPr>
                <a:t>f</a:t>
              </a:r>
              <a:endParaRPr sz="3600" b="0" i="0" u="none" strike="noStrike" cap="none">
                <a:solidFill>
                  <a:srgbClr val="000000"/>
                </a:solidFill>
                <a:latin typeface="Calibri"/>
                <a:ea typeface="Calibri"/>
                <a:cs typeface="Calibri"/>
                <a:sym typeface="Calibri"/>
              </a:endParaRPr>
            </a:p>
          </p:txBody>
        </p:sp>
        <p:sp>
          <p:nvSpPr>
            <p:cNvPr id="407" name="Google Shape;407;p56"/>
            <p:cNvSpPr txBox="1"/>
            <p:nvPr/>
          </p:nvSpPr>
          <p:spPr>
            <a:xfrm>
              <a:off x="7566900" y="2436525"/>
              <a:ext cx="560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520"/>
                </a:spcBef>
                <a:spcAft>
                  <a:spcPts val="0"/>
                </a:spcAft>
                <a:buClr>
                  <a:srgbClr val="000000"/>
                </a:buClr>
                <a:buSzPts val="3600"/>
                <a:buFont typeface="Arial"/>
                <a:buNone/>
              </a:pPr>
              <a:r>
                <a:rPr lang="en-US" sz="3600" b="0" i="1" u="none" strike="noStrike" cap="none">
                  <a:solidFill>
                    <a:schemeClr val="dk1"/>
                  </a:solidFill>
                  <a:latin typeface="Calibri"/>
                  <a:ea typeface="Calibri"/>
                  <a:cs typeface="Calibri"/>
                  <a:sym typeface="Calibri"/>
                </a:rPr>
                <a:t>λ</a:t>
              </a:r>
              <a:endParaRPr sz="3600" b="0" i="0" u="none" strike="noStrike" cap="none">
                <a:solidFill>
                  <a:srgbClr val="000000"/>
                </a:solidFill>
                <a:latin typeface="Calibri"/>
                <a:ea typeface="Calibri"/>
                <a:cs typeface="Calibri"/>
                <a:sym typeface="Calibri"/>
              </a:endParaRPr>
            </a:p>
          </p:txBody>
        </p:sp>
      </p:grpSp>
      <p:sp>
        <p:nvSpPr>
          <p:cNvPr id="408" name="Google Shape;408;p56"/>
          <p:cNvSpPr/>
          <p:nvPr/>
        </p:nvSpPr>
        <p:spPr>
          <a:xfrm>
            <a:off x="7137625" y="2904850"/>
            <a:ext cx="619200" cy="659100"/>
          </a:xfrm>
          <a:prstGeom prst="flowChartConnector">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9" name="Google Shape;409;p56"/>
          <p:cNvPicPr preferRelativeResize="0"/>
          <p:nvPr/>
        </p:nvPicPr>
        <p:blipFill rotWithShape="1">
          <a:blip r:embed="rId3">
            <a:alphaModFix/>
          </a:blip>
          <a:srcRect/>
          <a:stretch/>
        </p:blipFill>
        <p:spPr>
          <a:xfrm>
            <a:off x="941126" y="2746132"/>
            <a:ext cx="1079500" cy="2235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0">
                                            <p:txEl>
                                              <p:pRg st="0" end="0"/>
                                            </p:txEl>
                                          </p:spTgt>
                                        </p:tgtEl>
                                        <p:attrNameLst>
                                          <p:attrName>style.visibility</p:attrName>
                                        </p:attrNameLst>
                                      </p:cBhvr>
                                      <p:to>
                                        <p:strVal val="visible"/>
                                      </p:to>
                                    </p:set>
                                    <p:animEffect transition="in" filter="fade">
                                      <p:cBhvr>
                                        <p:cTn id="7" dur="1000"/>
                                        <p:tgtEl>
                                          <p:spTgt spid="4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Triangle of Power: Now You Try!</a:t>
            </a:r>
            <a:endParaRPr dirty="0"/>
          </a:p>
        </p:txBody>
      </p:sp>
      <p:sp>
        <p:nvSpPr>
          <p:cNvPr id="415" name="Google Shape;415;p57"/>
          <p:cNvSpPr txBox="1">
            <a:spLocks noGrp="1"/>
          </p:cNvSpPr>
          <p:nvPr>
            <p:ph type="body" idx="1"/>
          </p:nvPr>
        </p:nvSpPr>
        <p:spPr>
          <a:xfrm>
            <a:off x="457200" y="1212114"/>
            <a:ext cx="5020500" cy="3713945"/>
          </a:xfrm>
          <a:prstGeom prst="rect">
            <a:avLst/>
          </a:prstGeom>
          <a:noFill/>
          <a:ln>
            <a:noFill/>
          </a:ln>
        </p:spPr>
        <p:txBody>
          <a:bodyPr spcFirstLastPara="1" wrap="square" lIns="91400" tIns="91400" rIns="91400" bIns="914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dirty="0"/>
              <a:t>Determine the frequency of a wave with a velocity of 60 m/s and a wavelength of 5 meters.</a:t>
            </a:r>
            <a:endParaRPr dirty="0"/>
          </a:p>
        </p:txBody>
      </p:sp>
      <p:grpSp>
        <p:nvGrpSpPr>
          <p:cNvPr id="416" name="Google Shape;416;p57"/>
          <p:cNvGrpSpPr/>
          <p:nvPr/>
        </p:nvGrpSpPr>
        <p:grpSpPr>
          <a:xfrm>
            <a:off x="5477700" y="1164650"/>
            <a:ext cx="3015900" cy="2618700"/>
            <a:chOff x="5865225" y="738775"/>
            <a:chExt cx="3015900" cy="2618700"/>
          </a:xfrm>
        </p:grpSpPr>
        <p:sp>
          <p:nvSpPr>
            <p:cNvPr id="417" name="Google Shape;417;p57"/>
            <p:cNvSpPr/>
            <p:nvPr/>
          </p:nvSpPr>
          <p:spPr>
            <a:xfrm>
              <a:off x="5865225" y="738775"/>
              <a:ext cx="3015900" cy="2618700"/>
            </a:xfrm>
            <a:prstGeom prst="triangl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18" name="Google Shape;418;p57"/>
            <p:cNvCxnSpPr>
              <a:stCxn id="417" idx="1"/>
              <a:endCxn id="417" idx="5"/>
            </p:cNvCxnSpPr>
            <p:nvPr/>
          </p:nvCxnSpPr>
          <p:spPr>
            <a:xfrm>
              <a:off x="6619200" y="2048125"/>
              <a:ext cx="1508100" cy="0"/>
            </a:xfrm>
            <a:prstGeom prst="straightConnector1">
              <a:avLst/>
            </a:prstGeom>
            <a:noFill/>
            <a:ln w="38100" cap="flat" cmpd="sng">
              <a:solidFill>
                <a:schemeClr val="dk2"/>
              </a:solidFill>
              <a:prstDash val="solid"/>
              <a:round/>
              <a:headEnd type="none" w="sm" len="sm"/>
              <a:tailEnd type="none" w="sm" len="sm"/>
            </a:ln>
          </p:spPr>
        </p:cxnSp>
        <p:cxnSp>
          <p:nvCxnSpPr>
            <p:cNvPr id="419" name="Google Shape;419;p57"/>
            <p:cNvCxnSpPr>
              <a:stCxn id="417" idx="3"/>
            </p:cNvCxnSpPr>
            <p:nvPr/>
          </p:nvCxnSpPr>
          <p:spPr>
            <a:xfrm rot="10800000" flipH="1">
              <a:off x="7373175" y="2053375"/>
              <a:ext cx="9900" cy="1304100"/>
            </a:xfrm>
            <a:prstGeom prst="straightConnector1">
              <a:avLst/>
            </a:prstGeom>
            <a:noFill/>
            <a:ln w="38100" cap="flat" cmpd="sng">
              <a:solidFill>
                <a:schemeClr val="dk2"/>
              </a:solidFill>
              <a:prstDash val="dot"/>
              <a:round/>
              <a:headEnd type="none" w="sm" len="sm"/>
              <a:tailEnd type="none" w="sm" len="sm"/>
            </a:ln>
          </p:spPr>
        </p:cxnSp>
        <p:sp>
          <p:nvSpPr>
            <p:cNvPr id="420" name="Google Shape;420;p57"/>
            <p:cNvSpPr txBox="1"/>
            <p:nvPr/>
          </p:nvSpPr>
          <p:spPr>
            <a:xfrm>
              <a:off x="7097925" y="1118688"/>
              <a:ext cx="560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Calibri"/>
                  <a:ea typeface="Calibri"/>
                  <a:cs typeface="Calibri"/>
                  <a:sym typeface="Calibri"/>
                </a:rPr>
                <a:t>V</a:t>
              </a:r>
              <a:endParaRPr sz="3600" b="0" i="0" u="none" strike="noStrike" cap="none">
                <a:solidFill>
                  <a:srgbClr val="000000"/>
                </a:solidFill>
                <a:latin typeface="Calibri"/>
                <a:ea typeface="Calibri"/>
                <a:cs typeface="Calibri"/>
                <a:sym typeface="Calibri"/>
              </a:endParaRPr>
            </a:p>
          </p:txBody>
        </p:sp>
        <p:sp>
          <p:nvSpPr>
            <p:cNvPr id="421" name="Google Shape;421;p57"/>
            <p:cNvSpPr txBox="1"/>
            <p:nvPr/>
          </p:nvSpPr>
          <p:spPr>
            <a:xfrm>
              <a:off x="6537525" y="2436525"/>
              <a:ext cx="560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520"/>
                </a:spcBef>
                <a:spcAft>
                  <a:spcPts val="0"/>
                </a:spcAft>
                <a:buClr>
                  <a:srgbClr val="000000"/>
                </a:buClr>
                <a:buSzPts val="3600"/>
                <a:buFont typeface="Arial"/>
                <a:buNone/>
              </a:pPr>
              <a:r>
                <a:rPr lang="en-US" sz="3600" b="0" i="1" u="none" strike="noStrike" cap="none">
                  <a:solidFill>
                    <a:schemeClr val="dk1"/>
                  </a:solidFill>
                  <a:latin typeface="Calibri"/>
                  <a:ea typeface="Calibri"/>
                  <a:cs typeface="Calibri"/>
                  <a:sym typeface="Calibri"/>
                </a:rPr>
                <a:t>f</a:t>
              </a:r>
              <a:endParaRPr sz="3600" b="0" i="0" u="none" strike="noStrike" cap="none">
                <a:solidFill>
                  <a:srgbClr val="000000"/>
                </a:solidFill>
                <a:latin typeface="Calibri"/>
                <a:ea typeface="Calibri"/>
                <a:cs typeface="Calibri"/>
                <a:sym typeface="Calibri"/>
              </a:endParaRPr>
            </a:p>
          </p:txBody>
        </p:sp>
        <p:sp>
          <p:nvSpPr>
            <p:cNvPr id="422" name="Google Shape;422;p57"/>
            <p:cNvSpPr txBox="1"/>
            <p:nvPr/>
          </p:nvSpPr>
          <p:spPr>
            <a:xfrm>
              <a:off x="7566900" y="2436525"/>
              <a:ext cx="560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520"/>
                </a:spcBef>
                <a:spcAft>
                  <a:spcPts val="0"/>
                </a:spcAft>
                <a:buClr>
                  <a:srgbClr val="000000"/>
                </a:buClr>
                <a:buSzPts val="3600"/>
                <a:buFont typeface="Arial"/>
                <a:buNone/>
              </a:pPr>
              <a:r>
                <a:rPr lang="en-US" sz="3600" b="0" i="1" u="none" strike="noStrike" cap="none">
                  <a:solidFill>
                    <a:schemeClr val="dk1"/>
                  </a:solidFill>
                  <a:latin typeface="Calibri"/>
                  <a:ea typeface="Calibri"/>
                  <a:cs typeface="Calibri"/>
                  <a:sym typeface="Calibri"/>
                </a:rPr>
                <a:t>λ</a:t>
              </a:r>
              <a:endParaRPr sz="3600" b="0" i="0" u="none" strike="noStrike" cap="none">
                <a:solidFill>
                  <a:srgbClr val="000000"/>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5">
                                            <p:txEl>
                                              <p:pRg st="0" end="0"/>
                                            </p:txEl>
                                          </p:spTgt>
                                        </p:tgtEl>
                                        <p:attrNameLst>
                                          <p:attrName>style.visibility</p:attrName>
                                        </p:attrNameLst>
                                      </p:cBhvr>
                                      <p:to>
                                        <p:strVal val="visible"/>
                                      </p:to>
                                    </p:set>
                                    <p:animEffect transition="in" filter="fade">
                                      <p:cBhvr>
                                        <p:cTn id="7" dur="1000"/>
                                        <p:tgtEl>
                                          <p:spTgt spid="4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Triangle of Power: Now You Try!</a:t>
            </a:r>
            <a:endParaRPr dirty="0"/>
          </a:p>
        </p:txBody>
      </p:sp>
      <p:sp>
        <p:nvSpPr>
          <p:cNvPr id="428" name="Google Shape;428;p58"/>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520"/>
              </a:spcBef>
              <a:spcAft>
                <a:spcPts val="0"/>
              </a:spcAft>
              <a:buClr>
                <a:schemeClr val="dk1"/>
              </a:buClr>
              <a:buSzPts val="1100"/>
              <a:buFont typeface="Arial"/>
              <a:buNone/>
            </a:pPr>
            <a:r>
              <a:rPr lang="en-US"/>
              <a:t>Determine the frequency of a wave with a velocity of 60 m/s and a wavelength of 5 meters.</a:t>
            </a:r>
            <a:endParaRPr/>
          </a:p>
        </p:txBody>
      </p:sp>
      <p:grpSp>
        <p:nvGrpSpPr>
          <p:cNvPr id="429" name="Google Shape;429;p58"/>
          <p:cNvGrpSpPr/>
          <p:nvPr/>
        </p:nvGrpSpPr>
        <p:grpSpPr>
          <a:xfrm>
            <a:off x="5477700" y="1164650"/>
            <a:ext cx="3015900" cy="2618700"/>
            <a:chOff x="5865225" y="738775"/>
            <a:chExt cx="3015900" cy="2618700"/>
          </a:xfrm>
        </p:grpSpPr>
        <p:sp>
          <p:nvSpPr>
            <p:cNvPr id="430" name="Google Shape;430;p58"/>
            <p:cNvSpPr/>
            <p:nvPr/>
          </p:nvSpPr>
          <p:spPr>
            <a:xfrm>
              <a:off x="5865225" y="738775"/>
              <a:ext cx="3015900" cy="2618700"/>
            </a:xfrm>
            <a:prstGeom prst="triangle">
              <a:avLst>
                <a:gd name="adj" fmla="val 50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31" name="Google Shape;431;p58"/>
            <p:cNvCxnSpPr>
              <a:stCxn id="430" idx="1"/>
              <a:endCxn id="430" idx="5"/>
            </p:cNvCxnSpPr>
            <p:nvPr/>
          </p:nvCxnSpPr>
          <p:spPr>
            <a:xfrm>
              <a:off x="6619200" y="2048125"/>
              <a:ext cx="1508100" cy="0"/>
            </a:xfrm>
            <a:prstGeom prst="straightConnector1">
              <a:avLst/>
            </a:prstGeom>
            <a:noFill/>
            <a:ln w="38100" cap="flat" cmpd="sng">
              <a:solidFill>
                <a:schemeClr val="dk2"/>
              </a:solidFill>
              <a:prstDash val="solid"/>
              <a:round/>
              <a:headEnd type="none" w="sm" len="sm"/>
              <a:tailEnd type="none" w="sm" len="sm"/>
            </a:ln>
          </p:spPr>
        </p:cxnSp>
        <p:cxnSp>
          <p:nvCxnSpPr>
            <p:cNvPr id="432" name="Google Shape;432;p58"/>
            <p:cNvCxnSpPr>
              <a:stCxn id="430" idx="3"/>
            </p:cNvCxnSpPr>
            <p:nvPr/>
          </p:nvCxnSpPr>
          <p:spPr>
            <a:xfrm rot="10800000" flipH="1">
              <a:off x="7373175" y="2053375"/>
              <a:ext cx="9900" cy="1304100"/>
            </a:xfrm>
            <a:prstGeom prst="straightConnector1">
              <a:avLst/>
            </a:prstGeom>
            <a:noFill/>
            <a:ln w="38100" cap="flat" cmpd="sng">
              <a:solidFill>
                <a:schemeClr val="dk2"/>
              </a:solidFill>
              <a:prstDash val="dot"/>
              <a:round/>
              <a:headEnd type="none" w="sm" len="sm"/>
              <a:tailEnd type="none" w="sm" len="sm"/>
            </a:ln>
          </p:spPr>
        </p:cxnSp>
        <p:sp>
          <p:nvSpPr>
            <p:cNvPr id="433" name="Google Shape;433;p58"/>
            <p:cNvSpPr txBox="1"/>
            <p:nvPr/>
          </p:nvSpPr>
          <p:spPr>
            <a:xfrm>
              <a:off x="7097925" y="1118688"/>
              <a:ext cx="560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Calibri"/>
                  <a:ea typeface="Calibri"/>
                  <a:cs typeface="Calibri"/>
                  <a:sym typeface="Calibri"/>
                </a:rPr>
                <a:t>V</a:t>
              </a:r>
              <a:endParaRPr sz="3600" b="0" i="0" u="none" strike="noStrike" cap="none">
                <a:solidFill>
                  <a:srgbClr val="000000"/>
                </a:solidFill>
                <a:latin typeface="Calibri"/>
                <a:ea typeface="Calibri"/>
                <a:cs typeface="Calibri"/>
                <a:sym typeface="Calibri"/>
              </a:endParaRPr>
            </a:p>
          </p:txBody>
        </p:sp>
        <p:sp>
          <p:nvSpPr>
            <p:cNvPr id="434" name="Google Shape;434;p58"/>
            <p:cNvSpPr txBox="1"/>
            <p:nvPr/>
          </p:nvSpPr>
          <p:spPr>
            <a:xfrm>
              <a:off x="6537525" y="2436525"/>
              <a:ext cx="560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520"/>
                </a:spcBef>
                <a:spcAft>
                  <a:spcPts val="0"/>
                </a:spcAft>
                <a:buClr>
                  <a:srgbClr val="000000"/>
                </a:buClr>
                <a:buSzPts val="3600"/>
                <a:buFont typeface="Arial"/>
                <a:buNone/>
              </a:pPr>
              <a:r>
                <a:rPr lang="en-US" sz="3600" b="0" i="1" u="none" strike="noStrike" cap="none">
                  <a:solidFill>
                    <a:schemeClr val="dk1"/>
                  </a:solidFill>
                  <a:latin typeface="Calibri"/>
                  <a:ea typeface="Calibri"/>
                  <a:cs typeface="Calibri"/>
                  <a:sym typeface="Calibri"/>
                </a:rPr>
                <a:t>f</a:t>
              </a:r>
              <a:endParaRPr sz="3600" b="0" i="0" u="none" strike="noStrike" cap="none">
                <a:solidFill>
                  <a:srgbClr val="000000"/>
                </a:solidFill>
                <a:latin typeface="Calibri"/>
                <a:ea typeface="Calibri"/>
                <a:cs typeface="Calibri"/>
                <a:sym typeface="Calibri"/>
              </a:endParaRPr>
            </a:p>
          </p:txBody>
        </p:sp>
        <p:sp>
          <p:nvSpPr>
            <p:cNvPr id="435" name="Google Shape;435;p58"/>
            <p:cNvSpPr txBox="1"/>
            <p:nvPr/>
          </p:nvSpPr>
          <p:spPr>
            <a:xfrm>
              <a:off x="7566900" y="2436525"/>
              <a:ext cx="560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520"/>
                </a:spcBef>
                <a:spcAft>
                  <a:spcPts val="0"/>
                </a:spcAft>
                <a:buClr>
                  <a:srgbClr val="000000"/>
                </a:buClr>
                <a:buSzPts val="3600"/>
                <a:buFont typeface="Arial"/>
                <a:buNone/>
              </a:pPr>
              <a:r>
                <a:rPr lang="en-US" sz="3600" b="0" i="1" u="none" strike="noStrike" cap="none">
                  <a:solidFill>
                    <a:schemeClr val="dk1"/>
                  </a:solidFill>
                  <a:latin typeface="Calibri"/>
                  <a:ea typeface="Calibri"/>
                  <a:cs typeface="Calibri"/>
                  <a:sym typeface="Calibri"/>
                </a:rPr>
                <a:t>λ</a:t>
              </a:r>
              <a:endParaRPr sz="3600" b="0" i="0" u="none" strike="noStrike" cap="none">
                <a:solidFill>
                  <a:srgbClr val="000000"/>
                </a:solidFill>
                <a:latin typeface="Calibri"/>
                <a:ea typeface="Calibri"/>
                <a:cs typeface="Calibri"/>
                <a:sym typeface="Calibri"/>
              </a:endParaRPr>
            </a:p>
          </p:txBody>
        </p:sp>
      </p:grpSp>
      <p:pic>
        <p:nvPicPr>
          <p:cNvPr id="436" name="Google Shape;436;p58"/>
          <p:cNvPicPr preferRelativeResize="0"/>
          <p:nvPr/>
        </p:nvPicPr>
        <p:blipFill rotWithShape="1">
          <a:blip r:embed="rId3">
            <a:alphaModFix/>
          </a:blip>
          <a:srcRect/>
          <a:stretch/>
        </p:blipFill>
        <p:spPr>
          <a:xfrm>
            <a:off x="936020" y="2754056"/>
            <a:ext cx="1320800" cy="21716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8">
                                            <p:txEl>
                                              <p:pRg st="0" end="0"/>
                                            </p:txEl>
                                          </p:spTgt>
                                        </p:tgtEl>
                                        <p:attrNameLst>
                                          <p:attrName>style.visibility</p:attrName>
                                        </p:attrNameLst>
                                      </p:cBhvr>
                                      <p:to>
                                        <p:strVal val="visible"/>
                                      </p:to>
                                    </p:set>
                                    <p:animEffect transition="in" filter="fade">
                                      <p:cBhvr>
                                        <p:cTn id="7" dur="1000"/>
                                        <p:tgtEl>
                                          <p:spTgt spid="4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Muddiest Point</a:t>
            </a:r>
            <a:endParaRPr/>
          </a:p>
        </p:txBody>
      </p:sp>
      <p:sp>
        <p:nvSpPr>
          <p:cNvPr id="449" name="Google Shape;449;p60"/>
          <p:cNvSpPr txBox="1">
            <a:spLocks noGrp="1"/>
          </p:cNvSpPr>
          <p:nvPr>
            <p:ph type="body" idx="1"/>
          </p:nvPr>
        </p:nvSpPr>
        <p:spPr>
          <a:xfrm>
            <a:off x="457200" y="1347453"/>
            <a:ext cx="5020500" cy="2448600"/>
          </a:xfrm>
          <a:prstGeom prst="rect">
            <a:avLst/>
          </a:prstGeom>
          <a:noFill/>
          <a:ln>
            <a:noFill/>
          </a:ln>
        </p:spPr>
        <p:txBody>
          <a:bodyPr spcFirstLastPara="1" wrap="square" lIns="91400" tIns="91400" rIns="91400" bIns="91400" anchor="ctr" anchorCtr="0">
            <a:normAutofit/>
          </a:bodyPr>
          <a:lstStyle/>
          <a:p>
            <a:pPr marL="0" lvl="0" indent="0" algn="l" rtl="0">
              <a:lnSpc>
                <a:spcPct val="100000"/>
              </a:lnSpc>
              <a:spcBef>
                <a:spcPts val="520"/>
              </a:spcBef>
              <a:spcAft>
                <a:spcPts val="0"/>
              </a:spcAft>
              <a:buSzPts val="2600"/>
              <a:buNone/>
            </a:pPr>
            <a:r>
              <a:rPr lang="en-US"/>
              <a:t>What is something that is a little “muddy” for you still?</a:t>
            </a:r>
            <a:endParaRPr/>
          </a:p>
        </p:txBody>
      </p:sp>
      <p:pic>
        <p:nvPicPr>
          <p:cNvPr id="450" name="Google Shape;450;p60"/>
          <p:cNvPicPr preferRelativeResize="0"/>
          <p:nvPr/>
        </p:nvPicPr>
        <p:blipFill rotWithShape="1">
          <a:blip r:embed="rId3">
            <a:alphaModFix/>
          </a:blip>
          <a:srcRect/>
          <a:stretch/>
        </p:blipFill>
        <p:spPr>
          <a:xfrm>
            <a:off x="5325300" y="891000"/>
            <a:ext cx="3361500" cy="33615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1"/>
          <p:cNvSpPr txBox="1">
            <a:spLocks noGrp="1"/>
          </p:cNvSpPr>
          <p:nvPr>
            <p:ph type="body" idx="1"/>
          </p:nvPr>
        </p:nvSpPr>
        <p:spPr>
          <a:xfrm>
            <a:off x="795674" y="948364"/>
            <a:ext cx="5020500" cy="2399700"/>
          </a:xfrm>
          <a:prstGeom prst="rect">
            <a:avLst/>
          </a:prstGeom>
          <a:noFill/>
          <a:ln>
            <a:noFill/>
          </a:ln>
        </p:spPr>
        <p:txBody>
          <a:bodyPr spcFirstLastPara="1" wrap="square" lIns="91400" tIns="91400" rIns="91400" bIns="91400" anchor="ctr" anchorCtr="0">
            <a:normAutofit/>
          </a:bodyPr>
          <a:lstStyle/>
          <a:p>
            <a:pPr marL="0" lvl="0" indent="0" algn="l" rtl="0">
              <a:lnSpc>
                <a:spcPct val="100000"/>
              </a:lnSpc>
              <a:spcBef>
                <a:spcPts val="520"/>
              </a:spcBef>
              <a:spcAft>
                <a:spcPts val="0"/>
              </a:spcAft>
              <a:buSzPts val="2600"/>
              <a:buNone/>
            </a:pPr>
            <a:r>
              <a:rPr lang="en-US" dirty="0"/>
              <a:t>Will the speed of sound vary for different musical notes (frequencies)?</a:t>
            </a:r>
            <a:endParaRPr dirty="0"/>
          </a:p>
        </p:txBody>
      </p:sp>
      <p:pic>
        <p:nvPicPr>
          <p:cNvPr id="456" name="Google Shape;456;p61"/>
          <p:cNvPicPr preferRelativeResize="0"/>
          <p:nvPr/>
        </p:nvPicPr>
        <p:blipFill rotWithShape="1">
          <a:blip r:embed="rId3">
            <a:alphaModFix/>
          </a:blip>
          <a:srcRect/>
          <a:stretch/>
        </p:blipFill>
        <p:spPr>
          <a:xfrm>
            <a:off x="5816174" y="1738862"/>
            <a:ext cx="2764026" cy="16657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1" name="Google Shape;461;p62" descr="Watch 'Cymatics' and more behind the scenes here:&#10;http://NigelStanford.com/y/rubens-/Cymatics&#10;&#10;What's a Ruben's tube?&#10;A Rubens' tube is an antique physics instrument for demonstrating acoustic standing waves in a tube. &#10;Invented by German physicist Heinrich Rubens in 1905, it shows the relationship between sound waves and sound pressure, as a primitive oscilloscope.&#10;&#10;► NEW VIDEO Automatica: http://nigelstanford.com/y/Cytext-Aut...&#10;► Spotify: http://NigelStanford.com/y/Spotify&#10;► Facebook: https://www.facebook.com/johnstanford...&#10;► Instagram: https://www.instagram.com/nigelstanford&#10;► Twitter: https://twitter.com/nigel_stanford" title="Cymatics: Ruben's Tube Vs. Tesla Coil">
            <a:hlinkClick r:id="rId3"/>
          </p:cNvPr>
          <p:cNvPicPr preferRelativeResize="0"/>
          <p:nvPr/>
        </p:nvPicPr>
        <p:blipFill rotWithShape="1">
          <a:blip r:embed="rId4">
            <a:alphaModFix/>
          </a:blip>
          <a:srcRect/>
          <a:stretch/>
        </p:blipFill>
        <p:spPr>
          <a:xfrm>
            <a:off x="2020762" y="658325"/>
            <a:ext cx="5102476" cy="3826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1"/>
                                        </p:tgtEl>
                                        <p:attrNameLst>
                                          <p:attrName>style.visibility</p:attrName>
                                        </p:attrNameLst>
                                      </p:cBhvr>
                                      <p:to>
                                        <p:strVal val="visible"/>
                                      </p:to>
                                    </p:set>
                                    <p:animEffect transition="in" filter="fade">
                                      <p:cBhvr>
                                        <p:cTn id="7" dur="1000"/>
                                        <p:tgtEl>
                                          <p:spTgt spid="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Elbow Partner</a:t>
            </a:r>
            <a:endParaRPr/>
          </a:p>
        </p:txBody>
      </p:sp>
      <p:sp>
        <p:nvSpPr>
          <p:cNvPr id="467" name="Google Shape;467;p63"/>
          <p:cNvSpPr txBox="1">
            <a:spLocks noGrp="1"/>
          </p:cNvSpPr>
          <p:nvPr>
            <p:ph type="body" idx="1"/>
          </p:nvPr>
        </p:nvSpPr>
        <p:spPr>
          <a:xfrm>
            <a:off x="457200" y="1356714"/>
            <a:ext cx="5127100" cy="3347672"/>
          </a:xfrm>
          <a:prstGeom prst="rect">
            <a:avLst/>
          </a:prstGeom>
          <a:noFill/>
          <a:ln>
            <a:noFill/>
          </a:ln>
        </p:spPr>
        <p:txBody>
          <a:bodyPr spcFirstLastPara="1" wrap="square" lIns="91400" tIns="91400" rIns="91400" bIns="91400" anchor="t" anchorCtr="0">
            <a:normAutofit/>
          </a:bodyPr>
          <a:lstStyle/>
          <a:p>
            <a:pPr marL="457200" lvl="0" indent="-393700" algn="l" rtl="0">
              <a:lnSpc>
                <a:spcPct val="100000"/>
              </a:lnSpc>
              <a:spcBef>
                <a:spcPts val="520"/>
              </a:spcBef>
              <a:spcAft>
                <a:spcPts val="600"/>
              </a:spcAft>
              <a:buSzPts val="2600"/>
              <a:buChar char="•"/>
            </a:pPr>
            <a:r>
              <a:rPr lang="en-US" dirty="0"/>
              <a:t>Will the speed of sound vary for different musical notes (frequencies)?</a:t>
            </a:r>
            <a:endParaRPr dirty="0"/>
          </a:p>
          <a:p>
            <a:pPr marL="457200" lvl="0" indent="-393700" algn="l" rtl="0">
              <a:lnSpc>
                <a:spcPct val="100000"/>
              </a:lnSpc>
              <a:spcBef>
                <a:spcPts val="0"/>
              </a:spcBef>
              <a:spcAft>
                <a:spcPts val="600"/>
              </a:spcAft>
              <a:buSzPts val="2600"/>
              <a:buChar char="•"/>
            </a:pPr>
            <a:r>
              <a:rPr lang="en-US" dirty="0"/>
              <a:t>Based on the video, has your answer to the question changed?</a:t>
            </a:r>
            <a:endParaRPr dirty="0"/>
          </a:p>
          <a:p>
            <a:pPr marL="457200" lvl="0" indent="-393700" algn="l" rtl="0">
              <a:lnSpc>
                <a:spcPct val="100000"/>
              </a:lnSpc>
              <a:spcBef>
                <a:spcPts val="0"/>
              </a:spcBef>
              <a:spcAft>
                <a:spcPts val="0"/>
              </a:spcAft>
              <a:buSzPts val="2600"/>
              <a:buChar char="•"/>
            </a:pPr>
            <a:r>
              <a:rPr lang="en-US" dirty="0"/>
              <a:t>Why or why not?</a:t>
            </a:r>
            <a:endParaRPr dirty="0"/>
          </a:p>
        </p:txBody>
      </p:sp>
      <p:pic>
        <p:nvPicPr>
          <p:cNvPr id="468" name="Google Shape;468;p63"/>
          <p:cNvPicPr preferRelativeResize="0"/>
          <p:nvPr/>
        </p:nvPicPr>
        <p:blipFill rotWithShape="1">
          <a:blip r:embed="rId3">
            <a:alphaModFix/>
          </a:blip>
          <a:srcRect/>
          <a:stretch/>
        </p:blipFill>
        <p:spPr>
          <a:xfrm>
            <a:off x="5922774" y="1738862"/>
            <a:ext cx="2764026" cy="1665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7"/>
          <p:cNvSpPr txBox="1">
            <a:spLocks noGrp="1"/>
          </p:cNvSpPr>
          <p:nvPr>
            <p:ph type="title"/>
          </p:nvPr>
        </p:nvSpPr>
        <p:spPr>
          <a:xfrm>
            <a:off x="530352" y="451777"/>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Lesson Objectives</a:t>
            </a:r>
            <a:endParaRPr/>
          </a:p>
        </p:txBody>
      </p:sp>
      <p:sp>
        <p:nvSpPr>
          <p:cNvPr id="136" name="Google Shape;136;p27"/>
          <p:cNvSpPr txBox="1">
            <a:spLocks noGrp="1"/>
          </p:cNvSpPr>
          <p:nvPr>
            <p:ph type="body" idx="1"/>
          </p:nvPr>
        </p:nvSpPr>
        <p:spPr>
          <a:xfrm>
            <a:off x="530350" y="1587850"/>
            <a:ext cx="7772400" cy="3204900"/>
          </a:xfrm>
          <a:prstGeom prst="rect">
            <a:avLst/>
          </a:prstGeom>
          <a:noFill/>
          <a:ln>
            <a:noFill/>
          </a:ln>
        </p:spPr>
        <p:txBody>
          <a:bodyPr spcFirstLastPara="1" wrap="square" lIns="45700" tIns="45700" rIns="45700" bIns="45700" anchor="t" anchorCtr="0">
            <a:normAutofit/>
          </a:bodyPr>
          <a:lstStyle/>
          <a:p>
            <a:pPr indent="-457200">
              <a:spcBef>
                <a:spcPts val="0"/>
              </a:spcBef>
              <a:spcAft>
                <a:spcPts val="600"/>
              </a:spcAft>
            </a:pPr>
            <a:r>
              <a:rPr lang="en-US" dirty="0"/>
              <a:t>Explain the relationship between velocity, frequency, and wavelength.</a:t>
            </a:r>
          </a:p>
          <a:p>
            <a:pPr indent="-457200">
              <a:spcBef>
                <a:spcPts val="0"/>
              </a:spcBef>
              <a:spcAft>
                <a:spcPts val="600"/>
              </a:spcAft>
            </a:pPr>
            <a:r>
              <a:rPr lang="en-US" dirty="0"/>
              <a:t>Understand that frequency and wavelength form an inverse relationship. </a:t>
            </a:r>
          </a:p>
          <a:p>
            <a:pPr indent="-457200">
              <a:spcBef>
                <a:spcPts val="0"/>
              </a:spcBef>
              <a:spcAft>
                <a:spcPts val="600"/>
              </a:spcAft>
            </a:pPr>
            <a:r>
              <a:rPr lang="en-US" dirty="0"/>
              <a:t>Understand the “triangle of power” to determine velocity, frequency, or wavelength of a wave.</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6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Driving Question Board</a:t>
            </a:r>
            <a:endParaRPr/>
          </a:p>
        </p:txBody>
      </p:sp>
      <p:sp>
        <p:nvSpPr>
          <p:cNvPr id="474" name="Google Shape;474;p64"/>
          <p:cNvSpPr txBox="1">
            <a:spLocks noGrp="1"/>
          </p:cNvSpPr>
          <p:nvPr>
            <p:ph type="body" idx="1"/>
          </p:nvPr>
        </p:nvSpPr>
        <p:spPr>
          <a:xfrm>
            <a:off x="457200" y="1433268"/>
            <a:ext cx="4704300" cy="3492781"/>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0"/>
              </a:spcAft>
              <a:buSzPts val="2600"/>
              <a:buNone/>
            </a:pPr>
            <a:r>
              <a:rPr lang="en-US" dirty="0"/>
              <a:t>Are there any questions on the Driving Question Board that we can answer right now?</a:t>
            </a:r>
            <a:endParaRPr dirty="0"/>
          </a:p>
        </p:txBody>
      </p:sp>
      <p:pic>
        <p:nvPicPr>
          <p:cNvPr id="475" name="Google Shape;475;p64"/>
          <p:cNvPicPr preferRelativeResize="0"/>
          <p:nvPr/>
        </p:nvPicPr>
        <p:blipFill rotWithShape="1">
          <a:blip r:embed="rId3">
            <a:alphaModFix/>
          </a:blip>
          <a:srcRect/>
          <a:stretch/>
        </p:blipFill>
        <p:spPr>
          <a:xfrm>
            <a:off x="5598601" y="1445203"/>
            <a:ext cx="3088199" cy="225309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5"/>
          <p:cNvSpPr txBox="1">
            <a:spLocks noGrp="1"/>
          </p:cNvSpPr>
          <p:nvPr>
            <p:ph type="title"/>
          </p:nvPr>
        </p:nvSpPr>
        <p:spPr>
          <a:xfrm>
            <a:off x="457200" y="144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Exit Ticket</a:t>
            </a:r>
            <a:endParaRPr/>
          </a:p>
        </p:txBody>
      </p:sp>
      <p:sp>
        <p:nvSpPr>
          <p:cNvPr id="481" name="Google Shape;481;p65"/>
          <p:cNvSpPr txBox="1">
            <a:spLocks noGrp="1"/>
          </p:cNvSpPr>
          <p:nvPr>
            <p:ph type="body" idx="1"/>
          </p:nvPr>
        </p:nvSpPr>
        <p:spPr>
          <a:xfrm>
            <a:off x="457200" y="1124675"/>
            <a:ext cx="5020500" cy="3874578"/>
          </a:xfrm>
          <a:prstGeom prst="rect">
            <a:avLst/>
          </a:prstGeom>
          <a:noFill/>
          <a:ln>
            <a:noFill/>
          </a:ln>
        </p:spPr>
        <p:txBody>
          <a:bodyPr spcFirstLastPara="1" wrap="square" lIns="91400" tIns="91400" rIns="91400" bIns="91400" anchor="t" anchorCtr="0">
            <a:normAutofit/>
          </a:bodyPr>
          <a:lstStyle/>
          <a:p>
            <a:r>
              <a:rPr lang="en-US" dirty="0"/>
              <a:t>In your own words, explain what this image signifies:</a:t>
            </a:r>
            <a:endParaRPr dirty="0"/>
          </a:p>
          <a:p>
            <a:pPr marL="0" lvl="0" indent="0" algn="ctr" rtl="0">
              <a:lnSpc>
                <a:spcPct val="100000"/>
              </a:lnSpc>
              <a:spcBef>
                <a:spcPts val="0"/>
              </a:spcBef>
              <a:spcAft>
                <a:spcPts val="600"/>
              </a:spcAft>
              <a:buSzPts val="2600"/>
              <a:buNone/>
            </a:pPr>
            <a:r>
              <a:rPr lang="en-US" sz="4200" i="1" dirty="0"/>
              <a:t>f </a:t>
            </a:r>
            <a:r>
              <a:rPr lang="en-US" sz="3000" dirty="0"/>
              <a:t>→ </a:t>
            </a:r>
            <a:r>
              <a:rPr lang="en-US" sz="3000" i="1" dirty="0"/>
              <a:t>λ</a:t>
            </a:r>
            <a:r>
              <a:rPr lang="en-US" sz="3000" dirty="0"/>
              <a:t>		</a:t>
            </a:r>
            <a:r>
              <a:rPr lang="en-US" sz="3000" i="1" dirty="0"/>
              <a:t>f</a:t>
            </a:r>
            <a:r>
              <a:rPr lang="en-US" sz="3000" dirty="0"/>
              <a:t> → </a:t>
            </a:r>
            <a:r>
              <a:rPr lang="en-US" sz="4200" i="1" dirty="0"/>
              <a:t>λ</a:t>
            </a:r>
            <a:endParaRPr sz="4200" i="1" dirty="0"/>
          </a:p>
          <a:p>
            <a:r>
              <a:rPr lang="en-US" dirty="0"/>
              <a:t>Solve the following problem:</a:t>
            </a:r>
          </a:p>
          <a:p>
            <a:pPr lvl="1">
              <a:buSzPct val="100000"/>
              <a:buFont typeface="Arial" panose="020B0604020202020204" pitchFamily="34" charset="0"/>
              <a:buChar char="•"/>
            </a:pPr>
            <a:r>
              <a:rPr lang="en-US" sz="2000" dirty="0"/>
              <a:t>A sound wave of frequency 440 Hz and wavelength of 3.4 meters travels through water. Determine the speed of sound in water.</a:t>
            </a:r>
            <a:endParaRPr sz="2000" dirty="0"/>
          </a:p>
        </p:txBody>
      </p:sp>
      <p:pic>
        <p:nvPicPr>
          <p:cNvPr id="482" name="Google Shape;482;p65"/>
          <p:cNvPicPr preferRelativeResize="0">
            <a:picLocks noChangeAspect="1"/>
          </p:cNvPicPr>
          <p:nvPr/>
        </p:nvPicPr>
        <p:blipFill rotWithShape="1">
          <a:blip r:embed="rId3">
            <a:alphaModFix/>
          </a:blip>
          <a:srcRect/>
          <a:stretch/>
        </p:blipFill>
        <p:spPr>
          <a:xfrm>
            <a:off x="6005437" y="1880236"/>
            <a:ext cx="2681363" cy="138302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8"/>
          <p:cNvSpPr txBox="1">
            <a:spLocks noGrp="1"/>
          </p:cNvSpPr>
          <p:nvPr>
            <p:ph type="body" idx="1"/>
          </p:nvPr>
        </p:nvSpPr>
        <p:spPr>
          <a:xfrm>
            <a:off x="457200" y="1505569"/>
            <a:ext cx="5020500" cy="342048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600"/>
              <a:buNone/>
            </a:pPr>
            <a:r>
              <a:rPr lang="en-US" dirty="0"/>
              <a:t>Share your meme with the class.</a:t>
            </a:r>
            <a:endParaRPr dirty="0"/>
          </a:p>
        </p:txBody>
      </p:sp>
      <p:sp>
        <p:nvSpPr>
          <p:cNvPr id="142" name="Google Shape;142;p2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What Do You </a:t>
            </a:r>
            <a:r>
              <a:rPr lang="en-US" i="1" dirty="0"/>
              <a:t>Meme</a:t>
            </a:r>
            <a:r>
              <a:rPr lang="en-US" dirty="0"/>
              <a:t> We Have Homework?</a:t>
            </a:r>
            <a:endParaRPr dirty="0"/>
          </a:p>
        </p:txBody>
      </p:sp>
      <p:pic>
        <p:nvPicPr>
          <p:cNvPr id="143" name="Google Shape;143;p28"/>
          <p:cNvPicPr preferRelativeResize="0"/>
          <p:nvPr/>
        </p:nvPicPr>
        <p:blipFill rotWithShape="1">
          <a:blip r:embed="rId3">
            <a:alphaModFix/>
          </a:blip>
          <a:srcRect/>
          <a:stretch/>
        </p:blipFill>
        <p:spPr>
          <a:xfrm>
            <a:off x="6011250" y="1568425"/>
            <a:ext cx="2675550" cy="20066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Strike Out!</a:t>
            </a:r>
            <a:endParaRPr/>
          </a:p>
        </p:txBody>
      </p:sp>
      <p:sp>
        <p:nvSpPr>
          <p:cNvPr id="149" name="Google Shape;149;p29"/>
          <p:cNvSpPr txBox="1">
            <a:spLocks noGrp="1"/>
          </p:cNvSpPr>
          <p:nvPr>
            <p:ph type="body" idx="1"/>
          </p:nvPr>
        </p:nvSpPr>
        <p:spPr>
          <a:xfrm>
            <a:off x="418225" y="1369473"/>
            <a:ext cx="5020500" cy="3008877"/>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520"/>
              </a:spcBef>
              <a:spcAft>
                <a:spcPts val="0"/>
              </a:spcAft>
              <a:buSzPts val="2600"/>
              <a:buNone/>
            </a:pPr>
            <a:r>
              <a:rPr lang="en-US" dirty="0"/>
              <a:t>While your classmates share their memes, keep a running list of key ideas or themes you notice. </a:t>
            </a:r>
            <a:endParaRPr dirty="0"/>
          </a:p>
        </p:txBody>
      </p:sp>
      <p:pic>
        <p:nvPicPr>
          <p:cNvPr id="150" name="Google Shape;150;p29" descr="A picture containing arch&#10;&#10;Description automatically generated"/>
          <p:cNvPicPr preferRelativeResize="0"/>
          <p:nvPr/>
        </p:nvPicPr>
        <p:blipFill rotWithShape="1">
          <a:blip r:embed="rId3">
            <a:alphaModFix/>
          </a:blip>
          <a:srcRect/>
          <a:stretch/>
        </p:blipFill>
        <p:spPr>
          <a:xfrm>
            <a:off x="5790498" y="1781875"/>
            <a:ext cx="2935277" cy="1579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Strike Out!</a:t>
            </a:r>
            <a:endParaRPr/>
          </a:p>
        </p:txBody>
      </p:sp>
      <p:sp>
        <p:nvSpPr>
          <p:cNvPr id="156" name="Google Shape;156;p30"/>
          <p:cNvSpPr txBox="1">
            <a:spLocks noGrp="1"/>
          </p:cNvSpPr>
          <p:nvPr>
            <p:ph type="body" idx="1"/>
          </p:nvPr>
        </p:nvSpPr>
        <p:spPr>
          <a:xfrm>
            <a:off x="457200" y="1344325"/>
            <a:ext cx="5543700" cy="3231000"/>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520"/>
              </a:spcBef>
              <a:spcAft>
                <a:spcPts val="0"/>
              </a:spcAft>
              <a:buSzPts val="2600"/>
              <a:buNone/>
            </a:pPr>
            <a:r>
              <a:rPr lang="en-US" dirty="0"/>
              <a:t>In your group: </a:t>
            </a:r>
            <a:endParaRPr dirty="0"/>
          </a:p>
          <a:p>
            <a:pPr marL="457200" lvl="0" indent="-393700" algn="l" rtl="0">
              <a:lnSpc>
                <a:spcPct val="100000"/>
              </a:lnSpc>
              <a:spcBef>
                <a:spcPts val="520"/>
              </a:spcBef>
              <a:spcAft>
                <a:spcPts val="0"/>
              </a:spcAft>
              <a:buSzPts val="2600"/>
              <a:buChar char="•"/>
            </a:pPr>
            <a:r>
              <a:rPr lang="en-US" dirty="0"/>
              <a:t>Combine your lists of important ideas and themes. </a:t>
            </a:r>
            <a:endParaRPr dirty="0"/>
          </a:p>
          <a:p>
            <a:pPr marL="457200" lvl="0" indent="-393700" algn="l" rtl="0">
              <a:lnSpc>
                <a:spcPct val="100000"/>
              </a:lnSpc>
              <a:spcBef>
                <a:spcPts val="0"/>
              </a:spcBef>
              <a:spcAft>
                <a:spcPts val="0"/>
              </a:spcAft>
              <a:buSzPts val="2600"/>
              <a:buChar char="•"/>
            </a:pPr>
            <a:r>
              <a:rPr lang="en-US" dirty="0"/>
              <a:t>Add these to the Strike Out! board. </a:t>
            </a:r>
            <a:endParaRPr dirty="0"/>
          </a:p>
        </p:txBody>
      </p:sp>
      <p:pic>
        <p:nvPicPr>
          <p:cNvPr id="157" name="Google Shape;157;p30" descr="A picture containing arch&#10;&#10;Description automatically generated"/>
          <p:cNvPicPr preferRelativeResize="0"/>
          <p:nvPr/>
        </p:nvPicPr>
        <p:blipFill rotWithShape="1">
          <a:blip r:embed="rId3">
            <a:alphaModFix/>
          </a:blip>
          <a:srcRect/>
          <a:stretch/>
        </p:blipFill>
        <p:spPr>
          <a:xfrm>
            <a:off x="5794053" y="1781875"/>
            <a:ext cx="2935277" cy="1579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Driving Question Board</a:t>
            </a:r>
            <a:endParaRPr/>
          </a:p>
        </p:txBody>
      </p:sp>
      <p:sp>
        <p:nvSpPr>
          <p:cNvPr id="163" name="Google Shape;163;p31"/>
          <p:cNvSpPr txBox="1">
            <a:spLocks noGrp="1"/>
          </p:cNvSpPr>
          <p:nvPr>
            <p:ph type="body" idx="1"/>
          </p:nvPr>
        </p:nvSpPr>
        <p:spPr>
          <a:xfrm>
            <a:off x="457200" y="1433268"/>
            <a:ext cx="4704300" cy="3492781"/>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0"/>
              </a:spcAft>
              <a:buSzPts val="2600"/>
              <a:buNone/>
            </a:pPr>
            <a:r>
              <a:rPr lang="en-US" dirty="0"/>
              <a:t>Are there any questions on the Driving Question Board that we can answer right now?</a:t>
            </a:r>
            <a:endParaRPr dirty="0"/>
          </a:p>
        </p:txBody>
      </p:sp>
      <p:pic>
        <p:nvPicPr>
          <p:cNvPr id="164" name="Google Shape;164;p31"/>
          <p:cNvPicPr preferRelativeResize="0"/>
          <p:nvPr/>
        </p:nvPicPr>
        <p:blipFill rotWithShape="1">
          <a:blip r:embed="rId3">
            <a:alphaModFix/>
          </a:blip>
          <a:srcRect/>
          <a:stretch/>
        </p:blipFill>
        <p:spPr>
          <a:xfrm>
            <a:off x="5598601" y="1433268"/>
            <a:ext cx="3088199" cy="225309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What Is Velocity? </a:t>
            </a:r>
            <a:endParaRPr dirty="0"/>
          </a:p>
        </p:txBody>
      </p:sp>
      <p:sp>
        <p:nvSpPr>
          <p:cNvPr id="170" name="Google Shape;170;p32"/>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600"/>
              <a:buNone/>
            </a:pPr>
            <a:r>
              <a:rPr lang="en-US" dirty="0"/>
              <a:t>Velocity is the speed at which something travels. If we know the speed at which something was traveling and the total time the object was moving, we can determine the distance it traveled.</a:t>
            </a:r>
            <a:endParaRPr dirty="0"/>
          </a:p>
          <a:p>
            <a:pPr marL="0" lvl="0" indent="0" algn="l" rtl="0">
              <a:lnSpc>
                <a:spcPct val="100000"/>
              </a:lnSpc>
              <a:spcBef>
                <a:spcPts val="0"/>
              </a:spcBef>
              <a:spcAft>
                <a:spcPts val="0"/>
              </a:spcAft>
              <a:buSzPts val="2600"/>
              <a:buNone/>
            </a:pPr>
            <a:endParaRPr dirty="0"/>
          </a:p>
        </p:txBody>
      </p:sp>
      <p:pic>
        <p:nvPicPr>
          <p:cNvPr id="171" name="Google Shape;171;p32"/>
          <p:cNvPicPr preferRelativeResize="0"/>
          <p:nvPr/>
        </p:nvPicPr>
        <p:blipFill rotWithShape="1">
          <a:blip r:embed="rId3">
            <a:alphaModFix/>
          </a:blip>
          <a:srcRect/>
          <a:stretch/>
        </p:blipFill>
        <p:spPr>
          <a:xfrm>
            <a:off x="973568" y="3068767"/>
            <a:ext cx="2667002" cy="787400"/>
          </a:xfrm>
          <a:prstGeom prst="rect">
            <a:avLst/>
          </a:prstGeom>
          <a:noFill/>
          <a:ln>
            <a:noFill/>
          </a:ln>
        </p:spPr>
      </p:pic>
      <p:pic>
        <p:nvPicPr>
          <p:cNvPr id="172" name="Google Shape;172;p32"/>
          <p:cNvPicPr preferRelativeResize="0"/>
          <p:nvPr/>
        </p:nvPicPr>
        <p:blipFill rotWithShape="1">
          <a:blip r:embed="rId4">
            <a:alphaModFix/>
          </a:blip>
          <a:srcRect/>
          <a:stretch/>
        </p:blipFill>
        <p:spPr>
          <a:xfrm>
            <a:off x="973568" y="4043381"/>
            <a:ext cx="3429001" cy="368300"/>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1449</Words>
  <Application>Microsoft Office PowerPoint</Application>
  <PresentationFormat>On-screen Show (16:9)</PresentationFormat>
  <Paragraphs>163</Paragraphs>
  <Slides>41</Slides>
  <Notes>41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41</vt:i4>
      </vt:variant>
    </vt:vector>
  </HeadingPairs>
  <TitlesOfParts>
    <vt:vector size="48" baseType="lpstr">
      <vt:lpstr>Arial</vt:lpstr>
      <vt:lpstr>Calibri</vt:lpstr>
      <vt:lpstr>Noto Sans Symbols</vt:lpstr>
      <vt:lpstr>Roboto</vt:lpstr>
      <vt:lpstr>LEARN theme</vt:lpstr>
      <vt:lpstr>LEARN theme</vt:lpstr>
      <vt:lpstr>LEARN theme</vt:lpstr>
      <vt:lpstr>PowerPoint Presentation</vt:lpstr>
      <vt:lpstr>Not the Bermuda Triangle</vt:lpstr>
      <vt:lpstr>Essential Questions</vt:lpstr>
      <vt:lpstr>Lesson Objectives</vt:lpstr>
      <vt:lpstr>What Do You Meme We Have Homework?</vt:lpstr>
      <vt:lpstr>Strike Out!</vt:lpstr>
      <vt:lpstr>Strike Out!</vt:lpstr>
      <vt:lpstr>Driving Question Board</vt:lpstr>
      <vt:lpstr>What Is Velocity? </vt:lpstr>
      <vt:lpstr>Distance From a Storm </vt:lpstr>
      <vt:lpstr>PowerPoint Presentation</vt:lpstr>
      <vt:lpstr>Distance = Velocity · Time</vt:lpstr>
      <vt:lpstr>  How far away was the lightning strike from the camera? </vt:lpstr>
      <vt:lpstr>Distance = Velocity · Time</vt:lpstr>
      <vt:lpstr>Pipelinefunk </vt:lpstr>
      <vt:lpstr>PowerPoint Presentation</vt:lpstr>
      <vt:lpstr>PowerPoint Presentation</vt:lpstr>
      <vt:lpstr>What About Sound?</vt:lpstr>
      <vt:lpstr>Wave Vocabulary</vt:lpstr>
      <vt:lpstr>Wavelength</vt:lpstr>
      <vt:lpstr>Amplitude</vt:lpstr>
      <vt:lpstr>Frequency</vt:lpstr>
      <vt:lpstr>The Wave Equation</vt:lpstr>
      <vt:lpstr>What Is the Triangle of Power?</vt:lpstr>
      <vt:lpstr>Triangle of Power</vt:lpstr>
      <vt:lpstr>Triangle of Power: Example With Numbers</vt:lpstr>
      <vt:lpstr>Triangle of Power: Example With Numbers</vt:lpstr>
      <vt:lpstr>Triangle of Power </vt:lpstr>
      <vt:lpstr>Triangle of Power: Example With Numbers </vt:lpstr>
      <vt:lpstr>Triangle of Power: Example With Numbers </vt:lpstr>
      <vt:lpstr>Triangle of Power </vt:lpstr>
      <vt:lpstr>Triangle of Power: Example With Numbers </vt:lpstr>
      <vt:lpstr>Triangle of Power: Example With Numbers </vt:lpstr>
      <vt:lpstr>Triangle of Power: Now You Try!</vt:lpstr>
      <vt:lpstr>Triangle of Power: Now You Try!</vt:lpstr>
      <vt:lpstr>Muddiest Point</vt:lpstr>
      <vt:lpstr>PowerPoint Presentation</vt:lpstr>
      <vt:lpstr>PowerPoint Presentation</vt:lpstr>
      <vt:lpstr>Elbow Partner</vt:lpstr>
      <vt:lpstr>Driving Question Board</vt:lpstr>
      <vt:lpstr>Exit Ticket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 the Bermuda Triangle</dc:title>
  <dc:creator>K20 Center</dc:creator>
  <cp:lastModifiedBy>Daniella Peters</cp:lastModifiedBy>
  <cp:revision>7</cp:revision>
  <dcterms:modified xsi:type="dcterms:W3CDTF">2021-09-27T16:54:01Z</dcterms:modified>
</cp:coreProperties>
</file>