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4"/>
    <p:sldMasterId id="2147483681" r:id="rId5"/>
  </p:sldMasterIdLst>
  <p:notesMasterIdLst>
    <p:notesMasterId r:id="rId25"/>
  </p:notesMasterIdLst>
  <p:sldIdLst>
    <p:sldId id="256" r:id="rId6"/>
    <p:sldId id="257" r:id="rId7"/>
    <p:sldId id="263" r:id="rId8"/>
    <p:sldId id="272" r:id="rId9"/>
    <p:sldId id="260" r:id="rId10"/>
    <p:sldId id="261" r:id="rId11"/>
    <p:sldId id="274" r:id="rId12"/>
    <p:sldId id="275" r:id="rId13"/>
    <p:sldId id="276" r:id="rId14"/>
    <p:sldId id="282" r:id="rId15"/>
    <p:sldId id="283" r:id="rId16"/>
    <p:sldId id="284" r:id="rId17"/>
    <p:sldId id="278" r:id="rId18"/>
    <p:sldId id="287" r:id="rId19"/>
    <p:sldId id="279" r:id="rId20"/>
    <p:sldId id="280" r:id="rId21"/>
    <p:sldId id="285" r:id="rId22"/>
    <p:sldId id="281" r:id="rId23"/>
    <p:sldId id="286" r:id="rId24"/>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368A4E-AEFC-401A-86C9-3BE1EABF8A64}" v="119" dt="2026-03-03T22:55:22.895"/>
  </p1510:revLst>
</p1510:revInfo>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94286"/>
  </p:normalViewPr>
  <p:slideViewPr>
    <p:cSldViewPr snapToGrid="0">
      <p:cViewPr>
        <p:scale>
          <a:sx n="150" d="100"/>
          <a:sy n="150" d="100"/>
        </p:scale>
        <p:origin x="1928" y="8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12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6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pixabay.com/vectors/vegetables-fruits-food-artichoke-155616/" TargetMode="External"/><Relationship Id="rId3" Type="http://schemas.openxmlformats.org/officeDocument/2006/relationships/hyperlink" Target="https://pixabay.com/illustrations/teacher-apple-school-elementary-1202735/" TargetMode="External"/><Relationship Id="rId7" Type="http://schemas.openxmlformats.org/officeDocument/2006/relationships/hyperlink" Target="https://pixabay.com/vectors/aubergine-egg-plant-food-greens-1298730/"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pixabay.com/vectors/donut-snack-dessert-sweet-sugary-5985274/" TargetMode="External"/><Relationship Id="rId5" Type="http://schemas.openxmlformats.org/officeDocument/2006/relationships/hyperlink" Target="https://pixabay.com/vectors/cookie-dessert-snack-biscuits-6035822/" TargetMode="External"/><Relationship Id="rId4" Type="http://schemas.openxmlformats.org/officeDocument/2006/relationships/hyperlink" Target="https://pixabay.com/vectors/banana-bunch-fruit-food-bananas-2533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File:Roald_Dahl_(1982).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ommonlit.org/en/texts/the-landlad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6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Home_economics#/media/File:Home_ec_mary_norris_seattle.gi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doink.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000000"/>
                </a:solidFill>
                <a:effectLst/>
                <a:latin typeface="Arial"/>
                <a:ea typeface="Arial"/>
                <a:cs typeface="Arial"/>
                <a:sym typeface="Arial" panose="020B0604020202020204" pitchFamily="34" charset="0"/>
              </a:rPr>
              <a:t>K20 Center. (n.d.). Quick Write. Strategies. </a:t>
            </a:r>
            <a:r>
              <a:rPr lang="en-US" sz="1400" u="sng" dirty="0">
                <a:solidFill>
                  <a:srgbClr val="000000"/>
                </a:solidFill>
                <a:effectLst/>
                <a:latin typeface="Arial"/>
                <a:ea typeface="Arial"/>
                <a:cs typeface="Arial"/>
                <a:sym typeface="Arial" panose="020B0604020202020204" pitchFamily="34" charset="0"/>
                <a:hlinkClick r:id="rId3"/>
              </a:rPr>
              <a:t>https://learn.k20center.ou.edu/strategy/1127</a:t>
            </a:r>
            <a:r>
              <a:rPr lang="en-US" sz="1400" u="sng" dirty="0">
                <a:solidFill>
                  <a:srgbClr val="000000"/>
                </a:solidFill>
                <a:effectLst/>
                <a:latin typeface="Arial"/>
                <a:ea typeface="Arial"/>
                <a:cs typeface="Arial"/>
                <a:sym typeface="Arial" panose="020B0604020202020204" pitchFamily="34" charset="0"/>
              </a:rPr>
              <a:t> </a:t>
            </a:r>
            <a:endParaRPr lang="en-US" sz="1400" dirty="0">
              <a:solidFill>
                <a:srgbClr val="000000"/>
              </a:solidFill>
              <a:effectLst/>
              <a:latin typeface="Arial"/>
              <a:ea typeface="Arial"/>
              <a:cs typeface="Arial"/>
              <a:sym typeface="Arial" panose="020B0604020202020204" pitchFamily="34" charset="0"/>
            </a:endParaRPr>
          </a:p>
        </p:txBody>
      </p:sp>
    </p:spTree>
    <p:extLst>
      <p:ext uri="{BB962C8B-B14F-4D97-AF65-F5344CB8AC3E}">
        <p14:creationId xmlns:p14="http://schemas.microsoft.com/office/powerpoint/2010/main" val="217028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pt-BR" dirty="0">
                <a:solidFill>
                  <a:schemeClr val="dk1"/>
                </a:solidFill>
              </a:rPr>
              <a:t> (2020). </a:t>
            </a:r>
            <a:r>
              <a:rPr lang="pt-BR" i="1" dirty="0">
                <a:solidFill>
                  <a:schemeClr val="dk1"/>
                </a:solidFill>
              </a:rPr>
              <a:t>YouTube</a:t>
            </a:r>
            <a:r>
              <a:rPr lang="pt-BR" dirty="0">
                <a:solidFill>
                  <a:schemeClr val="dk1"/>
                </a:solidFill>
              </a:rPr>
              <a:t>. https://youtu.be/VioMHyk9fts. </a:t>
            </a:r>
          </a:p>
        </p:txBody>
      </p:sp>
    </p:spTree>
    <p:extLst>
      <p:ext uri="{BB962C8B-B14F-4D97-AF65-F5344CB8AC3E}">
        <p14:creationId xmlns:p14="http://schemas.microsoft.com/office/powerpoint/2010/main" val="3136900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dirty="0">
                <a:solidFill>
                  <a:srgbClr val="000000"/>
                </a:solidFill>
                <a:effectLst/>
                <a:latin typeface="Arial"/>
                <a:ea typeface="Arial"/>
                <a:cs typeface="Arial"/>
                <a:sym typeface="Arial" panose="020B0604020202020204" pitchFamily="34" charset="0"/>
              </a:rPr>
              <a:t>K20 Center. (n.d.). Honeycomb Harvest. Strategies. </a:t>
            </a:r>
            <a:r>
              <a:rPr lang="en-US" sz="1400" u="sng" dirty="0">
                <a:solidFill>
                  <a:srgbClr val="000000"/>
                </a:solidFill>
                <a:effectLst/>
                <a:latin typeface="Arial"/>
                <a:ea typeface="Arial"/>
                <a:cs typeface="Arial"/>
                <a:sym typeface="Arial" panose="020B0604020202020204" pitchFamily="34" charset="0"/>
                <a:hlinkClick r:id="rId3"/>
              </a:rPr>
              <a:t>https://learn.k20center.ou.edu/strategy/61</a:t>
            </a:r>
            <a:r>
              <a:rPr lang="en-US" sz="1400" u="sng" dirty="0">
                <a:solidFill>
                  <a:srgbClr val="000000"/>
                </a:solidFill>
                <a:effectLst/>
                <a:latin typeface="Arial"/>
                <a:ea typeface="Arial"/>
                <a:cs typeface="Arial"/>
                <a:sym typeface="Arial" panose="020B0604020202020204" pitchFamily="34" charset="0"/>
              </a:rPr>
              <a:t> </a:t>
            </a:r>
            <a:endParaRPr lang="en-US" sz="1400" dirty="0">
              <a:solidFill>
                <a:srgbClr val="000000"/>
              </a:solidFill>
              <a:effectLst/>
              <a:latin typeface="Arial"/>
              <a:ea typeface="Arial"/>
              <a:cs typeface="Arial"/>
              <a:sym typeface="Arial" panose="020B0604020202020204" pitchFamily="34" charset="0"/>
            </a:endParaRPr>
          </a:p>
        </p:txBody>
      </p:sp>
    </p:spTree>
    <p:extLst>
      <p:ext uri="{BB962C8B-B14F-4D97-AF65-F5344CB8AC3E}">
        <p14:creationId xmlns:p14="http://schemas.microsoft.com/office/powerpoint/2010/main" val="1740242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u="sng" dirty="0">
                <a:solidFill>
                  <a:srgbClr val="BED7D3"/>
                </a:solidFill>
                <a:hlinkClick r:id="rId3">
                  <a:extLst>
                    <a:ext uri="{A12FA001-AC4F-418D-AE19-62706E023703}">
                      <ahyp:hlinkClr xmlns:ahyp="http://schemas.microsoft.com/office/drawing/2018/hyperlinkcolor" val="tx"/>
                    </a:ext>
                  </a:extLst>
                </a:hlinkClick>
              </a:rPr>
              <a:t>https://pixabay.com/illustrations/teacher-apple-school-elementary-1202735/</a:t>
            </a: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u="sng" dirty="0">
                <a:solidFill>
                  <a:srgbClr val="BED7D3"/>
                </a:solidFill>
                <a:hlinkClick r:id="rId4">
                  <a:extLst>
                    <a:ext uri="{A12FA001-AC4F-418D-AE19-62706E023703}">
                      <ahyp:hlinkClr xmlns:ahyp="http://schemas.microsoft.com/office/drawing/2018/hyperlinkcolor" val="tx"/>
                    </a:ext>
                  </a:extLst>
                </a:hlinkClick>
              </a:rPr>
              <a:t>https://pixabay.com/vectors/banana-bunch-fruit-food-bananas-25339/</a:t>
            </a: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u="sng" dirty="0">
                <a:solidFill>
                  <a:srgbClr val="BED7D3"/>
                </a:solidFill>
                <a:hlinkClick r:id="rId5">
                  <a:extLst>
                    <a:ext uri="{A12FA001-AC4F-418D-AE19-62706E023703}">
                      <ahyp:hlinkClr xmlns:ahyp="http://schemas.microsoft.com/office/drawing/2018/hyperlinkcolor" val="tx"/>
                    </a:ext>
                  </a:extLst>
                </a:hlinkClick>
              </a:rPr>
              <a:t>https://pixabay.com/vectors/cookie-dessert-snack-biscuits-6035822/</a:t>
            </a: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u="sng" dirty="0">
                <a:solidFill>
                  <a:srgbClr val="BED7D3"/>
                </a:solidFill>
                <a:hlinkClick r:id="rId6">
                  <a:extLst>
                    <a:ext uri="{A12FA001-AC4F-418D-AE19-62706E023703}">
                      <ahyp:hlinkClr xmlns:ahyp="http://schemas.microsoft.com/office/drawing/2018/hyperlinkcolor" val="tx"/>
                    </a:ext>
                  </a:extLst>
                </a:hlinkClick>
              </a:rPr>
              <a:t>https://pixabay.com/vectors/donut-snack-dessert-sweet-sugary-5985274/</a:t>
            </a: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u="sng" dirty="0">
                <a:solidFill>
                  <a:srgbClr val="BED7D3"/>
                </a:solidFill>
                <a:hlinkClick r:id="rId7">
                  <a:extLst>
                    <a:ext uri="{A12FA001-AC4F-418D-AE19-62706E023703}">
                      <ahyp:hlinkClr xmlns:ahyp="http://schemas.microsoft.com/office/drawing/2018/hyperlinkcolor" val="tx"/>
                    </a:ext>
                  </a:extLst>
                </a:hlinkClick>
              </a:rPr>
              <a:t>https://pixabay.com/vectors/aubergine-egg-plant-food-greens-1298730/</a:t>
            </a: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u="sng" dirty="0">
                <a:solidFill>
                  <a:srgbClr val="BED7D3"/>
                </a:solidFill>
                <a:hlinkClick r:id="rId8">
                  <a:extLst>
                    <a:ext uri="{A12FA001-AC4F-418D-AE19-62706E023703}">
                      <ahyp:hlinkClr xmlns:ahyp="http://schemas.microsoft.com/office/drawing/2018/hyperlinkcolor" val="tx"/>
                    </a:ext>
                  </a:extLst>
                </a:hlinkClick>
              </a:rPr>
              <a:t>https://pixabay.com/vectors/vegetables-fruits-food-artichoke-155616/</a:t>
            </a:r>
            <a:endParaRPr lang="en-US" dirty="0">
              <a:solidFill>
                <a:schemeClr val="dk1"/>
              </a:solidFill>
            </a:endParaRPr>
          </a:p>
        </p:txBody>
      </p:sp>
    </p:spTree>
    <p:extLst>
      <p:ext uri="{BB962C8B-B14F-4D97-AF65-F5344CB8AC3E}">
        <p14:creationId xmlns:p14="http://schemas.microsoft.com/office/powerpoint/2010/main" val="358118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400" dirty="0">
                <a:solidFill>
                  <a:srgbClr val="000000"/>
                </a:solidFill>
                <a:effectLst/>
                <a:latin typeface="Arial"/>
                <a:ea typeface="Arial"/>
                <a:cs typeface="Arial"/>
                <a:sym typeface="Arial" panose="020B0604020202020204" pitchFamily="34" charset="0"/>
              </a:rPr>
              <a:t>Hans van Dijk. (2014). </a:t>
            </a:r>
            <a:r>
              <a:rPr lang="nl-NL" sz="1400" i="1" dirty="0">
                <a:solidFill>
                  <a:srgbClr val="000000"/>
                </a:solidFill>
                <a:effectLst/>
                <a:latin typeface="Arial"/>
                <a:ea typeface="Arial"/>
                <a:cs typeface="Arial"/>
                <a:sym typeface="Arial" panose="020B0604020202020204" pitchFamily="34" charset="0"/>
              </a:rPr>
              <a:t>Roald Dahl (1982)</a:t>
            </a:r>
            <a:r>
              <a:rPr lang="nl-NL" sz="1400" dirty="0">
                <a:solidFill>
                  <a:srgbClr val="000000"/>
                </a:solidFill>
                <a:effectLst/>
                <a:latin typeface="Arial"/>
                <a:ea typeface="Arial"/>
                <a:cs typeface="Arial"/>
                <a:sym typeface="Arial" panose="020B0604020202020204" pitchFamily="34" charset="0"/>
              </a:rPr>
              <a:t>. </a:t>
            </a:r>
            <a:r>
              <a:rPr lang="nl-NL" sz="1400" u="sng" dirty="0">
                <a:solidFill>
                  <a:srgbClr val="000000"/>
                </a:solidFill>
                <a:effectLst/>
                <a:latin typeface="Arial"/>
                <a:ea typeface="Arial"/>
                <a:cs typeface="Arial"/>
                <a:sym typeface="Arial" panose="020B0604020202020204" pitchFamily="34" charset="0"/>
                <a:hlinkClick r:id="rId3"/>
              </a:rPr>
              <a:t>https://commons.wikimedia.org/wiki/File:Roald_Dahl_(1982).jpg</a:t>
            </a:r>
            <a:r>
              <a:rPr lang="nl-NL" sz="1400" dirty="0">
                <a:solidFill>
                  <a:srgbClr val="000000"/>
                </a:solidFill>
                <a:effectLst/>
                <a:latin typeface="Arial"/>
                <a:ea typeface="Arial"/>
                <a:cs typeface="Arial"/>
                <a:sym typeface="Arial" panose="020B0604020202020204" pitchFamily="34" charset="0"/>
              </a:rPr>
              <a:t>. </a:t>
            </a:r>
            <a:endParaRPr lang="en-US" sz="1400" dirty="0">
              <a:solidFill>
                <a:srgbClr val="000000"/>
              </a:solidFill>
              <a:effectLst/>
              <a:latin typeface="Arial"/>
              <a:ea typeface="Arial"/>
              <a:cs typeface="Arial"/>
              <a:sym typeface="Arial" panose="020B0604020202020204" pitchFamily="34" charset="0"/>
            </a:endParaRPr>
          </a:p>
        </p:txBody>
      </p:sp>
    </p:spTree>
    <p:extLst>
      <p:ext uri="{BB962C8B-B14F-4D97-AF65-F5344CB8AC3E}">
        <p14:creationId xmlns:p14="http://schemas.microsoft.com/office/powerpoint/2010/main" val="1098783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EDA69-4BF5-C45D-9CFB-FA7EB093F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239EA-9DBC-71D7-91BF-18D73BEF54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38C52E-D04D-E7E9-B48E-68053A962799}"/>
              </a:ext>
            </a:extLst>
          </p:cNvPr>
          <p:cNvSpPr>
            <a:spLocks noGrp="1"/>
          </p:cNvSpPr>
          <p:nvPr>
            <p:ph type="body" idx="1"/>
          </p:nvPr>
        </p:nvSpPr>
        <p:spPr/>
        <p:txBody>
          <a:bodyPr/>
          <a:lstStyle/>
          <a:p>
            <a:r>
              <a:rPr lang="en-US" sz="1400" i="1" u="sng" dirty="0">
                <a:solidFill>
                  <a:srgbClr val="000000"/>
                </a:solidFill>
                <a:effectLst/>
                <a:latin typeface="Arial"/>
                <a:ea typeface="Arial"/>
                <a:cs typeface="Arial"/>
                <a:sym typeface="Arial" panose="020B0604020202020204" pitchFamily="34" charset="0"/>
              </a:rPr>
              <a:t>The Linville River Farm Bed and Breakfast, No Longer in Operation</a:t>
            </a:r>
            <a:r>
              <a:rPr lang="en-US" sz="1400" u="sng" dirty="0">
                <a:solidFill>
                  <a:srgbClr val="000000"/>
                </a:solidFill>
                <a:effectLst/>
                <a:latin typeface="Arial"/>
                <a:ea typeface="Arial"/>
                <a:cs typeface="Arial"/>
                <a:sym typeface="Arial" panose="020B0604020202020204" pitchFamily="34" charset="0"/>
              </a:rPr>
              <a:t>. (n.d.). </a:t>
            </a:r>
            <a:r>
              <a:rPr lang="en-US" sz="1400" u="sng" dirty="0">
                <a:solidFill>
                  <a:srgbClr val="000000"/>
                </a:solidFill>
                <a:effectLst/>
                <a:latin typeface="Arial"/>
                <a:ea typeface="Arial"/>
                <a:cs typeface="Arial"/>
                <a:sym typeface="Arial" panose="020B0604020202020204" pitchFamily="34" charset="0"/>
                <a:hlinkClick r:id="rId3"/>
              </a:rPr>
              <a:t>https://www.commonlit.org/en/texts/the-landlady</a:t>
            </a:r>
            <a:r>
              <a:rPr lang="en-US" sz="1400" u="sng" dirty="0">
                <a:solidFill>
                  <a:srgbClr val="000000"/>
                </a:solidFill>
                <a:effectLst/>
                <a:latin typeface="Arial"/>
                <a:ea typeface="Arial"/>
                <a:cs typeface="Arial"/>
                <a:sym typeface="Arial" panose="020B0604020202020204" pitchFamily="34" charset="0"/>
              </a:rPr>
              <a:t> </a:t>
            </a:r>
            <a:endParaRPr lang="en-US" sz="1400" dirty="0">
              <a:solidFill>
                <a:srgbClr val="000000"/>
              </a:solidFill>
              <a:effectLst/>
              <a:latin typeface="Arial"/>
              <a:ea typeface="Arial"/>
              <a:cs typeface="Arial"/>
              <a:sym typeface="Arial" panose="020B0604020202020204" pitchFamily="34" charset="0"/>
            </a:endParaRPr>
          </a:p>
        </p:txBody>
      </p:sp>
    </p:spTree>
    <p:extLst>
      <p:ext uri="{BB962C8B-B14F-4D97-AF65-F5344CB8AC3E}">
        <p14:creationId xmlns:p14="http://schemas.microsoft.com/office/powerpoint/2010/main" val="4112264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DFD58-7148-2A0B-79D9-2C620E2889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CA3339-B4F7-A7E8-710C-0AB0B4EF6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C11B5D-3EC9-C06D-2DC8-D20558AF59C5}"/>
              </a:ext>
            </a:extLst>
          </p:cNvPr>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dirty="0">
                <a:solidFill>
                  <a:srgbClr val="000000"/>
                </a:solidFill>
                <a:effectLst/>
                <a:latin typeface="Arial"/>
                <a:ea typeface="Arial"/>
                <a:cs typeface="Arial"/>
                <a:sym typeface="Arial" panose="020B0604020202020204" pitchFamily="34" charset="0"/>
              </a:rPr>
              <a:t>K20 Center. (n.d.). Honeycomb Harvest. Strategies. </a:t>
            </a:r>
            <a:r>
              <a:rPr lang="en-US" sz="1400" u="sng" dirty="0">
                <a:solidFill>
                  <a:srgbClr val="000000"/>
                </a:solidFill>
                <a:effectLst/>
                <a:latin typeface="Arial"/>
                <a:ea typeface="Arial"/>
                <a:cs typeface="Arial"/>
                <a:sym typeface="Arial" panose="020B0604020202020204" pitchFamily="34" charset="0"/>
                <a:hlinkClick r:id="rId3"/>
              </a:rPr>
              <a:t>https://learn.k20center.ou.edu/strategy/61</a:t>
            </a:r>
            <a:r>
              <a:rPr lang="en-US" sz="1400" u="sng" dirty="0">
                <a:solidFill>
                  <a:srgbClr val="000000"/>
                </a:solidFill>
                <a:effectLst/>
                <a:latin typeface="Arial"/>
                <a:ea typeface="Arial"/>
                <a:cs typeface="Arial"/>
                <a:sym typeface="Arial" panose="020B0604020202020204" pitchFamily="34" charset="0"/>
              </a:rPr>
              <a:t> </a:t>
            </a:r>
            <a:endParaRPr lang="en-US" sz="1400" dirty="0">
              <a:solidFill>
                <a:srgbClr val="000000"/>
              </a:solidFill>
              <a:effectLst/>
              <a:latin typeface="Arial"/>
              <a:ea typeface="Arial"/>
              <a:cs typeface="Arial"/>
              <a:sym typeface="Arial" panose="020B0604020202020204" pitchFamily="34" charset="0"/>
            </a:endParaRPr>
          </a:p>
        </p:txBody>
      </p:sp>
    </p:spTree>
    <p:extLst>
      <p:ext uri="{BB962C8B-B14F-4D97-AF65-F5344CB8AC3E}">
        <p14:creationId xmlns:p14="http://schemas.microsoft.com/office/powerpoint/2010/main" val="759308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B60D3-D7EA-0687-E73A-0F4C7E3C7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F3DFF9-D409-C6AF-6D19-725F30259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D5D174-D1C1-DE1F-EE92-D86D8974A555}"/>
              </a:ext>
            </a:extLst>
          </p:cNvPr>
          <p:cNvSpPr>
            <a:spLocks noGrp="1"/>
          </p:cNvSpPr>
          <p:nvPr>
            <p:ph type="body" idx="1"/>
          </p:nvPr>
        </p:nvSpPr>
        <p:spPr/>
        <p:txBody>
          <a:bodyPr/>
          <a:lstStyle/>
          <a:p>
            <a:r>
              <a:rPr lang="en-US" sz="1400" dirty="0">
                <a:solidFill>
                  <a:srgbClr val="000000"/>
                </a:solidFill>
                <a:effectLst/>
                <a:latin typeface="Arial"/>
                <a:ea typeface="Arial"/>
                <a:cs typeface="Arial"/>
                <a:sym typeface="Arial" panose="020B0604020202020204" pitchFamily="34" charset="0"/>
              </a:rPr>
              <a:t>Seattle Municipal Archives. (2013). </a:t>
            </a:r>
            <a:r>
              <a:rPr lang="en-US" sz="1400" i="1" dirty="0">
                <a:solidFill>
                  <a:srgbClr val="000000"/>
                </a:solidFill>
                <a:effectLst/>
                <a:latin typeface="Arial"/>
                <a:ea typeface="Arial"/>
                <a:cs typeface="Arial"/>
                <a:sym typeface="Arial" panose="020B0604020202020204" pitchFamily="34" charset="0"/>
              </a:rPr>
              <a:t>Home Economics Instructor</a:t>
            </a:r>
            <a:r>
              <a:rPr lang="en-US" sz="1400" dirty="0">
                <a:solidFill>
                  <a:srgbClr val="000000"/>
                </a:solidFill>
                <a:effectLst/>
                <a:latin typeface="Arial"/>
                <a:ea typeface="Arial"/>
                <a:cs typeface="Arial"/>
                <a:sym typeface="Arial" panose="020B0604020202020204" pitchFamily="34" charset="0"/>
              </a:rPr>
              <a:t>. </a:t>
            </a:r>
            <a:r>
              <a:rPr lang="en-US" sz="1400" u="sng" dirty="0">
                <a:solidFill>
                  <a:srgbClr val="000000"/>
                </a:solidFill>
                <a:effectLst/>
                <a:latin typeface="Arial"/>
                <a:ea typeface="Arial"/>
                <a:cs typeface="Arial"/>
                <a:sym typeface="Arial" panose="020B0604020202020204" pitchFamily="34" charset="0"/>
                <a:hlinkClick r:id="rId3"/>
              </a:rPr>
              <a:t>https://en.wikipedia.org/wiki/Home_economics#/media/File:Home_ec_mary_norris_seattle.gif</a:t>
            </a:r>
            <a:r>
              <a:rPr lang="en-US" sz="1400" dirty="0">
                <a:solidFill>
                  <a:srgbClr val="000000"/>
                </a:solidFill>
                <a:effectLst/>
                <a:latin typeface="Arial"/>
                <a:ea typeface="Arial"/>
                <a:cs typeface="Arial"/>
                <a:sym typeface="Arial" panose="020B0604020202020204" pitchFamily="34" charset="0"/>
              </a:rPr>
              <a:t>. </a:t>
            </a:r>
          </a:p>
        </p:txBody>
      </p:sp>
    </p:spTree>
    <p:extLst>
      <p:ext uri="{BB962C8B-B14F-4D97-AF65-F5344CB8AC3E}">
        <p14:creationId xmlns:p14="http://schemas.microsoft.com/office/powerpoint/2010/main" val="810332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pt-BR" dirty="0">
                <a:hlinkClick r:id="rId3"/>
              </a:rPr>
              <a:t>Do Ink</a:t>
            </a:r>
            <a:r>
              <a:rPr lang="pt-BR" dirty="0"/>
              <a:t>. http://www.doink.com/</a:t>
            </a:r>
          </a:p>
          <a:p>
            <a:endParaRPr lang="en-US" dirty="0"/>
          </a:p>
        </p:txBody>
      </p:sp>
    </p:spTree>
    <p:extLst>
      <p:ext uri="{BB962C8B-B14F-4D97-AF65-F5344CB8AC3E}">
        <p14:creationId xmlns:p14="http://schemas.microsoft.com/office/powerpoint/2010/main" val="784595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VioMHyk9fts?feature=oembed" TargetMode="External"/><Relationship Id="rId5" Type="http://schemas.openxmlformats.org/officeDocument/2006/relationships/image" Target="../media/image8.jpeg"/><Relationship Id="rId4" Type="http://schemas.openxmlformats.org/officeDocument/2006/relationships/hyperlink" Target="http://www.youtube.com/watch?v=VioMHyk9f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6D9BC-66F0-716F-333E-3BFF1026A0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3E4BB-4507-7E8C-6720-6B3F2D094011}"/>
              </a:ext>
            </a:extLst>
          </p:cNvPr>
          <p:cNvSpPr>
            <a:spLocks noGrp="1"/>
          </p:cNvSpPr>
          <p:nvPr>
            <p:ph type="title"/>
          </p:nvPr>
        </p:nvSpPr>
        <p:spPr/>
        <p:txBody>
          <a:bodyPr rtlCol="0">
            <a:normAutofit/>
          </a:bodyPr>
          <a:lstStyle/>
          <a:p>
            <a:pPr fontAlgn="auto">
              <a:spcAft>
                <a:spcPts val="0"/>
              </a:spcAft>
              <a:defRPr/>
            </a:pPr>
            <a:r>
              <a:rPr lang="en-US" dirty="0"/>
              <a:t>The Landlady</a:t>
            </a:r>
          </a:p>
        </p:txBody>
      </p:sp>
      <p:sp>
        <p:nvSpPr>
          <p:cNvPr id="25602" name="Content Placeholder 2">
            <a:extLst>
              <a:ext uri="{FF2B5EF4-FFF2-40B4-BE49-F238E27FC236}">
                <a16:creationId xmlns:a16="http://schemas.microsoft.com/office/drawing/2014/main" id="{0CCFD40E-4B5D-9D58-6448-36E6BA6FE69A}"/>
              </a:ext>
            </a:extLst>
          </p:cNvPr>
          <p:cNvSpPr>
            <a:spLocks noGrp="1" noChangeArrowheads="1"/>
          </p:cNvSpPr>
          <p:nvPr>
            <p:ph idx="4294967295"/>
          </p:nvPr>
        </p:nvSpPr>
        <p:spPr>
          <a:xfrm>
            <a:off x="628649" y="1370013"/>
            <a:ext cx="7990417" cy="3451754"/>
          </a:xfrm>
        </p:spPr>
        <p:txBody>
          <a:bodyPr/>
          <a:lstStyle/>
          <a:p>
            <a:r>
              <a:rPr lang="en-US" altLang="en-US" sz="2200" dirty="0"/>
              <a:t>Published on November 28, 1959;</a:t>
            </a:r>
          </a:p>
          <a:p>
            <a:r>
              <a:rPr lang="en-US" altLang="en-US" sz="2200" dirty="0"/>
              <a:t>As you are reading, find at least five </a:t>
            </a:r>
            <a:br>
              <a:rPr lang="en-US" altLang="en-US" sz="2200" dirty="0"/>
            </a:br>
            <a:r>
              <a:rPr lang="en-US" altLang="en-US" sz="2200" dirty="0"/>
              <a:t>quotations you want to analyze.</a:t>
            </a:r>
          </a:p>
          <a:p>
            <a:r>
              <a:rPr lang="en-US" altLang="en-US" sz="2200" dirty="0"/>
              <a:t>Consider the following:</a:t>
            </a:r>
          </a:p>
          <a:p>
            <a:pPr lvl="1">
              <a:spcBef>
                <a:spcPts val="100"/>
              </a:spcBef>
            </a:pPr>
            <a:r>
              <a:rPr lang="en-US" altLang="en-US" sz="1600" dirty="0"/>
              <a:t>What does the text actually say?</a:t>
            </a:r>
          </a:p>
          <a:p>
            <a:pPr lvl="1">
              <a:spcBef>
                <a:spcPts val="0"/>
              </a:spcBef>
            </a:pPr>
            <a:r>
              <a:rPr lang="en-US" altLang="en-US" sz="1600" dirty="0"/>
              <a:t>What does the text mean?</a:t>
            </a:r>
          </a:p>
          <a:p>
            <a:pPr lvl="1">
              <a:spcBef>
                <a:spcPts val="0"/>
              </a:spcBef>
            </a:pPr>
            <a:r>
              <a:rPr lang="en-US" altLang="en-US" sz="1600" dirty="0"/>
              <a:t>What does the text reveal about the characters?</a:t>
            </a:r>
          </a:p>
          <a:p>
            <a:pPr lvl="1">
              <a:spcBef>
                <a:spcPts val="0"/>
              </a:spcBef>
            </a:pPr>
            <a:r>
              <a:rPr lang="en-US" altLang="en-US" sz="1600" dirty="0"/>
              <a:t>Example:</a:t>
            </a:r>
          </a:p>
          <a:p>
            <a:pPr lvl="2">
              <a:spcBef>
                <a:spcPts val="0"/>
              </a:spcBef>
            </a:pPr>
            <a:r>
              <a:rPr lang="en-US" altLang="en-US" sz="1600" dirty="0"/>
              <a:t>Says: “He had never been to Bath before. </a:t>
            </a:r>
            <a:br>
              <a:rPr lang="en-US" altLang="en-US" sz="1600" dirty="0"/>
            </a:br>
            <a:r>
              <a:rPr lang="en-US" altLang="en-US" sz="1600" dirty="0"/>
              <a:t>He didn’t know anyone who lived there.”</a:t>
            </a:r>
          </a:p>
          <a:p>
            <a:pPr lvl="2">
              <a:spcBef>
                <a:spcPts val="0"/>
              </a:spcBef>
            </a:pPr>
            <a:r>
              <a:rPr lang="en-US" altLang="en-US" sz="1600" dirty="0"/>
              <a:t>Means?</a:t>
            </a:r>
          </a:p>
          <a:p>
            <a:pPr lvl="2">
              <a:spcBef>
                <a:spcPts val="0"/>
              </a:spcBef>
            </a:pPr>
            <a:r>
              <a:rPr lang="en-US" altLang="en-US" sz="1600" dirty="0"/>
              <a:t>Reveals?</a:t>
            </a:r>
          </a:p>
        </p:txBody>
      </p:sp>
      <p:pic>
        <p:nvPicPr>
          <p:cNvPr id="3" name="Google Shape;218;p31">
            <a:extLst>
              <a:ext uri="{FF2B5EF4-FFF2-40B4-BE49-F238E27FC236}">
                <a16:creationId xmlns:a16="http://schemas.microsoft.com/office/drawing/2014/main" id="{44D3E8CD-EE62-DEB9-0CFF-0E6EF34BAE8A}"/>
              </a:ext>
            </a:extLst>
          </p:cNvPr>
          <p:cNvPicPr preferRelativeResize="0"/>
          <p:nvPr/>
        </p:nvPicPr>
        <p:blipFill>
          <a:blip r:embed="rId3">
            <a:alphaModFix/>
          </a:blip>
          <a:stretch>
            <a:fillRect/>
          </a:stretch>
        </p:blipFill>
        <p:spPr>
          <a:xfrm>
            <a:off x="5903383" y="776287"/>
            <a:ext cx="2393950" cy="3590925"/>
          </a:xfrm>
          <a:prstGeom prst="rect">
            <a:avLst/>
          </a:prstGeom>
          <a:noFill/>
          <a:ln>
            <a:noFill/>
          </a:ln>
        </p:spPr>
      </p:pic>
    </p:spTree>
    <p:extLst>
      <p:ext uri="{BB962C8B-B14F-4D97-AF65-F5344CB8AC3E}">
        <p14:creationId xmlns:p14="http://schemas.microsoft.com/office/powerpoint/2010/main" val="3693752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B2E9E-6E73-9BE8-F8C5-0EE79AF099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6702D-BF9A-7C1A-D718-E9A0259C9FAB}"/>
              </a:ext>
            </a:extLst>
          </p:cNvPr>
          <p:cNvSpPr>
            <a:spLocks noGrp="1"/>
          </p:cNvSpPr>
          <p:nvPr>
            <p:ph type="title"/>
          </p:nvPr>
        </p:nvSpPr>
        <p:spPr/>
        <p:txBody>
          <a:bodyPr rtlCol="0">
            <a:normAutofit/>
          </a:bodyPr>
          <a:lstStyle/>
          <a:p>
            <a:pPr fontAlgn="auto">
              <a:spcAft>
                <a:spcPts val="0"/>
              </a:spcAft>
              <a:defRPr/>
            </a:pPr>
            <a:r>
              <a:rPr lang="en-US" dirty="0"/>
              <a:t>Honeycomb Harvest – Revisit</a:t>
            </a:r>
          </a:p>
        </p:txBody>
      </p:sp>
      <p:sp>
        <p:nvSpPr>
          <p:cNvPr id="27650" name="Content Placeholder 2">
            <a:extLst>
              <a:ext uri="{FF2B5EF4-FFF2-40B4-BE49-F238E27FC236}">
                <a16:creationId xmlns:a16="http://schemas.microsoft.com/office/drawing/2014/main" id="{66CAEC64-744B-04D3-1117-E3FF14025BE6}"/>
              </a:ext>
            </a:extLst>
          </p:cNvPr>
          <p:cNvSpPr>
            <a:spLocks noGrp="1" noChangeArrowheads="1"/>
          </p:cNvSpPr>
          <p:nvPr>
            <p:ph sz="half" idx="1"/>
          </p:nvPr>
        </p:nvSpPr>
        <p:spPr>
          <a:xfrm>
            <a:off x="628649" y="1370013"/>
            <a:ext cx="5500689" cy="3262312"/>
          </a:xfrm>
        </p:spPr>
        <p:txBody>
          <a:bodyPr/>
          <a:lstStyle/>
          <a:p>
            <a:r>
              <a:rPr lang="en-US" altLang="en-US" dirty="0"/>
              <a:t>Revisit your Honeycomb Harvest.</a:t>
            </a:r>
          </a:p>
          <a:p>
            <a:r>
              <a:rPr lang="en-US" altLang="en-US" dirty="0"/>
              <a:t>Explain your reasons for the way you arranged your honeycomb on sticky notes.</a:t>
            </a:r>
          </a:p>
          <a:p>
            <a:r>
              <a:rPr lang="en-US" altLang="en-US" dirty="0"/>
              <a:t>Add your own characteristics or evidence to the Harvest.</a:t>
            </a:r>
          </a:p>
        </p:txBody>
      </p:sp>
      <p:pic>
        <p:nvPicPr>
          <p:cNvPr id="3" name="Google Shape;122;p27">
            <a:extLst>
              <a:ext uri="{FF2B5EF4-FFF2-40B4-BE49-F238E27FC236}">
                <a16:creationId xmlns:a16="http://schemas.microsoft.com/office/drawing/2014/main" id="{98AEDA58-9B3F-F29C-C354-0799D81EFD0C}"/>
              </a:ext>
            </a:extLst>
          </p:cNvPr>
          <p:cNvPicPr preferRelativeResize="0"/>
          <p:nvPr/>
        </p:nvPicPr>
        <p:blipFill rotWithShape="1">
          <a:blip r:embed="rId3">
            <a:alphaModFix/>
          </a:blip>
          <a:srcRect/>
          <a:stretch/>
        </p:blipFill>
        <p:spPr>
          <a:xfrm>
            <a:off x="5780951" y="1050298"/>
            <a:ext cx="2530000" cy="2614075"/>
          </a:xfrm>
          <a:prstGeom prst="rect">
            <a:avLst/>
          </a:prstGeom>
          <a:noFill/>
          <a:ln>
            <a:noFill/>
          </a:ln>
        </p:spPr>
      </p:pic>
    </p:spTree>
    <p:extLst>
      <p:ext uri="{BB962C8B-B14F-4D97-AF65-F5344CB8AC3E}">
        <p14:creationId xmlns:p14="http://schemas.microsoft.com/office/powerpoint/2010/main" val="3700977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13800-043C-7940-1FA8-3E095E2DE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CE8E55-5E57-B530-1674-CF30F66F37BD}"/>
              </a:ext>
            </a:extLst>
          </p:cNvPr>
          <p:cNvSpPr>
            <a:spLocks noGrp="1"/>
          </p:cNvSpPr>
          <p:nvPr>
            <p:ph type="title"/>
          </p:nvPr>
        </p:nvSpPr>
        <p:spPr/>
        <p:txBody>
          <a:bodyPr rtlCol="0">
            <a:normAutofit/>
          </a:bodyPr>
          <a:lstStyle/>
          <a:p>
            <a:pPr fontAlgn="auto">
              <a:spcAft>
                <a:spcPts val="0"/>
              </a:spcAft>
              <a:defRPr/>
            </a:pPr>
            <a:r>
              <a:rPr lang="en-US" dirty="0"/>
              <a:t>Lamb to the Slaughter</a:t>
            </a:r>
          </a:p>
        </p:txBody>
      </p:sp>
      <p:sp>
        <p:nvSpPr>
          <p:cNvPr id="25602" name="Content Placeholder 2">
            <a:extLst>
              <a:ext uri="{FF2B5EF4-FFF2-40B4-BE49-F238E27FC236}">
                <a16:creationId xmlns:a16="http://schemas.microsoft.com/office/drawing/2014/main" id="{71FA6613-58F3-AA4E-CB9C-B3D13B6CB6A4}"/>
              </a:ext>
            </a:extLst>
          </p:cNvPr>
          <p:cNvSpPr>
            <a:spLocks noGrp="1" noChangeArrowheads="1"/>
          </p:cNvSpPr>
          <p:nvPr>
            <p:ph idx="4294967295"/>
          </p:nvPr>
        </p:nvSpPr>
        <p:spPr>
          <a:xfrm>
            <a:off x="628650" y="1370013"/>
            <a:ext cx="5242984" cy="3451754"/>
          </a:xfrm>
        </p:spPr>
        <p:txBody>
          <a:bodyPr/>
          <a:lstStyle/>
          <a:p>
            <a:r>
              <a:rPr lang="en-US" altLang="en-US" sz="2200" dirty="0"/>
              <a:t>Published September 1953;</a:t>
            </a:r>
          </a:p>
          <a:p>
            <a:r>
              <a:rPr lang="en-US" altLang="en-US" sz="2200" dirty="0"/>
              <a:t>As you are reading, find at least five </a:t>
            </a:r>
            <a:br>
              <a:rPr lang="en-US" altLang="en-US" sz="2200" dirty="0"/>
            </a:br>
            <a:r>
              <a:rPr lang="en-US" altLang="en-US" sz="2200" dirty="0"/>
              <a:t>quotations you want to analyze.</a:t>
            </a:r>
          </a:p>
          <a:p>
            <a:r>
              <a:rPr lang="en-US" altLang="en-US" sz="2200" dirty="0"/>
              <a:t>Consider the following:</a:t>
            </a:r>
          </a:p>
          <a:p>
            <a:pPr lvl="1">
              <a:spcBef>
                <a:spcPts val="100"/>
              </a:spcBef>
            </a:pPr>
            <a:r>
              <a:rPr lang="en-US" altLang="en-US" sz="1400" dirty="0"/>
              <a:t>What does the text actually say?</a:t>
            </a:r>
          </a:p>
          <a:p>
            <a:pPr lvl="1">
              <a:spcBef>
                <a:spcPts val="0"/>
              </a:spcBef>
            </a:pPr>
            <a:r>
              <a:rPr lang="en-US" altLang="en-US" sz="1400" dirty="0"/>
              <a:t>What does the text mean?</a:t>
            </a:r>
          </a:p>
          <a:p>
            <a:pPr lvl="1">
              <a:spcBef>
                <a:spcPts val="0"/>
              </a:spcBef>
            </a:pPr>
            <a:r>
              <a:rPr lang="en-US" altLang="en-US" sz="1400" dirty="0"/>
              <a:t>What does the text reveal about the characters?</a:t>
            </a:r>
          </a:p>
          <a:p>
            <a:pPr lvl="1">
              <a:spcBef>
                <a:spcPts val="0"/>
              </a:spcBef>
            </a:pPr>
            <a:r>
              <a:rPr lang="en-US" altLang="en-US" sz="1400" dirty="0"/>
              <a:t>Example:</a:t>
            </a:r>
          </a:p>
          <a:p>
            <a:pPr lvl="2">
              <a:spcBef>
                <a:spcPts val="0"/>
              </a:spcBef>
            </a:pPr>
            <a:r>
              <a:rPr lang="en-US" altLang="en-US" sz="1400" dirty="0"/>
              <a:t>Says: “He now became absolutely motionless, and he kept his head down so that the light from the lamp beside him fell across the upper part of his face, leaving the chin and mouth in shadow.”</a:t>
            </a:r>
          </a:p>
          <a:p>
            <a:pPr lvl="2">
              <a:spcBef>
                <a:spcPts val="0"/>
              </a:spcBef>
            </a:pPr>
            <a:r>
              <a:rPr lang="en-US" altLang="en-US" sz="1400" dirty="0"/>
              <a:t>Means?</a:t>
            </a:r>
          </a:p>
          <a:p>
            <a:pPr lvl="2">
              <a:spcBef>
                <a:spcPts val="0"/>
              </a:spcBef>
            </a:pPr>
            <a:r>
              <a:rPr lang="en-US" altLang="en-US" sz="1400" dirty="0"/>
              <a:t>Reveals?</a:t>
            </a:r>
          </a:p>
        </p:txBody>
      </p:sp>
      <p:pic>
        <p:nvPicPr>
          <p:cNvPr id="4" name="Google Shape;232;p33">
            <a:extLst>
              <a:ext uri="{FF2B5EF4-FFF2-40B4-BE49-F238E27FC236}">
                <a16:creationId xmlns:a16="http://schemas.microsoft.com/office/drawing/2014/main" id="{CB3CEFC8-69A5-203F-F692-C6395F331BB1}"/>
              </a:ext>
            </a:extLst>
          </p:cNvPr>
          <p:cNvPicPr preferRelativeResize="0"/>
          <p:nvPr/>
        </p:nvPicPr>
        <p:blipFill>
          <a:blip r:embed="rId3">
            <a:alphaModFix/>
          </a:blip>
          <a:stretch>
            <a:fillRect/>
          </a:stretch>
        </p:blipFill>
        <p:spPr>
          <a:xfrm>
            <a:off x="5943367" y="763442"/>
            <a:ext cx="2768833" cy="3561184"/>
          </a:xfrm>
          <a:prstGeom prst="rect">
            <a:avLst/>
          </a:prstGeom>
          <a:noFill/>
          <a:ln>
            <a:noFill/>
          </a:ln>
        </p:spPr>
      </p:pic>
    </p:spTree>
    <p:extLst>
      <p:ext uri="{BB962C8B-B14F-4D97-AF65-F5344CB8AC3E}">
        <p14:creationId xmlns:p14="http://schemas.microsoft.com/office/powerpoint/2010/main" val="103694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6C5E2-75CD-9152-664D-88C45B2471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C7F9F2-AFFA-44FA-2C44-AEBCC8BD974C}"/>
              </a:ext>
            </a:extLst>
          </p:cNvPr>
          <p:cNvSpPr>
            <a:spLocks noGrp="1"/>
          </p:cNvSpPr>
          <p:nvPr>
            <p:ph type="title"/>
          </p:nvPr>
        </p:nvSpPr>
        <p:spPr/>
        <p:txBody>
          <a:bodyPr rtlCol="0">
            <a:normAutofit/>
          </a:bodyPr>
          <a:lstStyle/>
          <a:p>
            <a:pPr fontAlgn="auto">
              <a:spcAft>
                <a:spcPts val="0"/>
              </a:spcAft>
              <a:defRPr/>
            </a:pPr>
            <a:r>
              <a:rPr lang="en-US" dirty="0"/>
              <a:t>Dateline Interview</a:t>
            </a:r>
          </a:p>
        </p:txBody>
      </p:sp>
      <p:sp>
        <p:nvSpPr>
          <p:cNvPr id="25602" name="Content Placeholder 2">
            <a:extLst>
              <a:ext uri="{FF2B5EF4-FFF2-40B4-BE49-F238E27FC236}">
                <a16:creationId xmlns:a16="http://schemas.microsoft.com/office/drawing/2014/main" id="{32560BF2-8EE9-6444-9E47-834778176323}"/>
              </a:ext>
            </a:extLst>
          </p:cNvPr>
          <p:cNvSpPr>
            <a:spLocks noGrp="1" noChangeArrowheads="1"/>
          </p:cNvSpPr>
          <p:nvPr>
            <p:ph idx="4294967295"/>
          </p:nvPr>
        </p:nvSpPr>
        <p:spPr/>
        <p:txBody>
          <a:bodyPr/>
          <a:lstStyle/>
          <a:p>
            <a:r>
              <a:rPr lang="en" sz="2200" dirty="0"/>
              <a:t>Find a partner.</a:t>
            </a:r>
          </a:p>
          <a:p>
            <a:r>
              <a:rPr lang="en" sz="2200" dirty="0"/>
              <a:t>Based on the information from the two short stories, complete the following:</a:t>
            </a:r>
          </a:p>
          <a:p>
            <a:pPr lvl="1"/>
            <a:r>
              <a:rPr lang="en-US" sz="1600" dirty="0"/>
              <a:t>Write interview questions that an interviewer might ask an imaginary neighbor, a close friend of the Landlady or Mary Maloney, or even one of the other characters from the story if they were writing a news story about the experience.</a:t>
            </a:r>
          </a:p>
          <a:p>
            <a:pPr lvl="1"/>
            <a:r>
              <a:rPr lang="en-US" altLang="en-US" sz="1600" dirty="0"/>
              <a:t>Write the answers the interviewee might provide.</a:t>
            </a:r>
          </a:p>
          <a:p>
            <a:pPr lvl="2"/>
            <a:r>
              <a:rPr lang="en-US" altLang="en-US" sz="1600" dirty="0"/>
              <a:t>What are some characteristics of the Landlady or Mary Maloney?</a:t>
            </a:r>
          </a:p>
          <a:p>
            <a:pPr lvl="2"/>
            <a:r>
              <a:rPr lang="en-US" altLang="en-US" sz="1600" dirty="0"/>
              <a:t>How would the Landlady or Mary Maloney be described?</a:t>
            </a:r>
          </a:p>
          <a:p>
            <a:r>
              <a:rPr lang="en-US" altLang="en-US" sz="2200" dirty="0"/>
              <a:t>Decide who will play the roles of the interviewer and the interviewee.</a:t>
            </a:r>
          </a:p>
        </p:txBody>
      </p:sp>
    </p:spTree>
    <p:extLst>
      <p:ext uri="{BB962C8B-B14F-4D97-AF65-F5344CB8AC3E}">
        <p14:creationId xmlns:p14="http://schemas.microsoft.com/office/powerpoint/2010/main" val="364301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47926-8B10-BE26-98B2-08B9484539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A30154-0C7C-11BA-BC40-BA834E71CB74}"/>
              </a:ext>
            </a:extLst>
          </p:cNvPr>
          <p:cNvSpPr>
            <a:spLocks noGrp="1"/>
          </p:cNvSpPr>
          <p:nvPr>
            <p:ph type="title"/>
          </p:nvPr>
        </p:nvSpPr>
        <p:spPr/>
        <p:txBody>
          <a:bodyPr rtlCol="0">
            <a:normAutofit/>
          </a:bodyPr>
          <a:lstStyle/>
          <a:p>
            <a:pPr fontAlgn="auto">
              <a:spcAft>
                <a:spcPts val="0"/>
              </a:spcAft>
              <a:defRPr/>
            </a:pPr>
            <a:r>
              <a:rPr lang="en-US" dirty="0"/>
              <a:t>Dateline Interview</a:t>
            </a:r>
          </a:p>
        </p:txBody>
      </p:sp>
      <p:sp>
        <p:nvSpPr>
          <p:cNvPr id="25602" name="Content Placeholder 2">
            <a:extLst>
              <a:ext uri="{FF2B5EF4-FFF2-40B4-BE49-F238E27FC236}">
                <a16:creationId xmlns:a16="http://schemas.microsoft.com/office/drawing/2014/main" id="{92A7A54B-0588-77F0-0E95-8736FA547464}"/>
              </a:ext>
            </a:extLst>
          </p:cNvPr>
          <p:cNvSpPr>
            <a:spLocks noGrp="1" noChangeArrowheads="1"/>
          </p:cNvSpPr>
          <p:nvPr>
            <p:ph idx="4294967295"/>
          </p:nvPr>
        </p:nvSpPr>
        <p:spPr/>
        <p:txBody>
          <a:bodyPr/>
          <a:lstStyle/>
          <a:p>
            <a:r>
              <a:rPr lang="en" sz="2200" dirty="0"/>
              <a:t>Using the questions and answers you have brainstormed:</a:t>
            </a:r>
          </a:p>
          <a:p>
            <a:pPr lvl="1"/>
            <a:r>
              <a:rPr lang="en" sz="1600" dirty="0"/>
              <a:t>Create a video with your partner in front of your green screen;</a:t>
            </a:r>
          </a:p>
          <a:p>
            <a:pPr lvl="1"/>
            <a:r>
              <a:rPr lang="en" sz="1600" dirty="0"/>
              <a:t>Take a few pictures that will help you tell your story;</a:t>
            </a:r>
          </a:p>
          <a:p>
            <a:pPr lvl="2"/>
            <a:r>
              <a:rPr lang="en" sz="1600" dirty="0"/>
              <a:t>Take some pictures in front of the green screen;</a:t>
            </a:r>
          </a:p>
          <a:p>
            <a:pPr lvl="2"/>
            <a:r>
              <a:rPr lang="en" sz="1600" dirty="0"/>
              <a:t>Take some without the green screen;</a:t>
            </a:r>
          </a:p>
          <a:p>
            <a:pPr lvl="2"/>
            <a:r>
              <a:rPr lang="en" sz="1600" dirty="0"/>
              <a:t>Use the internet to find some additional ones if you need them.</a:t>
            </a:r>
          </a:p>
          <a:p>
            <a:r>
              <a:rPr lang="en-US" altLang="en-US" sz="2200" dirty="0"/>
              <a:t>Be creative and have fun! </a:t>
            </a:r>
          </a:p>
        </p:txBody>
      </p:sp>
    </p:spTree>
    <p:extLst>
      <p:ext uri="{BB962C8B-B14F-4D97-AF65-F5344CB8AC3E}">
        <p14:creationId xmlns:p14="http://schemas.microsoft.com/office/powerpoint/2010/main" val="4213543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2D195-687A-125E-CB39-1923D740A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6511B4-9154-3793-03BB-355648D6CBC6}"/>
              </a:ext>
            </a:extLst>
          </p:cNvPr>
          <p:cNvSpPr>
            <a:spLocks noGrp="1"/>
          </p:cNvSpPr>
          <p:nvPr>
            <p:ph type="title"/>
          </p:nvPr>
        </p:nvSpPr>
        <p:spPr/>
        <p:txBody>
          <a:bodyPr rtlCol="0">
            <a:normAutofit/>
          </a:bodyPr>
          <a:lstStyle/>
          <a:p>
            <a:pPr fontAlgn="auto">
              <a:spcAft>
                <a:spcPts val="0"/>
              </a:spcAft>
              <a:defRPr/>
            </a:pPr>
            <a:r>
              <a:rPr lang="en-US" dirty="0"/>
              <a:t>Getting to Know Green Screen by Do Ink</a:t>
            </a:r>
          </a:p>
        </p:txBody>
      </p:sp>
      <p:sp>
        <p:nvSpPr>
          <p:cNvPr id="25602" name="Content Placeholder 2">
            <a:extLst>
              <a:ext uri="{FF2B5EF4-FFF2-40B4-BE49-F238E27FC236}">
                <a16:creationId xmlns:a16="http://schemas.microsoft.com/office/drawing/2014/main" id="{2D86EC93-86FE-77E9-FEFC-49E5B72E8617}"/>
              </a:ext>
            </a:extLst>
          </p:cNvPr>
          <p:cNvSpPr>
            <a:spLocks noGrp="1" noChangeArrowheads="1"/>
          </p:cNvSpPr>
          <p:nvPr>
            <p:ph idx="4294967295"/>
          </p:nvPr>
        </p:nvSpPr>
        <p:spPr>
          <a:xfrm>
            <a:off x="628650" y="1370013"/>
            <a:ext cx="6314017" cy="3262312"/>
          </a:xfrm>
        </p:spPr>
        <p:txBody>
          <a:bodyPr/>
          <a:lstStyle/>
          <a:p>
            <a:r>
              <a:rPr lang="en" dirty="0"/>
              <a:t>How well do you know the </a:t>
            </a:r>
            <a:r>
              <a:rPr lang="en" b="1" dirty="0"/>
              <a:t>Do Ink </a:t>
            </a:r>
            <a:r>
              <a:rPr lang="en" dirty="0"/>
              <a:t>app?</a:t>
            </a:r>
          </a:p>
          <a:p>
            <a:r>
              <a:rPr lang="en" dirty="0"/>
              <a:t>With your partner, use the provided Scavenger Hunt to identify and explore key features of the application.</a:t>
            </a:r>
          </a:p>
          <a:p>
            <a:r>
              <a:rPr lang="en" dirty="0"/>
              <a:t>As you work through the list, upload the videos and pictures you took into </a:t>
            </a:r>
            <a:r>
              <a:rPr lang="en" b="1" dirty="0"/>
              <a:t>Do Ink</a:t>
            </a:r>
            <a:r>
              <a:rPr lang="en" dirty="0"/>
              <a:t>.</a:t>
            </a:r>
            <a:endParaRPr lang="en-US" altLang="en-US" dirty="0"/>
          </a:p>
        </p:txBody>
      </p:sp>
      <p:pic>
        <p:nvPicPr>
          <p:cNvPr id="3" name="Google Shape;251;p36">
            <a:extLst>
              <a:ext uri="{FF2B5EF4-FFF2-40B4-BE49-F238E27FC236}">
                <a16:creationId xmlns:a16="http://schemas.microsoft.com/office/drawing/2014/main" id="{02D3AA24-7D08-A0DD-BF70-29AE82BE45EB}"/>
              </a:ext>
            </a:extLst>
          </p:cNvPr>
          <p:cNvPicPr preferRelativeResize="0"/>
          <p:nvPr/>
        </p:nvPicPr>
        <p:blipFill rotWithShape="1">
          <a:blip r:embed="rId3">
            <a:alphaModFix/>
          </a:blip>
          <a:srcRect r="54959"/>
          <a:stretch/>
        </p:blipFill>
        <p:spPr>
          <a:xfrm>
            <a:off x="6616434" y="1628012"/>
            <a:ext cx="2210900" cy="1811275"/>
          </a:xfrm>
          <a:prstGeom prst="rect">
            <a:avLst/>
          </a:prstGeom>
          <a:noFill/>
          <a:ln>
            <a:noFill/>
          </a:ln>
        </p:spPr>
      </p:pic>
    </p:spTree>
    <p:extLst>
      <p:ext uri="{BB962C8B-B14F-4D97-AF65-F5344CB8AC3E}">
        <p14:creationId xmlns:p14="http://schemas.microsoft.com/office/powerpoint/2010/main" val="2301075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9EB27-C3CC-1225-038D-88015605F3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2C021-E819-4900-B8E4-F8BCC94157A6}"/>
              </a:ext>
            </a:extLst>
          </p:cNvPr>
          <p:cNvSpPr>
            <a:spLocks noGrp="1"/>
          </p:cNvSpPr>
          <p:nvPr>
            <p:ph type="title"/>
          </p:nvPr>
        </p:nvSpPr>
        <p:spPr/>
        <p:txBody>
          <a:bodyPr rtlCol="0">
            <a:normAutofit/>
          </a:bodyPr>
          <a:lstStyle/>
          <a:p>
            <a:pPr fontAlgn="auto">
              <a:spcAft>
                <a:spcPts val="0"/>
              </a:spcAft>
              <a:defRPr/>
            </a:pPr>
            <a:r>
              <a:rPr lang="en-US" dirty="0"/>
              <a:t>Step into the Production Room</a:t>
            </a:r>
          </a:p>
        </p:txBody>
      </p:sp>
      <p:sp>
        <p:nvSpPr>
          <p:cNvPr id="25602" name="Content Placeholder 2">
            <a:extLst>
              <a:ext uri="{FF2B5EF4-FFF2-40B4-BE49-F238E27FC236}">
                <a16:creationId xmlns:a16="http://schemas.microsoft.com/office/drawing/2014/main" id="{72BD538D-432B-E125-D3EF-F5109F36F94B}"/>
              </a:ext>
            </a:extLst>
          </p:cNvPr>
          <p:cNvSpPr>
            <a:spLocks noGrp="1" noChangeArrowheads="1"/>
          </p:cNvSpPr>
          <p:nvPr>
            <p:ph idx="4294967295"/>
          </p:nvPr>
        </p:nvSpPr>
        <p:spPr/>
        <p:txBody>
          <a:bodyPr/>
          <a:lstStyle/>
          <a:p>
            <a:pPr marL="64008" indent="0">
              <a:buNone/>
            </a:pPr>
            <a:r>
              <a:rPr lang="en" sz="2200" dirty="0"/>
              <a:t>Using your digital storytelling experience from </a:t>
            </a:r>
            <a:r>
              <a:rPr lang="en" sz="2200" b="1" dirty="0"/>
              <a:t>Do Ink</a:t>
            </a:r>
            <a:r>
              <a:rPr lang="en" sz="2200" dirty="0"/>
              <a:t>:</a:t>
            </a:r>
            <a:endParaRPr lang="en-US" altLang="en-US" sz="2200" dirty="0"/>
          </a:p>
          <a:p>
            <a:r>
              <a:rPr lang="en-US" altLang="en-US" sz="2200" dirty="0"/>
              <a:t>Open </a:t>
            </a:r>
            <a:r>
              <a:rPr lang="en-US" altLang="en-US" sz="2200" b="1" dirty="0"/>
              <a:t>iMovie</a:t>
            </a:r>
            <a:r>
              <a:rPr lang="en-US" altLang="en-US" sz="2200" dirty="0"/>
              <a:t>.</a:t>
            </a:r>
          </a:p>
          <a:p>
            <a:r>
              <a:rPr lang="en-US" altLang="en-US" sz="2200" dirty="0"/>
              <a:t>Choose “New Project.”</a:t>
            </a:r>
          </a:p>
          <a:p>
            <a:r>
              <a:rPr lang="en-US" altLang="en-US" sz="2200" dirty="0"/>
              <a:t>Import your media from </a:t>
            </a:r>
            <a:r>
              <a:rPr lang="en-US" altLang="en-US" sz="2200" b="1" dirty="0"/>
              <a:t>Do Ink </a:t>
            </a:r>
            <a:r>
              <a:rPr lang="en-US" altLang="en-US" sz="2200" dirty="0"/>
              <a:t>into </a:t>
            </a:r>
            <a:r>
              <a:rPr lang="en-US" altLang="en-US" sz="2200" b="1" dirty="0"/>
              <a:t>iMovie</a:t>
            </a:r>
            <a:r>
              <a:rPr lang="en-US" altLang="en-US" sz="2200" dirty="0"/>
              <a:t>.</a:t>
            </a:r>
          </a:p>
          <a:p>
            <a:r>
              <a:rPr lang="en-US" altLang="en-US" sz="2200" dirty="0"/>
              <a:t>Record a script. Use your storyboard template as an outline and guide.</a:t>
            </a:r>
          </a:p>
          <a:p>
            <a:r>
              <a:rPr lang="en" sz="2200" dirty="0"/>
              <a:t>Add effects and background sound.</a:t>
            </a:r>
          </a:p>
          <a:p>
            <a:r>
              <a:rPr lang="en" sz="2200" dirty="0"/>
              <a:t>Export to your camera roll to share it with an audience.</a:t>
            </a:r>
          </a:p>
          <a:p>
            <a:r>
              <a:rPr lang="en" sz="2200" dirty="0"/>
              <a:t>Ask questions as needed!</a:t>
            </a:r>
            <a:endParaRPr lang="en-US" altLang="en-US" sz="2200" dirty="0"/>
          </a:p>
        </p:txBody>
      </p:sp>
    </p:spTree>
    <p:extLst>
      <p:ext uri="{BB962C8B-B14F-4D97-AF65-F5344CB8AC3E}">
        <p14:creationId xmlns:p14="http://schemas.microsoft.com/office/powerpoint/2010/main" val="559334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FA67F-1373-2469-E8C9-E0F46ABBCDCF}"/>
            </a:ext>
          </a:extLst>
        </p:cNvPr>
        <p:cNvGrpSpPr/>
        <p:nvPr/>
      </p:nvGrpSpPr>
      <p:grpSpPr>
        <a:xfrm>
          <a:off x="0" y="0"/>
          <a:ext cx="0" cy="0"/>
          <a:chOff x="0" y="0"/>
          <a:chExt cx="0" cy="0"/>
        </a:xfrm>
      </p:grpSpPr>
      <p:sp>
        <p:nvSpPr>
          <p:cNvPr id="22529" name="Title 3">
            <a:extLst>
              <a:ext uri="{FF2B5EF4-FFF2-40B4-BE49-F238E27FC236}">
                <a16:creationId xmlns:a16="http://schemas.microsoft.com/office/drawing/2014/main" id="{5EF4DB02-071E-56D7-3AFE-4362E6752C02}"/>
              </a:ext>
            </a:extLst>
          </p:cNvPr>
          <p:cNvSpPr>
            <a:spLocks noGrp="1" noChangeArrowheads="1"/>
          </p:cNvSpPr>
          <p:nvPr>
            <p:ph type="title"/>
          </p:nvPr>
        </p:nvSpPr>
        <p:spPr>
          <a:xfrm>
            <a:off x="623888" y="560388"/>
            <a:ext cx="7886700" cy="2139950"/>
          </a:xfrm>
        </p:spPr>
        <p:txBody>
          <a:bodyPr>
            <a:normAutofit/>
          </a:bodyPr>
          <a:lstStyle/>
          <a:p>
            <a:r>
              <a:rPr lang="en-US" altLang="en-US" dirty="0"/>
              <a:t>Audience, take your seats! </a:t>
            </a:r>
          </a:p>
        </p:txBody>
      </p:sp>
      <p:sp>
        <p:nvSpPr>
          <p:cNvPr id="22530" name="Text Placeholder 4">
            <a:extLst>
              <a:ext uri="{FF2B5EF4-FFF2-40B4-BE49-F238E27FC236}">
                <a16:creationId xmlns:a16="http://schemas.microsoft.com/office/drawing/2014/main" id="{2CA6AA14-4293-80E3-26AA-EC27AC338CB6}"/>
              </a:ext>
            </a:extLst>
          </p:cNvPr>
          <p:cNvSpPr>
            <a:spLocks noGrp="1" noChangeArrowheads="1"/>
          </p:cNvSpPr>
          <p:nvPr>
            <p:ph type="body" sz="quarter" idx="10"/>
          </p:nvPr>
        </p:nvSpPr>
        <p:spPr>
          <a:xfrm>
            <a:off x="623888" y="2808288"/>
            <a:ext cx="7885112" cy="1397000"/>
          </a:xfrm>
        </p:spPr>
        <p:txBody>
          <a:bodyPr/>
          <a:lstStyle/>
          <a:p>
            <a:r>
              <a:rPr lang="en-US" altLang="en-US" dirty="0"/>
              <a:t>Show and explain your collaboration and production.</a:t>
            </a:r>
          </a:p>
        </p:txBody>
      </p:sp>
    </p:spTree>
    <p:extLst>
      <p:ext uri="{BB962C8B-B14F-4D97-AF65-F5344CB8AC3E}">
        <p14:creationId xmlns:p14="http://schemas.microsoft.com/office/powerpoint/2010/main" val="3479312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94CEA-F472-7FE0-E010-9285EB72C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6C657-C480-6D89-F8FA-5318CC8B4E0E}"/>
              </a:ext>
            </a:extLst>
          </p:cNvPr>
          <p:cNvSpPr>
            <a:spLocks noGrp="1"/>
          </p:cNvSpPr>
          <p:nvPr>
            <p:ph type="title"/>
          </p:nvPr>
        </p:nvSpPr>
        <p:spPr/>
        <p:txBody>
          <a:bodyPr rtlCol="0">
            <a:normAutofit/>
          </a:bodyPr>
          <a:lstStyle/>
          <a:p>
            <a:pPr fontAlgn="auto">
              <a:spcAft>
                <a:spcPts val="0"/>
              </a:spcAft>
              <a:defRPr/>
            </a:pPr>
            <a:r>
              <a:rPr lang="en-US" dirty="0"/>
              <a:t>Venn Diagram</a:t>
            </a:r>
          </a:p>
        </p:txBody>
      </p:sp>
      <p:sp>
        <p:nvSpPr>
          <p:cNvPr id="3" name="Google Shape;268;p39">
            <a:extLst>
              <a:ext uri="{FF2B5EF4-FFF2-40B4-BE49-F238E27FC236}">
                <a16:creationId xmlns:a16="http://schemas.microsoft.com/office/drawing/2014/main" id="{B2E8C092-9E12-C7F2-9943-80004B106B5D}"/>
              </a:ext>
            </a:extLst>
          </p:cNvPr>
          <p:cNvSpPr/>
          <p:nvPr/>
        </p:nvSpPr>
        <p:spPr>
          <a:xfrm>
            <a:off x="3802255" y="1710322"/>
            <a:ext cx="3267600" cy="31011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69;p39">
            <a:extLst>
              <a:ext uri="{FF2B5EF4-FFF2-40B4-BE49-F238E27FC236}">
                <a16:creationId xmlns:a16="http://schemas.microsoft.com/office/drawing/2014/main" id="{06945DEC-506C-1746-0106-924796EC1B81}"/>
              </a:ext>
            </a:extLst>
          </p:cNvPr>
          <p:cNvSpPr/>
          <p:nvPr/>
        </p:nvSpPr>
        <p:spPr>
          <a:xfrm>
            <a:off x="2074150" y="1710322"/>
            <a:ext cx="3267600" cy="31011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271;p39">
            <a:extLst>
              <a:ext uri="{FF2B5EF4-FFF2-40B4-BE49-F238E27FC236}">
                <a16:creationId xmlns:a16="http://schemas.microsoft.com/office/drawing/2014/main" id="{C66007E8-0368-822A-8CA7-323AFD6317D2}"/>
              </a:ext>
            </a:extLst>
          </p:cNvPr>
          <p:cNvPicPr preferRelativeResize="0"/>
          <p:nvPr/>
        </p:nvPicPr>
        <p:blipFill>
          <a:blip r:embed="rId2">
            <a:alphaModFix/>
          </a:blip>
          <a:stretch>
            <a:fillRect/>
          </a:stretch>
        </p:blipFill>
        <p:spPr>
          <a:xfrm>
            <a:off x="7000725" y="2830807"/>
            <a:ext cx="390525" cy="295275"/>
          </a:xfrm>
          <a:prstGeom prst="rect">
            <a:avLst/>
          </a:prstGeom>
          <a:noFill/>
          <a:ln>
            <a:noFill/>
          </a:ln>
        </p:spPr>
      </p:pic>
      <p:pic>
        <p:nvPicPr>
          <p:cNvPr id="7" name="Google Shape;272;p39">
            <a:extLst>
              <a:ext uri="{FF2B5EF4-FFF2-40B4-BE49-F238E27FC236}">
                <a16:creationId xmlns:a16="http://schemas.microsoft.com/office/drawing/2014/main" id="{A736451A-A884-58E4-0458-9DEE5096FB83}"/>
              </a:ext>
            </a:extLst>
          </p:cNvPr>
          <p:cNvPicPr preferRelativeResize="0"/>
          <p:nvPr/>
        </p:nvPicPr>
        <p:blipFill>
          <a:blip r:embed="rId2">
            <a:alphaModFix/>
          </a:blip>
          <a:stretch>
            <a:fillRect/>
          </a:stretch>
        </p:blipFill>
        <p:spPr>
          <a:xfrm rot="10800000">
            <a:off x="1826375" y="2830807"/>
            <a:ext cx="390525" cy="295275"/>
          </a:xfrm>
          <a:prstGeom prst="rect">
            <a:avLst/>
          </a:prstGeom>
          <a:noFill/>
          <a:ln>
            <a:noFill/>
          </a:ln>
        </p:spPr>
      </p:pic>
      <p:pic>
        <p:nvPicPr>
          <p:cNvPr id="8" name="Google Shape;273;p39">
            <a:extLst>
              <a:ext uri="{FF2B5EF4-FFF2-40B4-BE49-F238E27FC236}">
                <a16:creationId xmlns:a16="http://schemas.microsoft.com/office/drawing/2014/main" id="{AD159808-7CE1-A29F-9099-6AA4C5BBAEBE}"/>
              </a:ext>
            </a:extLst>
          </p:cNvPr>
          <p:cNvPicPr preferRelativeResize="0"/>
          <p:nvPr/>
        </p:nvPicPr>
        <p:blipFill>
          <a:blip r:embed="rId2">
            <a:alphaModFix/>
          </a:blip>
          <a:stretch>
            <a:fillRect/>
          </a:stretch>
        </p:blipFill>
        <p:spPr>
          <a:xfrm rot="-5400000">
            <a:off x="4414838" y="1640632"/>
            <a:ext cx="390525" cy="295275"/>
          </a:xfrm>
          <a:prstGeom prst="rect">
            <a:avLst/>
          </a:prstGeom>
          <a:noFill/>
          <a:ln>
            <a:noFill/>
          </a:ln>
        </p:spPr>
      </p:pic>
      <p:sp>
        <p:nvSpPr>
          <p:cNvPr id="9" name="Google Shape;274;p39">
            <a:extLst>
              <a:ext uri="{FF2B5EF4-FFF2-40B4-BE49-F238E27FC236}">
                <a16:creationId xmlns:a16="http://schemas.microsoft.com/office/drawing/2014/main" id="{E36A8C78-70E1-CE8F-2985-C7DD8E682770}"/>
              </a:ext>
            </a:extLst>
          </p:cNvPr>
          <p:cNvSpPr txBox="1"/>
          <p:nvPr/>
        </p:nvSpPr>
        <p:spPr>
          <a:xfrm>
            <a:off x="254075" y="2422116"/>
            <a:ext cx="1511100" cy="111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alibri"/>
                <a:ea typeface="Calibri"/>
                <a:cs typeface="Calibri"/>
                <a:sym typeface="Calibri"/>
              </a:rPr>
              <a:t>Unique characteristics of the Landlady</a:t>
            </a:r>
            <a:endParaRPr>
              <a:latin typeface="Calibri"/>
              <a:ea typeface="Calibri"/>
              <a:cs typeface="Calibri"/>
              <a:sym typeface="Calibri"/>
            </a:endParaRPr>
          </a:p>
        </p:txBody>
      </p:sp>
      <p:sp>
        <p:nvSpPr>
          <p:cNvPr id="10" name="Google Shape;275;p39">
            <a:extLst>
              <a:ext uri="{FF2B5EF4-FFF2-40B4-BE49-F238E27FC236}">
                <a16:creationId xmlns:a16="http://schemas.microsoft.com/office/drawing/2014/main" id="{B380CCE5-85BD-A660-A6C5-10DA6661E04B}"/>
              </a:ext>
            </a:extLst>
          </p:cNvPr>
          <p:cNvSpPr txBox="1"/>
          <p:nvPr/>
        </p:nvSpPr>
        <p:spPr>
          <a:xfrm>
            <a:off x="7454900" y="2422091"/>
            <a:ext cx="1511100" cy="111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alibri"/>
                <a:ea typeface="Calibri"/>
                <a:cs typeface="Calibri"/>
                <a:sym typeface="Calibri"/>
              </a:rPr>
              <a:t>Unique characteristics of Mary Maloney</a:t>
            </a:r>
            <a:endParaRPr>
              <a:latin typeface="Calibri"/>
              <a:ea typeface="Calibri"/>
              <a:cs typeface="Calibri"/>
              <a:sym typeface="Calibri"/>
            </a:endParaRPr>
          </a:p>
        </p:txBody>
      </p:sp>
      <p:sp>
        <p:nvSpPr>
          <p:cNvPr id="11" name="Google Shape;276;p39">
            <a:extLst>
              <a:ext uri="{FF2B5EF4-FFF2-40B4-BE49-F238E27FC236}">
                <a16:creationId xmlns:a16="http://schemas.microsoft.com/office/drawing/2014/main" id="{5A2DEC7D-4F8C-1478-04BD-7CE3860FC667}"/>
              </a:ext>
            </a:extLst>
          </p:cNvPr>
          <p:cNvSpPr txBox="1"/>
          <p:nvPr/>
        </p:nvSpPr>
        <p:spPr>
          <a:xfrm>
            <a:off x="3671563" y="459679"/>
            <a:ext cx="1877100" cy="111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Similar characteristics of the Landlady and Mary Maloney</a:t>
            </a:r>
            <a:endParaRPr dirty="0">
              <a:latin typeface="Calibri"/>
              <a:ea typeface="Calibri"/>
              <a:cs typeface="Calibri"/>
              <a:sym typeface="Calibri"/>
            </a:endParaRPr>
          </a:p>
        </p:txBody>
      </p:sp>
      <p:sp>
        <p:nvSpPr>
          <p:cNvPr id="12" name="Google Shape;277;p39">
            <a:extLst>
              <a:ext uri="{FF2B5EF4-FFF2-40B4-BE49-F238E27FC236}">
                <a16:creationId xmlns:a16="http://schemas.microsoft.com/office/drawing/2014/main" id="{4F63465A-F75A-70AF-C9C9-B147286830F7}"/>
              </a:ext>
            </a:extLst>
          </p:cNvPr>
          <p:cNvSpPr txBox="1"/>
          <p:nvPr/>
        </p:nvSpPr>
        <p:spPr>
          <a:xfrm>
            <a:off x="2882031" y="1459316"/>
            <a:ext cx="1651800" cy="35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1800" b="1" cap="small">
                <a:latin typeface="Calibri"/>
                <a:ea typeface="Calibri"/>
                <a:cs typeface="Calibri"/>
                <a:sym typeface="Calibri"/>
              </a:rPr>
              <a:t>LANDLADY</a:t>
            </a:r>
            <a:endParaRPr sz="1800"/>
          </a:p>
        </p:txBody>
      </p:sp>
      <p:sp>
        <p:nvSpPr>
          <p:cNvPr id="13" name="Google Shape;278;p39">
            <a:extLst>
              <a:ext uri="{FF2B5EF4-FFF2-40B4-BE49-F238E27FC236}">
                <a16:creationId xmlns:a16="http://schemas.microsoft.com/office/drawing/2014/main" id="{49AE8C35-FAD2-0E9D-B450-62214CEC8803}"/>
              </a:ext>
            </a:extLst>
          </p:cNvPr>
          <p:cNvSpPr txBox="1"/>
          <p:nvPr/>
        </p:nvSpPr>
        <p:spPr>
          <a:xfrm>
            <a:off x="4692650" y="1459316"/>
            <a:ext cx="1800000" cy="35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1800" b="1" cap="small">
                <a:latin typeface="Calibri"/>
                <a:ea typeface="Calibri"/>
                <a:cs typeface="Calibri"/>
                <a:sym typeface="Calibri"/>
              </a:rPr>
              <a:t>MARY MALONEY</a:t>
            </a:r>
            <a:endParaRPr sz="1800"/>
          </a:p>
        </p:txBody>
      </p:sp>
    </p:spTree>
    <p:extLst>
      <p:ext uri="{BB962C8B-B14F-4D97-AF65-F5344CB8AC3E}">
        <p14:creationId xmlns:p14="http://schemas.microsoft.com/office/powerpoint/2010/main" val="2022222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9A631-EBA9-6B42-1B6F-9594AA793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364C48-8E93-FF5D-9AFB-19481E1F799E}"/>
              </a:ext>
            </a:extLst>
          </p:cNvPr>
          <p:cNvSpPr>
            <a:spLocks noGrp="1"/>
          </p:cNvSpPr>
          <p:nvPr>
            <p:ph type="title"/>
          </p:nvPr>
        </p:nvSpPr>
        <p:spPr/>
        <p:txBody>
          <a:bodyPr rtlCol="0">
            <a:normAutofit/>
          </a:bodyPr>
          <a:lstStyle/>
          <a:p>
            <a:pPr fontAlgn="auto">
              <a:spcAft>
                <a:spcPts val="0"/>
              </a:spcAft>
              <a:defRPr/>
            </a:pPr>
            <a:r>
              <a:rPr lang="en-US" dirty="0"/>
              <a:t>Quick Write</a:t>
            </a:r>
          </a:p>
        </p:txBody>
      </p:sp>
      <p:sp>
        <p:nvSpPr>
          <p:cNvPr id="25602" name="Content Placeholder 2">
            <a:extLst>
              <a:ext uri="{FF2B5EF4-FFF2-40B4-BE49-F238E27FC236}">
                <a16:creationId xmlns:a16="http://schemas.microsoft.com/office/drawing/2014/main" id="{0FD64E8F-475B-EA19-E452-B975FBA943F8}"/>
              </a:ext>
            </a:extLst>
          </p:cNvPr>
          <p:cNvSpPr>
            <a:spLocks noGrp="1" noChangeArrowheads="1"/>
          </p:cNvSpPr>
          <p:nvPr>
            <p:ph idx="4294967295"/>
          </p:nvPr>
        </p:nvSpPr>
        <p:spPr>
          <a:xfrm>
            <a:off x="628650" y="1370013"/>
            <a:ext cx="7063317" cy="3262312"/>
          </a:xfrm>
        </p:spPr>
        <p:txBody>
          <a:bodyPr/>
          <a:lstStyle/>
          <a:p>
            <a:r>
              <a:rPr lang="en-US" altLang="en-US" sz="2200" dirty="0"/>
              <a:t>How does the author use multiple texts to convey the same message? </a:t>
            </a:r>
          </a:p>
          <a:p>
            <a:r>
              <a:rPr lang="en-US" altLang="en-US" sz="2200" dirty="0"/>
              <a:t>What characteristics from the Honeycomb Harvest do you see in these characters?</a:t>
            </a:r>
          </a:p>
          <a:p>
            <a:pPr lvl="1"/>
            <a:r>
              <a:rPr lang="en-US" altLang="en-US" sz="2200" dirty="0"/>
              <a:t>Provide evidence from the text to support your answer.</a:t>
            </a:r>
          </a:p>
          <a:p>
            <a:pPr lvl="1"/>
            <a:r>
              <a:rPr lang="en-US" altLang="en-US" sz="2200" dirty="0"/>
              <a:t>Use your Says/Means/Reveals chart to support your answer.</a:t>
            </a:r>
          </a:p>
        </p:txBody>
      </p:sp>
      <p:pic>
        <p:nvPicPr>
          <p:cNvPr id="4" name="Google Shape;285;p40">
            <a:extLst>
              <a:ext uri="{FF2B5EF4-FFF2-40B4-BE49-F238E27FC236}">
                <a16:creationId xmlns:a16="http://schemas.microsoft.com/office/drawing/2014/main" id="{17F0D545-0363-B326-CD92-A753DDCE63BF}"/>
              </a:ext>
            </a:extLst>
          </p:cNvPr>
          <p:cNvPicPr preferRelativeResize="0"/>
          <p:nvPr/>
        </p:nvPicPr>
        <p:blipFill>
          <a:blip r:embed="rId3">
            <a:alphaModFix/>
          </a:blip>
          <a:stretch>
            <a:fillRect/>
          </a:stretch>
        </p:blipFill>
        <p:spPr>
          <a:xfrm>
            <a:off x="7742767" y="274637"/>
            <a:ext cx="1100743" cy="1821369"/>
          </a:xfrm>
          <a:prstGeom prst="rect">
            <a:avLst/>
          </a:prstGeom>
          <a:noFill/>
          <a:ln>
            <a:noFill/>
          </a:ln>
        </p:spPr>
      </p:pic>
    </p:spTree>
    <p:extLst>
      <p:ext uri="{BB962C8B-B14F-4D97-AF65-F5344CB8AC3E}">
        <p14:creationId xmlns:p14="http://schemas.microsoft.com/office/powerpoint/2010/main" val="169971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a:extLst>
              <a:ext uri="{FF2B5EF4-FFF2-40B4-BE49-F238E27FC236}">
                <a16:creationId xmlns:a16="http://schemas.microsoft.com/office/drawing/2014/main" id="{D39454A6-31F6-9DC3-BE75-39D080090E23}"/>
              </a:ext>
            </a:extLst>
          </p:cNvPr>
          <p:cNvSpPr>
            <a:spLocks noGrp="1" noChangeArrowheads="1"/>
          </p:cNvSpPr>
          <p:nvPr>
            <p:ph type="title"/>
          </p:nvPr>
        </p:nvSpPr>
        <p:spPr>
          <a:xfrm>
            <a:off x="623888" y="560388"/>
            <a:ext cx="7886700" cy="2139950"/>
          </a:xfrm>
        </p:spPr>
        <p:txBody>
          <a:bodyPr>
            <a:normAutofit fontScale="90000"/>
          </a:bodyPr>
          <a:lstStyle/>
          <a:p>
            <a:r>
              <a:rPr lang="en-US" altLang="en-US" dirty="0"/>
              <a:t>Femme Fatales:</a:t>
            </a:r>
            <a:br>
              <a:rPr lang="en-US" altLang="en-US" dirty="0"/>
            </a:br>
            <a:r>
              <a:rPr lang="en-US" altLang="en-US" dirty="0"/>
              <a:t>The Landlady and Mrs. Maloney</a:t>
            </a:r>
          </a:p>
        </p:txBody>
      </p:sp>
      <p:sp>
        <p:nvSpPr>
          <p:cNvPr id="22530" name="Text Placeholder 4">
            <a:extLst>
              <a:ext uri="{FF2B5EF4-FFF2-40B4-BE49-F238E27FC236}">
                <a16:creationId xmlns:a16="http://schemas.microsoft.com/office/drawing/2014/main" id="{019E2450-727C-5F8C-E55D-223CCB11F23B}"/>
              </a:ext>
            </a:extLst>
          </p:cNvPr>
          <p:cNvSpPr>
            <a:spLocks noGrp="1" noChangeArrowheads="1"/>
          </p:cNvSpPr>
          <p:nvPr>
            <p:ph type="body" sz="quarter" idx="10"/>
          </p:nvPr>
        </p:nvSpPr>
        <p:spPr>
          <a:xfrm>
            <a:off x="623888" y="2808288"/>
            <a:ext cx="7885112" cy="1397000"/>
          </a:xfrm>
        </p:spPr>
        <p:txBody>
          <a:bodyPr/>
          <a:lstStyle/>
          <a:p>
            <a:r>
              <a:rPr lang="en-US" altLang="en-US" dirty="0"/>
              <a:t>Character Analysis Across Multiple Texts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a:xfrm>
            <a:off x="623888" y="163910"/>
            <a:ext cx="7886700" cy="2139950"/>
          </a:xfrm>
        </p:spPr>
        <p:txBody>
          <a:bodyPr/>
          <a:lstStyle/>
          <a:p>
            <a:r>
              <a:rPr lang="en-US" altLang="en-US" dirty="0"/>
              <a:t>Essential Questions</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a:xfrm>
            <a:off x="623888" y="2411810"/>
            <a:ext cx="7885112" cy="1397000"/>
          </a:xfrm>
        </p:spPr>
        <p:txBody>
          <a:bodyPr rtlCol="0">
            <a:noAutofit/>
          </a:bodyPr>
          <a:lstStyle/>
          <a:p>
            <a:r>
              <a:rPr lang="en-US" altLang="en-US" dirty="0"/>
              <a:t>What is gained and missed by making assumptions?</a:t>
            </a:r>
          </a:p>
          <a:p>
            <a:r>
              <a:rPr lang="en-US" altLang="en-US" dirty="0"/>
              <a:t>How do assumptions influence our perceptions of individuals?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C042E-E7C4-4367-286A-B0E836B72731}"/>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A1C78A72-C1C9-0F0C-65B7-C806A643E190}"/>
              </a:ext>
            </a:extLst>
          </p:cNvPr>
          <p:cNvSpPr>
            <a:spLocks noGrp="1" noChangeArrowheads="1"/>
          </p:cNvSpPr>
          <p:nvPr>
            <p:ph type="title"/>
          </p:nvPr>
        </p:nvSpPr>
        <p:spPr>
          <a:xfrm>
            <a:off x="623888" y="163910"/>
            <a:ext cx="7886700" cy="2139950"/>
          </a:xfrm>
        </p:spPr>
        <p:txBody>
          <a:bodyPr/>
          <a:lstStyle/>
          <a:p>
            <a:r>
              <a:rPr lang="en-US" altLang="en-US" dirty="0"/>
              <a:t>Learning Objectives</a:t>
            </a:r>
          </a:p>
        </p:txBody>
      </p:sp>
      <p:sp>
        <p:nvSpPr>
          <p:cNvPr id="5" name="Text Placeholder 4">
            <a:extLst>
              <a:ext uri="{FF2B5EF4-FFF2-40B4-BE49-F238E27FC236}">
                <a16:creationId xmlns:a16="http://schemas.microsoft.com/office/drawing/2014/main" id="{E01B5550-FCDC-0DE1-7CF8-8F993695D56C}"/>
              </a:ext>
            </a:extLst>
          </p:cNvPr>
          <p:cNvSpPr>
            <a:spLocks noGrp="1"/>
          </p:cNvSpPr>
          <p:nvPr>
            <p:ph type="body" sz="quarter" idx="10"/>
          </p:nvPr>
        </p:nvSpPr>
        <p:spPr>
          <a:xfrm>
            <a:off x="623888" y="2411810"/>
            <a:ext cx="7885112" cy="1397000"/>
          </a:xfrm>
        </p:spPr>
        <p:txBody>
          <a:bodyPr rtlCol="0">
            <a:noAutofit/>
          </a:bodyPr>
          <a:lstStyle/>
          <a:p>
            <a:pPr fontAlgn="auto">
              <a:spcAft>
                <a:spcPts val="0"/>
              </a:spcAft>
              <a:defRPr/>
            </a:pPr>
            <a:r>
              <a:rPr lang="en-US" sz="2400" dirty="0"/>
              <a:t>Draw inferences about characters and character development by evaluating multiple texts by the same author.</a:t>
            </a:r>
          </a:p>
          <a:p>
            <a:pPr marL="457200" indent="-457200" fontAlgn="auto">
              <a:spcAft>
                <a:spcPts val="0"/>
              </a:spcAft>
              <a:defRPr/>
            </a:pPr>
            <a:r>
              <a:rPr lang="en-US" sz="2400" dirty="0"/>
              <a:t>Determine how authors effectively use literary devices such as irony to create meaning across texts.</a:t>
            </a:r>
          </a:p>
        </p:txBody>
      </p:sp>
    </p:spTree>
    <p:extLst>
      <p:ext uri="{BB962C8B-B14F-4D97-AF65-F5344CB8AC3E}">
        <p14:creationId xmlns:p14="http://schemas.microsoft.com/office/powerpoint/2010/main" val="576229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a:xfrm>
            <a:off x="3910534" y="4522452"/>
            <a:ext cx="1322932" cy="415925"/>
          </a:xfrm>
        </p:spPr>
        <p:txBody>
          <a:bodyPr/>
          <a:lstStyle/>
          <a:p>
            <a:pPr marL="64008" indent="0">
              <a:buNone/>
            </a:pPr>
            <a:r>
              <a:rPr lang="en-US" altLang="en-US" sz="1800" dirty="0">
                <a:solidFill>
                  <a:schemeClr val="accent2"/>
                </a:solidFill>
                <a:hlinkClick r:id="rId4"/>
              </a:rPr>
              <a:t>Point Blank</a:t>
            </a:r>
            <a:endParaRPr lang="en-US" altLang="en-US" sz="1800" dirty="0">
              <a:solidFill>
                <a:schemeClr val="accent2"/>
              </a:solidFill>
            </a:endParaRPr>
          </a:p>
        </p:txBody>
      </p:sp>
      <p:pic>
        <p:nvPicPr>
          <p:cNvPr id="3" name="Online Media 2" title="Dateline Episode Trailer: Point Blank | Dateline NBC">
            <a:hlinkClick r:id="" action="ppaction://media"/>
            <a:extLst>
              <a:ext uri="{FF2B5EF4-FFF2-40B4-BE49-F238E27FC236}">
                <a16:creationId xmlns:a16="http://schemas.microsoft.com/office/drawing/2014/main" id="{5D9ED907-5616-623D-A258-990150784A8A}"/>
              </a:ext>
            </a:extLst>
          </p:cNvPr>
          <p:cNvPicPr>
            <a:picLocks noRot="1" noChangeAspect="1"/>
          </p:cNvPicPr>
          <p:nvPr>
            <a:videoFile r:link="rId1"/>
          </p:nvPr>
        </p:nvPicPr>
        <p:blipFill>
          <a:blip r:embed="rId5"/>
          <a:stretch>
            <a:fillRect/>
          </a:stretch>
        </p:blipFill>
        <p:spPr>
          <a:xfrm>
            <a:off x="874029" y="243629"/>
            <a:ext cx="7395942" cy="41783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29A3-7235-F5BF-4F84-F81F112E1AC0}"/>
              </a:ext>
            </a:extLst>
          </p:cNvPr>
          <p:cNvSpPr>
            <a:spLocks noGrp="1"/>
          </p:cNvSpPr>
          <p:nvPr>
            <p:ph type="title"/>
          </p:nvPr>
        </p:nvSpPr>
        <p:spPr/>
        <p:txBody>
          <a:bodyPr rtlCol="0">
            <a:normAutofit/>
          </a:bodyPr>
          <a:lstStyle/>
          <a:p>
            <a:pPr fontAlgn="auto">
              <a:spcAft>
                <a:spcPts val="0"/>
              </a:spcAft>
              <a:defRPr/>
            </a:pPr>
            <a:r>
              <a:rPr lang="en-US" dirty="0"/>
              <a:t>Honeycomb Harvest</a:t>
            </a:r>
          </a:p>
        </p:txBody>
      </p:sp>
      <p:sp>
        <p:nvSpPr>
          <p:cNvPr id="27650" name="Content Placeholder 2">
            <a:extLst>
              <a:ext uri="{FF2B5EF4-FFF2-40B4-BE49-F238E27FC236}">
                <a16:creationId xmlns:a16="http://schemas.microsoft.com/office/drawing/2014/main" id="{C34E89F6-1372-9578-38BE-2A6057865010}"/>
              </a:ext>
            </a:extLst>
          </p:cNvPr>
          <p:cNvSpPr>
            <a:spLocks noGrp="1" noChangeArrowheads="1"/>
          </p:cNvSpPr>
          <p:nvPr>
            <p:ph sz="half" idx="1"/>
          </p:nvPr>
        </p:nvSpPr>
        <p:spPr>
          <a:xfrm>
            <a:off x="628649" y="1370013"/>
            <a:ext cx="5500689" cy="3262312"/>
          </a:xfrm>
        </p:spPr>
        <p:txBody>
          <a:bodyPr/>
          <a:lstStyle/>
          <a:p>
            <a:r>
              <a:rPr lang="en-US" altLang="en-US" dirty="0"/>
              <a:t>Each hexagon has one of the following on it:</a:t>
            </a:r>
          </a:p>
          <a:p>
            <a:pPr lvl="1"/>
            <a:r>
              <a:rPr lang="en-US" altLang="en-US" dirty="0"/>
              <a:t>Character name</a:t>
            </a:r>
          </a:p>
          <a:p>
            <a:pPr lvl="1"/>
            <a:r>
              <a:rPr lang="en-US" altLang="en-US" dirty="0"/>
              <a:t>Characteristics </a:t>
            </a:r>
          </a:p>
          <a:p>
            <a:r>
              <a:rPr lang="en-US" altLang="en-US" dirty="0"/>
              <a:t>With your group, organize the hexagons into groups to determine their relationships and how they all connect with each other.</a:t>
            </a:r>
          </a:p>
        </p:txBody>
      </p:sp>
      <p:pic>
        <p:nvPicPr>
          <p:cNvPr id="3" name="Google Shape;122;p27">
            <a:extLst>
              <a:ext uri="{FF2B5EF4-FFF2-40B4-BE49-F238E27FC236}">
                <a16:creationId xmlns:a16="http://schemas.microsoft.com/office/drawing/2014/main" id="{43B7AF92-29B0-57BE-9FF0-35F8CEBD8707}"/>
              </a:ext>
            </a:extLst>
          </p:cNvPr>
          <p:cNvPicPr preferRelativeResize="0"/>
          <p:nvPr/>
        </p:nvPicPr>
        <p:blipFill rotWithShape="1">
          <a:blip r:embed="rId3">
            <a:alphaModFix/>
          </a:blip>
          <a:srcRect/>
          <a:stretch/>
        </p:blipFill>
        <p:spPr>
          <a:xfrm>
            <a:off x="5780951" y="1050298"/>
            <a:ext cx="2530000" cy="2614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AC31D-DF20-C3D5-0BD8-C9E38E9B02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263808-D1B0-65A9-353F-B3EAFEC156D6}"/>
              </a:ext>
            </a:extLst>
          </p:cNvPr>
          <p:cNvSpPr>
            <a:spLocks noGrp="1"/>
          </p:cNvSpPr>
          <p:nvPr>
            <p:ph type="title"/>
          </p:nvPr>
        </p:nvSpPr>
        <p:spPr/>
        <p:txBody>
          <a:bodyPr rtlCol="0">
            <a:normAutofit/>
          </a:bodyPr>
          <a:lstStyle/>
          <a:p>
            <a:pPr fontAlgn="auto">
              <a:spcAft>
                <a:spcPts val="0"/>
              </a:spcAft>
              <a:defRPr/>
            </a:pPr>
            <a:r>
              <a:rPr lang="en-US" dirty="0"/>
              <a:t>Example Honeycomb Harvest</a:t>
            </a:r>
          </a:p>
        </p:txBody>
      </p:sp>
      <p:sp>
        <p:nvSpPr>
          <p:cNvPr id="4" name="Google Shape;128;p28">
            <a:extLst>
              <a:ext uri="{FF2B5EF4-FFF2-40B4-BE49-F238E27FC236}">
                <a16:creationId xmlns:a16="http://schemas.microsoft.com/office/drawing/2014/main" id="{3EAB9BA2-0574-B864-BAEC-CA604B36A114}"/>
              </a:ext>
            </a:extLst>
          </p:cNvPr>
          <p:cNvSpPr/>
          <p:nvPr/>
        </p:nvSpPr>
        <p:spPr>
          <a:xfrm>
            <a:off x="5926696" y="41459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5" name="Google Shape;129;p28">
            <a:extLst>
              <a:ext uri="{FF2B5EF4-FFF2-40B4-BE49-F238E27FC236}">
                <a16:creationId xmlns:a16="http://schemas.microsoft.com/office/drawing/2014/main" id="{F14CD7FC-9EB9-4097-F9A0-3F08EF07453D}"/>
              </a:ext>
            </a:extLst>
          </p:cNvPr>
          <p:cNvSpPr/>
          <p:nvPr/>
        </p:nvSpPr>
        <p:spPr>
          <a:xfrm>
            <a:off x="2609309" y="18070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6" name="Google Shape;130;p28">
            <a:extLst>
              <a:ext uri="{FF2B5EF4-FFF2-40B4-BE49-F238E27FC236}">
                <a16:creationId xmlns:a16="http://schemas.microsoft.com/office/drawing/2014/main" id="{92D3B4D9-72D8-0572-DF37-8BB0C18EBF01}"/>
              </a:ext>
            </a:extLst>
          </p:cNvPr>
          <p:cNvSpPr/>
          <p:nvPr/>
        </p:nvSpPr>
        <p:spPr>
          <a:xfrm>
            <a:off x="8128837" y="25717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100" dirty="0">
                <a:latin typeface="Calibri"/>
                <a:ea typeface="Calibri"/>
                <a:cs typeface="Calibri"/>
                <a:sym typeface="Calibri"/>
              </a:rPr>
              <a:t>apple</a:t>
            </a:r>
            <a:endParaRPr sz="1100" b="0" i="0" u="none" strike="noStrike" cap="none" dirty="0">
              <a:solidFill>
                <a:srgbClr val="000000"/>
              </a:solidFill>
              <a:latin typeface="Calibri"/>
              <a:ea typeface="Calibri"/>
              <a:cs typeface="Calibri"/>
              <a:sym typeface="Calibri"/>
            </a:endParaRPr>
          </a:p>
        </p:txBody>
      </p:sp>
      <p:grpSp>
        <p:nvGrpSpPr>
          <p:cNvPr id="7" name="Google Shape;131;p28">
            <a:extLst>
              <a:ext uri="{FF2B5EF4-FFF2-40B4-BE49-F238E27FC236}">
                <a16:creationId xmlns:a16="http://schemas.microsoft.com/office/drawing/2014/main" id="{EF4FCA88-4CD6-7C76-445F-8564CA69183C}"/>
              </a:ext>
            </a:extLst>
          </p:cNvPr>
          <p:cNvGrpSpPr/>
          <p:nvPr/>
        </p:nvGrpSpPr>
        <p:grpSpPr>
          <a:xfrm>
            <a:off x="5143096" y="2189399"/>
            <a:ext cx="783600" cy="764700"/>
            <a:chOff x="4371571" y="2189399"/>
            <a:chExt cx="783600" cy="764700"/>
          </a:xfrm>
        </p:grpSpPr>
        <p:sp>
          <p:nvSpPr>
            <p:cNvPr id="8" name="Google Shape;132;p28">
              <a:extLst>
                <a:ext uri="{FF2B5EF4-FFF2-40B4-BE49-F238E27FC236}">
                  <a16:creationId xmlns:a16="http://schemas.microsoft.com/office/drawing/2014/main" id="{4B781823-5E43-3739-633A-3FEBB35ACC28}"/>
                </a:ext>
              </a:extLst>
            </p:cNvPr>
            <p:cNvSpPr/>
            <p:nvPr/>
          </p:nvSpPr>
          <p:spPr>
            <a:xfrm>
              <a:off x="4371571" y="2189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9" name="Google Shape;133;p28">
              <a:extLst>
                <a:ext uri="{FF2B5EF4-FFF2-40B4-BE49-F238E27FC236}">
                  <a16:creationId xmlns:a16="http://schemas.microsoft.com/office/drawing/2014/main" id="{A9027E82-E53C-11A6-654A-B7A9666EF4D2}"/>
                </a:ext>
              </a:extLst>
            </p:cNvPr>
            <p:cNvPicPr preferRelativeResize="0"/>
            <p:nvPr/>
          </p:nvPicPr>
          <p:blipFill>
            <a:blip r:embed="rId3">
              <a:alphaModFix/>
            </a:blip>
            <a:stretch>
              <a:fillRect/>
            </a:stretch>
          </p:blipFill>
          <p:spPr>
            <a:xfrm>
              <a:off x="4505109" y="2313478"/>
              <a:ext cx="516523" cy="516523"/>
            </a:xfrm>
            <a:prstGeom prst="rect">
              <a:avLst/>
            </a:prstGeom>
            <a:noFill/>
            <a:ln>
              <a:noFill/>
            </a:ln>
          </p:spPr>
        </p:pic>
      </p:grpSp>
      <p:sp>
        <p:nvSpPr>
          <p:cNvPr id="10" name="Google Shape;134;p28">
            <a:extLst>
              <a:ext uri="{FF2B5EF4-FFF2-40B4-BE49-F238E27FC236}">
                <a16:creationId xmlns:a16="http://schemas.microsoft.com/office/drawing/2014/main" id="{73C0F34C-CD10-8FD4-4FB5-6C18F65A372A}"/>
              </a:ext>
            </a:extLst>
          </p:cNvPr>
          <p:cNvSpPr/>
          <p:nvPr/>
        </p:nvSpPr>
        <p:spPr>
          <a:xfrm>
            <a:off x="1325996" y="1826211"/>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11" name="Google Shape;135;p28">
            <a:extLst>
              <a:ext uri="{FF2B5EF4-FFF2-40B4-BE49-F238E27FC236}">
                <a16:creationId xmlns:a16="http://schemas.microsoft.com/office/drawing/2014/main" id="{0F6AE8F1-E44F-3CA5-9F52-E376D3932AB1}"/>
              </a:ext>
            </a:extLst>
          </p:cNvPr>
          <p:cNvSpPr/>
          <p:nvPr/>
        </p:nvSpPr>
        <p:spPr>
          <a:xfrm>
            <a:off x="6730821" y="18070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12" name="Google Shape;136;p28">
            <a:extLst>
              <a:ext uri="{FF2B5EF4-FFF2-40B4-BE49-F238E27FC236}">
                <a16:creationId xmlns:a16="http://schemas.microsoft.com/office/drawing/2014/main" id="{97E07466-A7E7-CA50-33A3-118D4CD55B26}"/>
              </a:ext>
            </a:extLst>
          </p:cNvPr>
          <p:cNvSpPr/>
          <p:nvPr/>
        </p:nvSpPr>
        <p:spPr>
          <a:xfrm>
            <a:off x="4991196" y="36970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800">
                <a:latin typeface="Calibri"/>
                <a:ea typeface="Calibri"/>
                <a:cs typeface="Calibri"/>
                <a:sym typeface="Calibri"/>
              </a:rPr>
              <a:t>banana</a:t>
            </a:r>
            <a:endParaRPr sz="800" b="0" i="0" u="none" strike="noStrike" cap="none">
              <a:solidFill>
                <a:srgbClr val="000000"/>
              </a:solidFill>
              <a:latin typeface="Calibri"/>
              <a:ea typeface="Calibri"/>
              <a:cs typeface="Calibri"/>
              <a:sym typeface="Calibri"/>
            </a:endParaRPr>
          </a:p>
        </p:txBody>
      </p:sp>
      <p:grpSp>
        <p:nvGrpSpPr>
          <p:cNvPr id="13" name="Google Shape;137;p28">
            <a:extLst>
              <a:ext uri="{FF2B5EF4-FFF2-40B4-BE49-F238E27FC236}">
                <a16:creationId xmlns:a16="http://schemas.microsoft.com/office/drawing/2014/main" id="{06090C7D-01CC-E467-92EA-65D46C639DD2}"/>
              </a:ext>
            </a:extLst>
          </p:cNvPr>
          <p:cNvGrpSpPr/>
          <p:nvPr/>
        </p:nvGrpSpPr>
        <p:grpSpPr>
          <a:xfrm>
            <a:off x="8106407" y="1603636"/>
            <a:ext cx="783600" cy="764700"/>
            <a:chOff x="7127871" y="2876399"/>
            <a:chExt cx="783600" cy="764700"/>
          </a:xfrm>
        </p:grpSpPr>
        <p:sp>
          <p:nvSpPr>
            <p:cNvPr id="14" name="Google Shape;138;p28">
              <a:extLst>
                <a:ext uri="{FF2B5EF4-FFF2-40B4-BE49-F238E27FC236}">
                  <a16:creationId xmlns:a16="http://schemas.microsoft.com/office/drawing/2014/main" id="{A97D5532-EDF1-F705-2B51-AC144E714764}"/>
                </a:ext>
              </a:extLst>
            </p:cNvPr>
            <p:cNvSpPr/>
            <p:nvPr/>
          </p:nvSpPr>
          <p:spPr>
            <a:xfrm>
              <a:off x="7127871" y="2876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5" name="Google Shape;139;p28">
              <a:extLst>
                <a:ext uri="{FF2B5EF4-FFF2-40B4-BE49-F238E27FC236}">
                  <a16:creationId xmlns:a16="http://schemas.microsoft.com/office/drawing/2014/main" id="{81783D75-1314-7ABA-785C-8CDF0E9285FA}"/>
                </a:ext>
              </a:extLst>
            </p:cNvPr>
            <p:cNvPicPr preferRelativeResize="0"/>
            <p:nvPr/>
          </p:nvPicPr>
          <p:blipFill>
            <a:blip r:embed="rId4">
              <a:alphaModFix/>
            </a:blip>
            <a:stretch>
              <a:fillRect/>
            </a:stretch>
          </p:blipFill>
          <p:spPr>
            <a:xfrm>
              <a:off x="7248163" y="3022450"/>
              <a:ext cx="543024" cy="472601"/>
            </a:xfrm>
            <a:prstGeom prst="rect">
              <a:avLst/>
            </a:prstGeom>
            <a:noFill/>
            <a:ln>
              <a:noFill/>
            </a:ln>
          </p:spPr>
        </p:pic>
      </p:grpSp>
      <p:sp>
        <p:nvSpPr>
          <p:cNvPr id="16" name="Google Shape;140;p28">
            <a:extLst>
              <a:ext uri="{FF2B5EF4-FFF2-40B4-BE49-F238E27FC236}">
                <a16:creationId xmlns:a16="http://schemas.microsoft.com/office/drawing/2014/main" id="{8A39ECE2-C3CB-836F-26F1-11CB7F5E10B3}"/>
              </a:ext>
            </a:extLst>
          </p:cNvPr>
          <p:cNvSpPr/>
          <p:nvPr/>
        </p:nvSpPr>
        <p:spPr>
          <a:xfrm>
            <a:off x="4129696" y="29540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17" name="Google Shape;141;p28">
            <a:extLst>
              <a:ext uri="{FF2B5EF4-FFF2-40B4-BE49-F238E27FC236}">
                <a16:creationId xmlns:a16="http://schemas.microsoft.com/office/drawing/2014/main" id="{4E98B656-E97B-1674-85F8-84AEAAF8BE74}"/>
              </a:ext>
            </a:extLst>
          </p:cNvPr>
          <p:cNvSpPr/>
          <p:nvPr/>
        </p:nvSpPr>
        <p:spPr>
          <a:xfrm>
            <a:off x="2862471" y="26470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18" name="Google Shape;142;p28">
            <a:extLst>
              <a:ext uri="{FF2B5EF4-FFF2-40B4-BE49-F238E27FC236}">
                <a16:creationId xmlns:a16="http://schemas.microsoft.com/office/drawing/2014/main" id="{3146427B-AAD1-DE07-3324-9F82D3BAEAE1}"/>
              </a:ext>
            </a:extLst>
          </p:cNvPr>
          <p:cNvSpPr/>
          <p:nvPr/>
        </p:nvSpPr>
        <p:spPr>
          <a:xfrm>
            <a:off x="2537321" y="3929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000">
                <a:latin typeface="Calibri"/>
                <a:ea typeface="Calibri"/>
                <a:cs typeface="Calibri"/>
                <a:sym typeface="Calibri"/>
              </a:rPr>
              <a:t>cookie</a:t>
            </a:r>
            <a:endParaRPr sz="1000" b="0" i="0" u="none" strike="noStrike" cap="none">
              <a:solidFill>
                <a:srgbClr val="000000"/>
              </a:solidFill>
              <a:latin typeface="Calibri"/>
              <a:ea typeface="Calibri"/>
              <a:cs typeface="Calibri"/>
              <a:sym typeface="Calibri"/>
            </a:endParaRPr>
          </a:p>
        </p:txBody>
      </p:sp>
      <p:grpSp>
        <p:nvGrpSpPr>
          <p:cNvPr id="19" name="Google Shape;143;p28">
            <a:extLst>
              <a:ext uri="{FF2B5EF4-FFF2-40B4-BE49-F238E27FC236}">
                <a16:creationId xmlns:a16="http://schemas.microsoft.com/office/drawing/2014/main" id="{FEDCC81D-4E6E-82D9-5758-F48F0448B7D6}"/>
              </a:ext>
            </a:extLst>
          </p:cNvPr>
          <p:cNvGrpSpPr/>
          <p:nvPr/>
        </p:nvGrpSpPr>
        <p:grpSpPr>
          <a:xfrm>
            <a:off x="791871" y="2773086"/>
            <a:ext cx="783600" cy="764700"/>
            <a:chOff x="5852696" y="3164424"/>
            <a:chExt cx="783600" cy="764700"/>
          </a:xfrm>
        </p:grpSpPr>
        <p:sp>
          <p:nvSpPr>
            <p:cNvPr id="20" name="Google Shape;144;p28">
              <a:extLst>
                <a:ext uri="{FF2B5EF4-FFF2-40B4-BE49-F238E27FC236}">
                  <a16:creationId xmlns:a16="http://schemas.microsoft.com/office/drawing/2014/main" id="{892F732B-1DA8-3A62-EA3C-80C0370AAD66}"/>
                </a:ext>
              </a:extLst>
            </p:cNvPr>
            <p:cNvSpPr/>
            <p:nvPr/>
          </p:nvSpPr>
          <p:spPr>
            <a:xfrm>
              <a:off x="5852696" y="31644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21" name="Google Shape;145;p28">
              <a:extLst>
                <a:ext uri="{FF2B5EF4-FFF2-40B4-BE49-F238E27FC236}">
                  <a16:creationId xmlns:a16="http://schemas.microsoft.com/office/drawing/2014/main" id="{56E3DB3D-1CD8-80EB-CAC6-AF1A68F7FE10}"/>
                </a:ext>
              </a:extLst>
            </p:cNvPr>
            <p:cNvPicPr preferRelativeResize="0"/>
            <p:nvPr/>
          </p:nvPicPr>
          <p:blipFill>
            <a:blip r:embed="rId5">
              <a:alphaModFix/>
            </a:blip>
            <a:stretch>
              <a:fillRect/>
            </a:stretch>
          </p:blipFill>
          <p:spPr>
            <a:xfrm>
              <a:off x="5921439" y="3301192"/>
              <a:ext cx="646125" cy="491156"/>
            </a:xfrm>
            <a:prstGeom prst="rect">
              <a:avLst/>
            </a:prstGeom>
            <a:noFill/>
            <a:ln>
              <a:noFill/>
            </a:ln>
          </p:spPr>
        </p:pic>
      </p:grpSp>
      <p:sp>
        <p:nvSpPr>
          <p:cNvPr id="22" name="Google Shape;146;p28">
            <a:extLst>
              <a:ext uri="{FF2B5EF4-FFF2-40B4-BE49-F238E27FC236}">
                <a16:creationId xmlns:a16="http://schemas.microsoft.com/office/drawing/2014/main" id="{8F2954EE-54D9-58CA-10E8-77FDB91A0350}"/>
              </a:ext>
            </a:extLst>
          </p:cNvPr>
          <p:cNvSpPr/>
          <p:nvPr/>
        </p:nvSpPr>
        <p:spPr>
          <a:xfrm>
            <a:off x="4162334" y="19212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23" name="Google Shape;147;p28">
            <a:extLst>
              <a:ext uri="{FF2B5EF4-FFF2-40B4-BE49-F238E27FC236}">
                <a16:creationId xmlns:a16="http://schemas.microsoft.com/office/drawing/2014/main" id="{8DCA2974-8FA6-E91A-F6E9-57284437211B}"/>
              </a:ext>
            </a:extLst>
          </p:cNvPr>
          <p:cNvSpPr/>
          <p:nvPr/>
        </p:nvSpPr>
        <p:spPr>
          <a:xfrm>
            <a:off x="5843509" y="15097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24" name="Google Shape;148;p28">
            <a:extLst>
              <a:ext uri="{FF2B5EF4-FFF2-40B4-BE49-F238E27FC236}">
                <a16:creationId xmlns:a16="http://schemas.microsoft.com/office/drawing/2014/main" id="{530A8207-7485-59D6-766C-3322BD457FAF}"/>
              </a:ext>
            </a:extLst>
          </p:cNvPr>
          <p:cNvSpPr/>
          <p:nvPr/>
        </p:nvSpPr>
        <p:spPr>
          <a:xfrm>
            <a:off x="1325996" y="41459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000">
                <a:latin typeface="Calibri"/>
                <a:ea typeface="Calibri"/>
                <a:cs typeface="Calibri"/>
                <a:sym typeface="Calibri"/>
              </a:rPr>
              <a:t>donut</a:t>
            </a:r>
            <a:endParaRPr sz="1000" b="0" i="0" u="none" strike="noStrike" cap="none">
              <a:solidFill>
                <a:srgbClr val="000000"/>
              </a:solidFill>
              <a:latin typeface="Calibri"/>
              <a:ea typeface="Calibri"/>
              <a:cs typeface="Calibri"/>
              <a:sym typeface="Calibri"/>
            </a:endParaRPr>
          </a:p>
        </p:txBody>
      </p:sp>
      <p:grpSp>
        <p:nvGrpSpPr>
          <p:cNvPr id="25" name="Google Shape;149;p28">
            <a:extLst>
              <a:ext uri="{FF2B5EF4-FFF2-40B4-BE49-F238E27FC236}">
                <a16:creationId xmlns:a16="http://schemas.microsoft.com/office/drawing/2014/main" id="{D6456B82-B756-ADC6-CDB3-DB4DA6ED3883}"/>
              </a:ext>
            </a:extLst>
          </p:cNvPr>
          <p:cNvGrpSpPr/>
          <p:nvPr/>
        </p:nvGrpSpPr>
        <p:grpSpPr>
          <a:xfrm>
            <a:off x="6971496" y="3832249"/>
            <a:ext cx="783600" cy="764700"/>
            <a:chOff x="6971496" y="3832249"/>
            <a:chExt cx="783600" cy="764700"/>
          </a:xfrm>
        </p:grpSpPr>
        <p:sp>
          <p:nvSpPr>
            <p:cNvPr id="26" name="Google Shape;150;p28">
              <a:extLst>
                <a:ext uri="{FF2B5EF4-FFF2-40B4-BE49-F238E27FC236}">
                  <a16:creationId xmlns:a16="http://schemas.microsoft.com/office/drawing/2014/main" id="{E5C244A6-711B-B6F4-E08C-6DFB00066186}"/>
                </a:ext>
              </a:extLst>
            </p:cNvPr>
            <p:cNvSpPr/>
            <p:nvPr/>
          </p:nvSpPr>
          <p:spPr>
            <a:xfrm>
              <a:off x="6971496" y="38322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27" name="Google Shape;151;p28">
              <a:extLst>
                <a:ext uri="{FF2B5EF4-FFF2-40B4-BE49-F238E27FC236}">
                  <a16:creationId xmlns:a16="http://schemas.microsoft.com/office/drawing/2014/main" id="{CB10EA95-7E92-4B33-A86F-8415433784B8}"/>
                </a:ext>
              </a:extLst>
            </p:cNvPr>
            <p:cNvPicPr preferRelativeResize="0"/>
            <p:nvPr/>
          </p:nvPicPr>
          <p:blipFill>
            <a:blip r:embed="rId6">
              <a:alphaModFix/>
            </a:blip>
            <a:stretch>
              <a:fillRect/>
            </a:stretch>
          </p:blipFill>
          <p:spPr>
            <a:xfrm>
              <a:off x="7109347" y="4055685"/>
              <a:ext cx="507901" cy="317841"/>
            </a:xfrm>
            <a:prstGeom prst="rect">
              <a:avLst/>
            </a:prstGeom>
            <a:noFill/>
            <a:ln>
              <a:noFill/>
            </a:ln>
          </p:spPr>
        </p:pic>
      </p:grpSp>
      <p:sp>
        <p:nvSpPr>
          <p:cNvPr id="28" name="Google Shape;152;p28">
            <a:extLst>
              <a:ext uri="{FF2B5EF4-FFF2-40B4-BE49-F238E27FC236}">
                <a16:creationId xmlns:a16="http://schemas.microsoft.com/office/drawing/2014/main" id="{5F1DB742-7C18-EC17-3E19-2D331F8F938E}"/>
              </a:ext>
            </a:extLst>
          </p:cNvPr>
          <p:cNvSpPr/>
          <p:nvPr/>
        </p:nvSpPr>
        <p:spPr>
          <a:xfrm>
            <a:off x="308659" y="39323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29" name="Google Shape;153;p28">
            <a:extLst>
              <a:ext uri="{FF2B5EF4-FFF2-40B4-BE49-F238E27FC236}">
                <a16:creationId xmlns:a16="http://schemas.microsoft.com/office/drawing/2014/main" id="{5528FB4D-9E9A-AB4E-0EAC-B6D4F001C480}"/>
              </a:ext>
            </a:extLst>
          </p:cNvPr>
          <p:cNvSpPr/>
          <p:nvPr/>
        </p:nvSpPr>
        <p:spPr>
          <a:xfrm>
            <a:off x="7371707" y="10423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30" name="Google Shape;154;p28">
            <a:extLst>
              <a:ext uri="{FF2B5EF4-FFF2-40B4-BE49-F238E27FC236}">
                <a16:creationId xmlns:a16="http://schemas.microsoft.com/office/drawing/2014/main" id="{006FED0A-1CEA-4643-4686-CF9136B04298}"/>
              </a:ext>
            </a:extLst>
          </p:cNvPr>
          <p:cNvSpPr/>
          <p:nvPr/>
        </p:nvSpPr>
        <p:spPr>
          <a:xfrm>
            <a:off x="5852696" y="31676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0"/>
              </a:spcAft>
              <a:buNone/>
            </a:pPr>
            <a:r>
              <a:rPr lang="en" sz="1200">
                <a:latin typeface="Calibri"/>
                <a:ea typeface="Calibri"/>
                <a:cs typeface="Calibri"/>
                <a:sym typeface="Calibri"/>
              </a:rPr>
              <a:t>Egg-</a:t>
            </a:r>
            <a:endParaRPr sz="1200">
              <a:latin typeface="Calibri"/>
              <a:ea typeface="Calibri"/>
              <a:cs typeface="Calibri"/>
              <a:sym typeface="Calibri"/>
            </a:endParaRPr>
          </a:p>
          <a:p>
            <a:pPr marL="0" marR="0" lvl="0" indent="0" algn="ctr" rtl="0">
              <a:lnSpc>
                <a:spcPct val="115000"/>
              </a:lnSpc>
              <a:spcBef>
                <a:spcPts val="1000"/>
              </a:spcBef>
              <a:spcAft>
                <a:spcPts val="600"/>
              </a:spcAft>
              <a:buNone/>
            </a:pPr>
            <a:r>
              <a:rPr lang="en" sz="1200">
                <a:latin typeface="Calibri"/>
                <a:ea typeface="Calibri"/>
                <a:cs typeface="Calibri"/>
                <a:sym typeface="Calibri"/>
              </a:rPr>
              <a:t>plant</a:t>
            </a:r>
            <a:endParaRPr sz="1200" b="0" i="0" u="none" strike="noStrike" cap="none">
              <a:solidFill>
                <a:srgbClr val="000000"/>
              </a:solidFill>
              <a:latin typeface="Calibri"/>
              <a:ea typeface="Calibri"/>
              <a:cs typeface="Calibri"/>
              <a:sym typeface="Calibri"/>
            </a:endParaRPr>
          </a:p>
        </p:txBody>
      </p:sp>
      <p:grpSp>
        <p:nvGrpSpPr>
          <p:cNvPr id="31" name="Google Shape;155;p28">
            <a:extLst>
              <a:ext uri="{FF2B5EF4-FFF2-40B4-BE49-F238E27FC236}">
                <a16:creationId xmlns:a16="http://schemas.microsoft.com/office/drawing/2014/main" id="{CA6CCB9A-51D4-27D8-AB95-76EB68348F15}"/>
              </a:ext>
            </a:extLst>
          </p:cNvPr>
          <p:cNvGrpSpPr/>
          <p:nvPr/>
        </p:nvGrpSpPr>
        <p:grpSpPr>
          <a:xfrm>
            <a:off x="288421" y="1374549"/>
            <a:ext cx="783600" cy="764700"/>
            <a:chOff x="8090296" y="3929124"/>
            <a:chExt cx="783600" cy="764700"/>
          </a:xfrm>
        </p:grpSpPr>
        <p:sp>
          <p:nvSpPr>
            <p:cNvPr id="32" name="Google Shape;156;p28">
              <a:extLst>
                <a:ext uri="{FF2B5EF4-FFF2-40B4-BE49-F238E27FC236}">
                  <a16:creationId xmlns:a16="http://schemas.microsoft.com/office/drawing/2014/main" id="{1787902F-20B3-C456-DEB3-CC7916EB7F75}"/>
                </a:ext>
              </a:extLst>
            </p:cNvPr>
            <p:cNvSpPr/>
            <p:nvPr/>
          </p:nvSpPr>
          <p:spPr>
            <a:xfrm>
              <a:off x="8090296" y="3929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33" name="Google Shape;157;p28">
              <a:extLst>
                <a:ext uri="{FF2B5EF4-FFF2-40B4-BE49-F238E27FC236}">
                  <a16:creationId xmlns:a16="http://schemas.microsoft.com/office/drawing/2014/main" id="{385F44D3-0C04-DF07-4812-0C2F0EBD1347}"/>
                </a:ext>
              </a:extLst>
            </p:cNvPr>
            <p:cNvPicPr preferRelativeResize="0"/>
            <p:nvPr/>
          </p:nvPicPr>
          <p:blipFill>
            <a:blip r:embed="rId7">
              <a:alphaModFix/>
            </a:blip>
            <a:stretch>
              <a:fillRect/>
            </a:stretch>
          </p:blipFill>
          <p:spPr>
            <a:xfrm>
              <a:off x="8251466" y="4076626"/>
              <a:ext cx="461250" cy="469686"/>
            </a:xfrm>
            <a:prstGeom prst="rect">
              <a:avLst/>
            </a:prstGeom>
            <a:noFill/>
            <a:ln>
              <a:noFill/>
            </a:ln>
          </p:spPr>
        </p:pic>
      </p:grpSp>
      <p:sp>
        <p:nvSpPr>
          <p:cNvPr id="34" name="Google Shape;158;p28">
            <a:extLst>
              <a:ext uri="{FF2B5EF4-FFF2-40B4-BE49-F238E27FC236}">
                <a16:creationId xmlns:a16="http://schemas.microsoft.com/office/drawing/2014/main" id="{5291FEEA-DDA1-552A-E64E-73FEE6E35EF4}"/>
              </a:ext>
            </a:extLst>
          </p:cNvPr>
          <p:cNvSpPr/>
          <p:nvPr/>
        </p:nvSpPr>
        <p:spPr>
          <a:xfrm>
            <a:off x="7085634" y="28196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35" name="Google Shape;159;p28">
            <a:extLst>
              <a:ext uri="{FF2B5EF4-FFF2-40B4-BE49-F238E27FC236}">
                <a16:creationId xmlns:a16="http://schemas.microsoft.com/office/drawing/2014/main" id="{9569590C-C876-80FC-D79F-D27F6140B4B7}"/>
              </a:ext>
            </a:extLst>
          </p:cNvPr>
          <p:cNvSpPr/>
          <p:nvPr/>
        </p:nvSpPr>
        <p:spPr>
          <a:xfrm>
            <a:off x="1827171" y="2868086"/>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36" name="Google Shape;160;p28">
            <a:extLst>
              <a:ext uri="{FF2B5EF4-FFF2-40B4-BE49-F238E27FC236}">
                <a16:creationId xmlns:a16="http://schemas.microsoft.com/office/drawing/2014/main" id="{8371CA36-4464-B944-B0F2-448D05AD8F96}"/>
              </a:ext>
            </a:extLst>
          </p:cNvPr>
          <p:cNvSpPr/>
          <p:nvPr/>
        </p:nvSpPr>
        <p:spPr>
          <a:xfrm>
            <a:off x="3509621" y="14246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100">
                <a:latin typeface="Calibri"/>
                <a:ea typeface="Calibri"/>
                <a:cs typeface="Calibri"/>
                <a:sym typeface="Calibri"/>
              </a:rPr>
              <a:t>food</a:t>
            </a:r>
            <a:endParaRPr sz="1100" b="0" i="0" u="none" strike="noStrike" cap="none">
              <a:solidFill>
                <a:srgbClr val="000000"/>
              </a:solidFill>
              <a:latin typeface="Calibri"/>
              <a:ea typeface="Calibri"/>
              <a:cs typeface="Calibri"/>
              <a:sym typeface="Calibri"/>
            </a:endParaRPr>
          </a:p>
        </p:txBody>
      </p:sp>
      <p:grpSp>
        <p:nvGrpSpPr>
          <p:cNvPr id="37" name="Google Shape;161;p28">
            <a:extLst>
              <a:ext uri="{FF2B5EF4-FFF2-40B4-BE49-F238E27FC236}">
                <a16:creationId xmlns:a16="http://schemas.microsoft.com/office/drawing/2014/main" id="{88FF4F0D-2F6B-3CE8-4C16-378E381E1D61}"/>
              </a:ext>
            </a:extLst>
          </p:cNvPr>
          <p:cNvGrpSpPr/>
          <p:nvPr/>
        </p:nvGrpSpPr>
        <p:grpSpPr>
          <a:xfrm>
            <a:off x="3788396" y="3932374"/>
            <a:ext cx="783600" cy="764700"/>
            <a:chOff x="3788396" y="3932374"/>
            <a:chExt cx="783600" cy="764700"/>
          </a:xfrm>
        </p:grpSpPr>
        <p:sp>
          <p:nvSpPr>
            <p:cNvPr id="38" name="Google Shape;162;p28">
              <a:extLst>
                <a:ext uri="{FF2B5EF4-FFF2-40B4-BE49-F238E27FC236}">
                  <a16:creationId xmlns:a16="http://schemas.microsoft.com/office/drawing/2014/main" id="{D339BA04-0F2A-B73A-A8DB-D3BACA6C15DB}"/>
                </a:ext>
              </a:extLst>
            </p:cNvPr>
            <p:cNvSpPr/>
            <p:nvPr/>
          </p:nvSpPr>
          <p:spPr>
            <a:xfrm>
              <a:off x="3788396" y="39323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39" name="Google Shape;163;p28">
              <a:extLst>
                <a:ext uri="{FF2B5EF4-FFF2-40B4-BE49-F238E27FC236}">
                  <a16:creationId xmlns:a16="http://schemas.microsoft.com/office/drawing/2014/main" id="{BDD15FB6-7166-CB54-2182-35F2EBE7F3C7}"/>
                </a:ext>
              </a:extLst>
            </p:cNvPr>
            <p:cNvPicPr preferRelativeResize="0"/>
            <p:nvPr/>
          </p:nvPicPr>
          <p:blipFill>
            <a:blip r:embed="rId8">
              <a:alphaModFix/>
            </a:blip>
            <a:stretch>
              <a:fillRect/>
            </a:stretch>
          </p:blipFill>
          <p:spPr>
            <a:xfrm>
              <a:off x="3867474" y="4098876"/>
              <a:ext cx="577174" cy="425199"/>
            </a:xfrm>
            <a:prstGeom prst="rect">
              <a:avLst/>
            </a:prstGeom>
            <a:noFill/>
            <a:ln>
              <a:noFill/>
            </a:ln>
          </p:spPr>
        </p:pic>
      </p:grpSp>
    </p:spTree>
    <p:extLst>
      <p:ext uri="{BB962C8B-B14F-4D97-AF65-F5344CB8AC3E}">
        <p14:creationId xmlns:p14="http://schemas.microsoft.com/office/powerpoint/2010/main" val="2762971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F3582-7B1B-D208-0113-993C74C29C6B}"/>
            </a:ext>
          </a:extLst>
        </p:cNvPr>
        <p:cNvGrpSpPr/>
        <p:nvPr/>
      </p:nvGrpSpPr>
      <p:grpSpPr>
        <a:xfrm>
          <a:off x="0" y="0"/>
          <a:ext cx="0" cy="0"/>
          <a:chOff x="0" y="0"/>
          <a:chExt cx="0" cy="0"/>
        </a:xfrm>
      </p:grpSpPr>
      <p:grpSp>
        <p:nvGrpSpPr>
          <p:cNvPr id="4" name="Google Shape;168;p29">
            <a:extLst>
              <a:ext uri="{FF2B5EF4-FFF2-40B4-BE49-F238E27FC236}">
                <a16:creationId xmlns:a16="http://schemas.microsoft.com/office/drawing/2014/main" id="{669F0189-14FA-5E8E-9D39-BEDFAE44457A}"/>
              </a:ext>
            </a:extLst>
          </p:cNvPr>
          <p:cNvGrpSpPr/>
          <p:nvPr/>
        </p:nvGrpSpPr>
        <p:grpSpPr>
          <a:xfrm>
            <a:off x="1491621" y="478974"/>
            <a:ext cx="6163688" cy="4205850"/>
            <a:chOff x="1567821" y="783774"/>
            <a:chExt cx="6163688" cy="4205850"/>
          </a:xfrm>
        </p:grpSpPr>
        <p:sp>
          <p:nvSpPr>
            <p:cNvPr id="5" name="Google Shape;169;p29">
              <a:extLst>
                <a:ext uri="{FF2B5EF4-FFF2-40B4-BE49-F238E27FC236}">
                  <a16:creationId xmlns:a16="http://schemas.microsoft.com/office/drawing/2014/main" id="{0D740B32-BF23-E7A6-8906-1D8D73AF32DB}"/>
                </a:ext>
              </a:extLst>
            </p:cNvPr>
            <p:cNvSpPr/>
            <p:nvPr/>
          </p:nvSpPr>
          <p:spPr>
            <a:xfrm>
              <a:off x="2184696" y="1166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6" name="Google Shape;170;p29">
              <a:extLst>
                <a:ext uri="{FF2B5EF4-FFF2-40B4-BE49-F238E27FC236}">
                  <a16:creationId xmlns:a16="http://schemas.microsoft.com/office/drawing/2014/main" id="{6FE5FCE3-2EA0-BAC1-DF7A-864E5FA89EC3}"/>
                </a:ext>
              </a:extLst>
            </p:cNvPr>
            <p:cNvSpPr/>
            <p:nvPr/>
          </p:nvSpPr>
          <p:spPr>
            <a:xfrm>
              <a:off x="2183846" y="19308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7" name="Google Shape;171;p29">
              <a:extLst>
                <a:ext uri="{FF2B5EF4-FFF2-40B4-BE49-F238E27FC236}">
                  <a16:creationId xmlns:a16="http://schemas.microsoft.com/office/drawing/2014/main" id="{8107025B-6C63-03EC-3B95-BF7D3FD350CD}"/>
                </a:ext>
              </a:extLst>
            </p:cNvPr>
            <p:cNvSpPr/>
            <p:nvPr/>
          </p:nvSpPr>
          <p:spPr>
            <a:xfrm>
              <a:off x="1567821" y="15593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100">
                  <a:latin typeface="Calibri"/>
                  <a:ea typeface="Calibri"/>
                  <a:cs typeface="Calibri"/>
                  <a:sym typeface="Calibri"/>
                </a:rPr>
                <a:t>apple</a:t>
              </a:r>
              <a:endParaRPr sz="1100" b="0" i="0" u="none" strike="noStrike" cap="none">
                <a:solidFill>
                  <a:srgbClr val="000000"/>
                </a:solidFill>
                <a:latin typeface="Calibri"/>
                <a:ea typeface="Calibri"/>
                <a:cs typeface="Calibri"/>
                <a:sym typeface="Calibri"/>
              </a:endParaRPr>
            </a:p>
          </p:txBody>
        </p:sp>
        <p:grpSp>
          <p:nvGrpSpPr>
            <p:cNvPr id="8" name="Google Shape;172;p29">
              <a:extLst>
                <a:ext uri="{FF2B5EF4-FFF2-40B4-BE49-F238E27FC236}">
                  <a16:creationId xmlns:a16="http://schemas.microsoft.com/office/drawing/2014/main" id="{E46378F8-CEFD-8B7A-7AD3-801DD08D705B}"/>
                </a:ext>
              </a:extLst>
            </p:cNvPr>
            <p:cNvGrpSpPr/>
            <p:nvPr/>
          </p:nvGrpSpPr>
          <p:grpSpPr>
            <a:xfrm>
              <a:off x="2779396" y="2324049"/>
              <a:ext cx="783600" cy="764700"/>
              <a:chOff x="4371571" y="2189399"/>
              <a:chExt cx="783600" cy="764700"/>
            </a:xfrm>
          </p:grpSpPr>
          <p:sp>
            <p:nvSpPr>
              <p:cNvPr id="39" name="Google Shape;173;p29">
                <a:extLst>
                  <a:ext uri="{FF2B5EF4-FFF2-40B4-BE49-F238E27FC236}">
                    <a16:creationId xmlns:a16="http://schemas.microsoft.com/office/drawing/2014/main" id="{61746A89-D5CA-C7B2-1132-EF826B2B1823}"/>
                  </a:ext>
                </a:extLst>
              </p:cNvPr>
              <p:cNvSpPr/>
              <p:nvPr/>
            </p:nvSpPr>
            <p:spPr>
              <a:xfrm>
                <a:off x="4371571" y="2189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40" name="Google Shape;174;p29">
                <a:extLst>
                  <a:ext uri="{FF2B5EF4-FFF2-40B4-BE49-F238E27FC236}">
                    <a16:creationId xmlns:a16="http://schemas.microsoft.com/office/drawing/2014/main" id="{9DF39ED3-DB2C-CB59-724B-5C46A30C4345}"/>
                  </a:ext>
                </a:extLst>
              </p:cNvPr>
              <p:cNvPicPr preferRelativeResize="0"/>
              <p:nvPr/>
            </p:nvPicPr>
            <p:blipFill>
              <a:blip r:embed="rId2">
                <a:alphaModFix/>
              </a:blip>
              <a:stretch>
                <a:fillRect/>
              </a:stretch>
            </p:blipFill>
            <p:spPr>
              <a:xfrm>
                <a:off x="4505109" y="2313478"/>
                <a:ext cx="516523" cy="516523"/>
              </a:xfrm>
              <a:prstGeom prst="rect">
                <a:avLst/>
              </a:prstGeom>
              <a:noFill/>
              <a:ln>
                <a:noFill/>
              </a:ln>
            </p:spPr>
          </p:pic>
        </p:grpSp>
        <p:sp>
          <p:nvSpPr>
            <p:cNvPr id="9" name="Google Shape;175;p29">
              <a:extLst>
                <a:ext uri="{FF2B5EF4-FFF2-40B4-BE49-F238E27FC236}">
                  <a16:creationId xmlns:a16="http://schemas.microsoft.com/office/drawing/2014/main" id="{BAF47500-67FC-D0F6-4AAE-FB04C8E29E52}"/>
                </a:ext>
              </a:extLst>
            </p:cNvPr>
            <p:cNvSpPr/>
            <p:nvPr/>
          </p:nvSpPr>
          <p:spPr>
            <a:xfrm>
              <a:off x="2779396" y="38316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10" name="Google Shape;176;p29">
              <a:extLst>
                <a:ext uri="{FF2B5EF4-FFF2-40B4-BE49-F238E27FC236}">
                  <a16:creationId xmlns:a16="http://schemas.microsoft.com/office/drawing/2014/main" id="{79514E7A-2AA8-0E0D-52D4-442EDB761087}"/>
                </a:ext>
              </a:extLst>
            </p:cNvPr>
            <p:cNvSpPr/>
            <p:nvPr/>
          </p:nvSpPr>
          <p:spPr>
            <a:xfrm>
              <a:off x="3377021" y="42249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11" name="Google Shape;177;p29">
              <a:extLst>
                <a:ext uri="{FF2B5EF4-FFF2-40B4-BE49-F238E27FC236}">
                  <a16:creationId xmlns:a16="http://schemas.microsoft.com/office/drawing/2014/main" id="{632AE2FE-7978-36A1-405B-6F8F487B7026}"/>
                </a:ext>
              </a:extLst>
            </p:cNvPr>
            <p:cNvSpPr/>
            <p:nvPr/>
          </p:nvSpPr>
          <p:spPr>
            <a:xfrm>
              <a:off x="3397121" y="34602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800">
                  <a:latin typeface="Calibri"/>
                  <a:ea typeface="Calibri"/>
                  <a:cs typeface="Calibri"/>
                  <a:sym typeface="Calibri"/>
                </a:rPr>
                <a:t>banana</a:t>
              </a:r>
              <a:endParaRPr sz="800" b="0" i="0" u="none" strike="noStrike" cap="none">
                <a:solidFill>
                  <a:srgbClr val="000000"/>
                </a:solidFill>
                <a:latin typeface="Calibri"/>
                <a:ea typeface="Calibri"/>
                <a:cs typeface="Calibri"/>
                <a:sym typeface="Calibri"/>
              </a:endParaRPr>
            </a:p>
          </p:txBody>
        </p:sp>
        <p:grpSp>
          <p:nvGrpSpPr>
            <p:cNvPr id="12" name="Google Shape;178;p29">
              <a:extLst>
                <a:ext uri="{FF2B5EF4-FFF2-40B4-BE49-F238E27FC236}">
                  <a16:creationId xmlns:a16="http://schemas.microsoft.com/office/drawing/2014/main" id="{448A89F3-CFE9-8B50-F028-460FFE47C6A7}"/>
                </a:ext>
              </a:extLst>
            </p:cNvPr>
            <p:cNvGrpSpPr/>
            <p:nvPr/>
          </p:nvGrpSpPr>
          <p:grpSpPr>
            <a:xfrm>
              <a:off x="3397121" y="2695524"/>
              <a:ext cx="783600" cy="764700"/>
              <a:chOff x="7127871" y="2876399"/>
              <a:chExt cx="783600" cy="764700"/>
            </a:xfrm>
          </p:grpSpPr>
          <p:sp>
            <p:nvSpPr>
              <p:cNvPr id="37" name="Google Shape;179;p29">
                <a:extLst>
                  <a:ext uri="{FF2B5EF4-FFF2-40B4-BE49-F238E27FC236}">
                    <a16:creationId xmlns:a16="http://schemas.microsoft.com/office/drawing/2014/main" id="{47A862F0-0CD2-0A17-CD0A-0F182016E38A}"/>
                  </a:ext>
                </a:extLst>
              </p:cNvPr>
              <p:cNvSpPr/>
              <p:nvPr/>
            </p:nvSpPr>
            <p:spPr>
              <a:xfrm>
                <a:off x="7127871" y="2876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38" name="Google Shape;180;p29">
                <a:extLst>
                  <a:ext uri="{FF2B5EF4-FFF2-40B4-BE49-F238E27FC236}">
                    <a16:creationId xmlns:a16="http://schemas.microsoft.com/office/drawing/2014/main" id="{4E3B6ADF-2575-46C3-5826-02D16A75C5FB}"/>
                  </a:ext>
                </a:extLst>
              </p:cNvPr>
              <p:cNvPicPr preferRelativeResize="0"/>
              <p:nvPr/>
            </p:nvPicPr>
            <p:blipFill>
              <a:blip r:embed="rId3">
                <a:alphaModFix/>
              </a:blip>
              <a:stretch>
                <a:fillRect/>
              </a:stretch>
            </p:blipFill>
            <p:spPr>
              <a:xfrm>
                <a:off x="7248163" y="3022450"/>
                <a:ext cx="543024" cy="472601"/>
              </a:xfrm>
              <a:prstGeom prst="rect">
                <a:avLst/>
              </a:prstGeom>
              <a:noFill/>
              <a:ln>
                <a:noFill/>
              </a:ln>
            </p:spPr>
          </p:pic>
        </p:grpSp>
        <p:sp>
          <p:nvSpPr>
            <p:cNvPr id="13" name="Google Shape;181;p29">
              <a:extLst>
                <a:ext uri="{FF2B5EF4-FFF2-40B4-BE49-F238E27FC236}">
                  <a16:creationId xmlns:a16="http://schemas.microsoft.com/office/drawing/2014/main" id="{36DCFDEC-C157-4AFB-D9F6-1C2635A888F7}"/>
                </a:ext>
              </a:extLst>
            </p:cNvPr>
            <p:cNvSpPr/>
            <p:nvPr/>
          </p:nvSpPr>
          <p:spPr>
            <a:xfrm>
              <a:off x="3377034" y="1166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14" name="Google Shape;182;p29">
              <a:extLst>
                <a:ext uri="{FF2B5EF4-FFF2-40B4-BE49-F238E27FC236}">
                  <a16:creationId xmlns:a16="http://schemas.microsoft.com/office/drawing/2014/main" id="{32126E62-87EB-D023-98C9-E5C60F3E1477}"/>
                </a:ext>
              </a:extLst>
            </p:cNvPr>
            <p:cNvSpPr/>
            <p:nvPr/>
          </p:nvSpPr>
          <p:spPr>
            <a:xfrm>
              <a:off x="3973871" y="15593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15" name="Google Shape;183;p29">
              <a:extLst>
                <a:ext uri="{FF2B5EF4-FFF2-40B4-BE49-F238E27FC236}">
                  <a16:creationId xmlns:a16="http://schemas.microsoft.com/office/drawing/2014/main" id="{BAED858A-428E-B2F4-961F-82D020F6D41F}"/>
                </a:ext>
              </a:extLst>
            </p:cNvPr>
            <p:cNvSpPr/>
            <p:nvPr/>
          </p:nvSpPr>
          <p:spPr>
            <a:xfrm>
              <a:off x="3973421" y="7837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0"/>
                </a:spcAft>
                <a:buNone/>
              </a:pPr>
              <a:r>
                <a:rPr lang="en" sz="1200">
                  <a:latin typeface="Calibri"/>
                  <a:ea typeface="Calibri"/>
                  <a:cs typeface="Calibri"/>
                  <a:sym typeface="Calibri"/>
                </a:rPr>
                <a:t>Egg-</a:t>
              </a:r>
              <a:endParaRPr sz="1200">
                <a:latin typeface="Calibri"/>
                <a:ea typeface="Calibri"/>
                <a:cs typeface="Calibri"/>
                <a:sym typeface="Calibri"/>
              </a:endParaRPr>
            </a:p>
            <a:p>
              <a:pPr marL="0" marR="0" lvl="0" indent="0" algn="ctr" rtl="0">
                <a:lnSpc>
                  <a:spcPct val="115000"/>
                </a:lnSpc>
                <a:spcBef>
                  <a:spcPts val="1000"/>
                </a:spcBef>
                <a:spcAft>
                  <a:spcPts val="600"/>
                </a:spcAft>
                <a:buNone/>
              </a:pPr>
              <a:r>
                <a:rPr lang="en" sz="1200">
                  <a:latin typeface="Calibri"/>
                  <a:ea typeface="Calibri"/>
                  <a:cs typeface="Calibri"/>
                  <a:sym typeface="Calibri"/>
                </a:rPr>
                <a:t>plant</a:t>
              </a:r>
              <a:endParaRPr sz="1200" b="0" i="0" u="none" strike="noStrike" cap="none">
                <a:solidFill>
                  <a:srgbClr val="000000"/>
                </a:solidFill>
                <a:latin typeface="Calibri"/>
                <a:ea typeface="Calibri"/>
                <a:cs typeface="Calibri"/>
                <a:sym typeface="Calibri"/>
              </a:endParaRPr>
            </a:p>
          </p:txBody>
        </p:sp>
        <p:grpSp>
          <p:nvGrpSpPr>
            <p:cNvPr id="16" name="Google Shape;184;p29">
              <a:extLst>
                <a:ext uri="{FF2B5EF4-FFF2-40B4-BE49-F238E27FC236}">
                  <a16:creationId xmlns:a16="http://schemas.microsoft.com/office/drawing/2014/main" id="{B714E0C1-0D23-1732-2DDB-A14AF416685A}"/>
                </a:ext>
              </a:extLst>
            </p:cNvPr>
            <p:cNvGrpSpPr/>
            <p:nvPr/>
          </p:nvGrpSpPr>
          <p:grpSpPr>
            <a:xfrm>
              <a:off x="3973434" y="2324049"/>
              <a:ext cx="783600" cy="764700"/>
              <a:chOff x="8090296" y="3929124"/>
              <a:chExt cx="783600" cy="764700"/>
            </a:xfrm>
          </p:grpSpPr>
          <p:sp>
            <p:nvSpPr>
              <p:cNvPr id="35" name="Google Shape;185;p29">
                <a:extLst>
                  <a:ext uri="{FF2B5EF4-FFF2-40B4-BE49-F238E27FC236}">
                    <a16:creationId xmlns:a16="http://schemas.microsoft.com/office/drawing/2014/main" id="{072DD5CF-109E-B6FF-31AA-E3C220523DBF}"/>
                  </a:ext>
                </a:extLst>
              </p:cNvPr>
              <p:cNvSpPr/>
              <p:nvPr/>
            </p:nvSpPr>
            <p:spPr>
              <a:xfrm>
                <a:off x="8090296" y="3929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36" name="Google Shape;186;p29">
                <a:extLst>
                  <a:ext uri="{FF2B5EF4-FFF2-40B4-BE49-F238E27FC236}">
                    <a16:creationId xmlns:a16="http://schemas.microsoft.com/office/drawing/2014/main" id="{3E7C4C7E-F727-9D9B-62FC-2FF9E23C7AA2}"/>
                  </a:ext>
                </a:extLst>
              </p:cNvPr>
              <p:cNvPicPr preferRelativeResize="0"/>
              <p:nvPr/>
            </p:nvPicPr>
            <p:blipFill>
              <a:blip r:embed="rId4">
                <a:alphaModFix/>
              </a:blip>
              <a:stretch>
                <a:fillRect/>
              </a:stretch>
            </p:blipFill>
            <p:spPr>
              <a:xfrm>
                <a:off x="8251466" y="4076626"/>
                <a:ext cx="461250" cy="469686"/>
              </a:xfrm>
              <a:prstGeom prst="rect">
                <a:avLst/>
              </a:prstGeom>
              <a:noFill/>
              <a:ln>
                <a:noFill/>
              </a:ln>
            </p:spPr>
          </p:pic>
        </p:grpSp>
        <p:sp>
          <p:nvSpPr>
            <p:cNvPr id="17" name="Google Shape;187;p29">
              <a:extLst>
                <a:ext uri="{FF2B5EF4-FFF2-40B4-BE49-F238E27FC236}">
                  <a16:creationId xmlns:a16="http://schemas.microsoft.com/office/drawing/2014/main" id="{3492D3D8-1964-9A5E-C46E-AA8C5F18B759}"/>
                </a:ext>
              </a:extLst>
            </p:cNvPr>
            <p:cNvSpPr/>
            <p:nvPr/>
          </p:nvSpPr>
          <p:spPr>
            <a:xfrm>
              <a:off x="5174109" y="38316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18" name="Google Shape;188;p29">
              <a:extLst>
                <a:ext uri="{FF2B5EF4-FFF2-40B4-BE49-F238E27FC236}">
                  <a16:creationId xmlns:a16="http://schemas.microsoft.com/office/drawing/2014/main" id="{02CE5162-24B6-D763-86C7-CFA5A0C43CDA}"/>
                </a:ext>
              </a:extLst>
            </p:cNvPr>
            <p:cNvSpPr/>
            <p:nvPr/>
          </p:nvSpPr>
          <p:spPr>
            <a:xfrm>
              <a:off x="4569384" y="3460236"/>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19" name="Google Shape;189;p29">
              <a:extLst>
                <a:ext uri="{FF2B5EF4-FFF2-40B4-BE49-F238E27FC236}">
                  <a16:creationId xmlns:a16="http://schemas.microsoft.com/office/drawing/2014/main" id="{2406C113-488F-034E-F894-4039D02471AA}"/>
                </a:ext>
              </a:extLst>
            </p:cNvPr>
            <p:cNvSpPr/>
            <p:nvPr/>
          </p:nvSpPr>
          <p:spPr>
            <a:xfrm>
              <a:off x="4569371" y="42249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100">
                  <a:latin typeface="Calibri"/>
                  <a:ea typeface="Calibri"/>
                  <a:cs typeface="Calibri"/>
                  <a:sym typeface="Calibri"/>
                </a:rPr>
                <a:t>food</a:t>
              </a:r>
              <a:endParaRPr sz="1100" b="0" i="0" u="none" strike="noStrike" cap="none">
                <a:solidFill>
                  <a:srgbClr val="000000"/>
                </a:solidFill>
                <a:latin typeface="Calibri"/>
                <a:ea typeface="Calibri"/>
                <a:cs typeface="Calibri"/>
                <a:sym typeface="Calibri"/>
              </a:endParaRPr>
            </a:p>
          </p:txBody>
        </p:sp>
        <p:sp>
          <p:nvSpPr>
            <p:cNvPr id="20" name="Google Shape;190;p29">
              <a:extLst>
                <a:ext uri="{FF2B5EF4-FFF2-40B4-BE49-F238E27FC236}">
                  <a16:creationId xmlns:a16="http://schemas.microsoft.com/office/drawing/2014/main" id="{51A20254-4A18-C5EE-6A67-9C6ADE43872E}"/>
                </a:ext>
              </a:extLst>
            </p:cNvPr>
            <p:cNvSpPr/>
            <p:nvPr/>
          </p:nvSpPr>
          <p:spPr>
            <a:xfrm>
              <a:off x="5157946" y="15484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21" name="Google Shape;191;p29">
              <a:extLst>
                <a:ext uri="{FF2B5EF4-FFF2-40B4-BE49-F238E27FC236}">
                  <a16:creationId xmlns:a16="http://schemas.microsoft.com/office/drawing/2014/main" id="{1A98A798-E414-DD31-59F4-0E846A19F215}"/>
                </a:ext>
              </a:extLst>
            </p:cNvPr>
            <p:cNvSpPr/>
            <p:nvPr/>
          </p:nvSpPr>
          <p:spPr>
            <a:xfrm>
              <a:off x="5762146" y="1173523"/>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22" name="Google Shape;192;p29">
              <a:extLst>
                <a:ext uri="{FF2B5EF4-FFF2-40B4-BE49-F238E27FC236}">
                  <a16:creationId xmlns:a16="http://schemas.microsoft.com/office/drawing/2014/main" id="{990577EC-A172-24BF-F494-CC447A194428}"/>
                </a:ext>
              </a:extLst>
            </p:cNvPr>
            <p:cNvSpPr/>
            <p:nvPr/>
          </p:nvSpPr>
          <p:spPr>
            <a:xfrm>
              <a:off x="5157959" y="7837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000">
                  <a:latin typeface="Calibri"/>
                  <a:ea typeface="Calibri"/>
                  <a:cs typeface="Calibri"/>
                  <a:sym typeface="Calibri"/>
                </a:rPr>
                <a:t>cookie</a:t>
              </a:r>
              <a:endParaRPr sz="1000" b="0" i="0" u="none" strike="noStrike" cap="none">
                <a:solidFill>
                  <a:srgbClr val="000000"/>
                </a:solidFill>
                <a:latin typeface="Calibri"/>
                <a:ea typeface="Calibri"/>
                <a:cs typeface="Calibri"/>
                <a:sym typeface="Calibri"/>
              </a:endParaRPr>
            </a:p>
          </p:txBody>
        </p:sp>
        <p:grpSp>
          <p:nvGrpSpPr>
            <p:cNvPr id="23" name="Google Shape;193;p29">
              <a:extLst>
                <a:ext uri="{FF2B5EF4-FFF2-40B4-BE49-F238E27FC236}">
                  <a16:creationId xmlns:a16="http://schemas.microsoft.com/office/drawing/2014/main" id="{88D30CD4-B4B3-EFD9-7217-57CDEF2D282E}"/>
                </a:ext>
              </a:extLst>
            </p:cNvPr>
            <p:cNvGrpSpPr/>
            <p:nvPr/>
          </p:nvGrpSpPr>
          <p:grpSpPr>
            <a:xfrm>
              <a:off x="5157934" y="2313186"/>
              <a:ext cx="783600" cy="764700"/>
              <a:chOff x="5852696" y="3164424"/>
              <a:chExt cx="783600" cy="764700"/>
            </a:xfrm>
          </p:grpSpPr>
          <p:sp>
            <p:nvSpPr>
              <p:cNvPr id="33" name="Google Shape;194;p29">
                <a:extLst>
                  <a:ext uri="{FF2B5EF4-FFF2-40B4-BE49-F238E27FC236}">
                    <a16:creationId xmlns:a16="http://schemas.microsoft.com/office/drawing/2014/main" id="{6A41C23C-E58C-42D3-6B5B-D451AA7141FA}"/>
                  </a:ext>
                </a:extLst>
              </p:cNvPr>
              <p:cNvSpPr/>
              <p:nvPr/>
            </p:nvSpPr>
            <p:spPr>
              <a:xfrm>
                <a:off x="5852696" y="31644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34" name="Google Shape;195;p29">
                <a:extLst>
                  <a:ext uri="{FF2B5EF4-FFF2-40B4-BE49-F238E27FC236}">
                    <a16:creationId xmlns:a16="http://schemas.microsoft.com/office/drawing/2014/main" id="{3496138F-9E2B-605E-2D04-99F31AB178EC}"/>
                  </a:ext>
                </a:extLst>
              </p:cNvPr>
              <p:cNvPicPr preferRelativeResize="0"/>
              <p:nvPr/>
            </p:nvPicPr>
            <p:blipFill>
              <a:blip r:embed="rId5">
                <a:alphaModFix/>
              </a:blip>
              <a:stretch>
                <a:fillRect/>
              </a:stretch>
            </p:blipFill>
            <p:spPr>
              <a:xfrm>
                <a:off x="5921439" y="3301192"/>
                <a:ext cx="646125" cy="491156"/>
              </a:xfrm>
              <a:prstGeom prst="rect">
                <a:avLst/>
              </a:prstGeom>
              <a:noFill/>
              <a:ln>
                <a:noFill/>
              </a:ln>
            </p:spPr>
          </p:pic>
        </p:grpSp>
        <p:sp>
          <p:nvSpPr>
            <p:cNvPr id="24" name="Google Shape;196;p29">
              <a:extLst>
                <a:ext uri="{FF2B5EF4-FFF2-40B4-BE49-F238E27FC236}">
                  <a16:creationId xmlns:a16="http://schemas.microsoft.com/office/drawing/2014/main" id="{59ADFA1B-B3D6-1FD5-AF6E-D8CCAA170E37}"/>
                </a:ext>
              </a:extLst>
            </p:cNvPr>
            <p:cNvSpPr/>
            <p:nvPr/>
          </p:nvSpPr>
          <p:spPr>
            <a:xfrm>
              <a:off x="6947909" y="26955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25" name="Google Shape;197;p29">
              <a:extLst>
                <a:ext uri="{FF2B5EF4-FFF2-40B4-BE49-F238E27FC236}">
                  <a16:creationId xmlns:a16="http://schemas.microsoft.com/office/drawing/2014/main" id="{2A2F6C08-C5CC-AE5B-FDD8-D8C2BE76B705}"/>
                </a:ext>
              </a:extLst>
            </p:cNvPr>
            <p:cNvSpPr/>
            <p:nvPr/>
          </p:nvSpPr>
          <p:spPr>
            <a:xfrm>
              <a:off x="6359359" y="30887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26" name="Google Shape;198;p29">
              <a:extLst>
                <a:ext uri="{FF2B5EF4-FFF2-40B4-BE49-F238E27FC236}">
                  <a16:creationId xmlns:a16="http://schemas.microsoft.com/office/drawing/2014/main" id="{C9561F8E-8857-5DFF-F150-5D0BBC005481}"/>
                </a:ext>
              </a:extLst>
            </p:cNvPr>
            <p:cNvSpPr/>
            <p:nvPr/>
          </p:nvSpPr>
          <p:spPr>
            <a:xfrm>
              <a:off x="6359359" y="23077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000">
                  <a:latin typeface="Calibri"/>
                  <a:ea typeface="Calibri"/>
                  <a:cs typeface="Calibri"/>
                  <a:sym typeface="Calibri"/>
                </a:rPr>
                <a:t>donut</a:t>
              </a:r>
              <a:endParaRPr sz="1000" b="0" i="0" u="none" strike="noStrike" cap="none">
                <a:solidFill>
                  <a:srgbClr val="000000"/>
                </a:solidFill>
                <a:latin typeface="Calibri"/>
                <a:ea typeface="Calibri"/>
                <a:cs typeface="Calibri"/>
                <a:sym typeface="Calibri"/>
              </a:endParaRPr>
            </a:p>
          </p:txBody>
        </p:sp>
        <p:grpSp>
          <p:nvGrpSpPr>
            <p:cNvPr id="27" name="Google Shape;199;p29">
              <a:extLst>
                <a:ext uri="{FF2B5EF4-FFF2-40B4-BE49-F238E27FC236}">
                  <a16:creationId xmlns:a16="http://schemas.microsoft.com/office/drawing/2014/main" id="{5B9CA1D1-2060-2D15-ADD8-5A803B75ED89}"/>
                </a:ext>
              </a:extLst>
            </p:cNvPr>
            <p:cNvGrpSpPr/>
            <p:nvPr/>
          </p:nvGrpSpPr>
          <p:grpSpPr>
            <a:xfrm>
              <a:off x="5783446" y="2695524"/>
              <a:ext cx="783600" cy="764700"/>
              <a:chOff x="7596996" y="3474324"/>
              <a:chExt cx="783600" cy="764700"/>
            </a:xfrm>
          </p:grpSpPr>
          <p:sp>
            <p:nvSpPr>
              <p:cNvPr id="31" name="Google Shape;200;p29">
                <a:extLst>
                  <a:ext uri="{FF2B5EF4-FFF2-40B4-BE49-F238E27FC236}">
                    <a16:creationId xmlns:a16="http://schemas.microsoft.com/office/drawing/2014/main" id="{EE432C1C-5880-F175-F4B0-E2336CF19542}"/>
                  </a:ext>
                </a:extLst>
              </p:cNvPr>
              <p:cNvSpPr/>
              <p:nvPr/>
            </p:nvSpPr>
            <p:spPr>
              <a:xfrm>
                <a:off x="7596996" y="34743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32" name="Google Shape;201;p29">
                <a:extLst>
                  <a:ext uri="{FF2B5EF4-FFF2-40B4-BE49-F238E27FC236}">
                    <a16:creationId xmlns:a16="http://schemas.microsoft.com/office/drawing/2014/main" id="{093F2CAC-51C0-B84A-0A79-0FD94DD31D77}"/>
                  </a:ext>
                </a:extLst>
              </p:cNvPr>
              <p:cNvPicPr preferRelativeResize="0"/>
              <p:nvPr/>
            </p:nvPicPr>
            <p:blipFill>
              <a:blip r:embed="rId6">
                <a:alphaModFix/>
              </a:blip>
              <a:stretch>
                <a:fillRect/>
              </a:stretch>
            </p:blipFill>
            <p:spPr>
              <a:xfrm>
                <a:off x="7734847" y="3697760"/>
                <a:ext cx="507901" cy="317841"/>
              </a:xfrm>
              <a:prstGeom prst="rect">
                <a:avLst/>
              </a:prstGeom>
              <a:noFill/>
              <a:ln>
                <a:noFill/>
              </a:ln>
            </p:spPr>
          </p:pic>
        </p:grpSp>
        <p:grpSp>
          <p:nvGrpSpPr>
            <p:cNvPr id="28" name="Google Shape;202;p29">
              <a:extLst>
                <a:ext uri="{FF2B5EF4-FFF2-40B4-BE49-F238E27FC236}">
                  <a16:creationId xmlns:a16="http://schemas.microsoft.com/office/drawing/2014/main" id="{BF213ABE-EC1C-41DD-0C4F-840297278708}"/>
                </a:ext>
              </a:extLst>
            </p:cNvPr>
            <p:cNvGrpSpPr/>
            <p:nvPr/>
          </p:nvGrpSpPr>
          <p:grpSpPr>
            <a:xfrm>
              <a:off x="4569371" y="2688149"/>
              <a:ext cx="783600" cy="764700"/>
              <a:chOff x="3788396" y="3932374"/>
              <a:chExt cx="783600" cy="764700"/>
            </a:xfrm>
          </p:grpSpPr>
          <p:sp>
            <p:nvSpPr>
              <p:cNvPr id="29" name="Google Shape;203;p29">
                <a:extLst>
                  <a:ext uri="{FF2B5EF4-FFF2-40B4-BE49-F238E27FC236}">
                    <a16:creationId xmlns:a16="http://schemas.microsoft.com/office/drawing/2014/main" id="{1F577557-42A5-45D1-74A8-B8D68FC413CA}"/>
                  </a:ext>
                </a:extLst>
              </p:cNvPr>
              <p:cNvSpPr/>
              <p:nvPr/>
            </p:nvSpPr>
            <p:spPr>
              <a:xfrm>
                <a:off x="3788396" y="39323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30" name="Google Shape;204;p29">
                <a:extLst>
                  <a:ext uri="{FF2B5EF4-FFF2-40B4-BE49-F238E27FC236}">
                    <a16:creationId xmlns:a16="http://schemas.microsoft.com/office/drawing/2014/main" id="{18C6200F-017C-E244-134B-BBC43791B705}"/>
                  </a:ext>
                </a:extLst>
              </p:cNvPr>
              <p:cNvPicPr preferRelativeResize="0"/>
              <p:nvPr/>
            </p:nvPicPr>
            <p:blipFill>
              <a:blip r:embed="rId7">
                <a:alphaModFix/>
              </a:blip>
              <a:stretch>
                <a:fillRect/>
              </a:stretch>
            </p:blipFill>
            <p:spPr>
              <a:xfrm>
                <a:off x="3867474" y="4098876"/>
                <a:ext cx="577174" cy="425199"/>
              </a:xfrm>
              <a:prstGeom prst="rect">
                <a:avLst/>
              </a:prstGeom>
              <a:noFill/>
              <a:ln>
                <a:noFill/>
              </a:ln>
            </p:spPr>
          </p:pic>
        </p:grpSp>
      </p:grpSp>
    </p:spTree>
    <p:extLst>
      <p:ext uri="{BB962C8B-B14F-4D97-AF65-F5344CB8AC3E}">
        <p14:creationId xmlns:p14="http://schemas.microsoft.com/office/powerpoint/2010/main" val="544730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8BB3B-BA64-2467-4C6C-C8F76AE66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72617-F2C5-5BE4-6F7F-648D4051A969}"/>
              </a:ext>
            </a:extLst>
          </p:cNvPr>
          <p:cNvSpPr>
            <a:spLocks noGrp="1"/>
          </p:cNvSpPr>
          <p:nvPr>
            <p:ph type="title"/>
          </p:nvPr>
        </p:nvSpPr>
        <p:spPr/>
        <p:txBody>
          <a:bodyPr rtlCol="0">
            <a:normAutofit/>
          </a:bodyPr>
          <a:lstStyle/>
          <a:p>
            <a:pPr fontAlgn="auto">
              <a:spcAft>
                <a:spcPts val="0"/>
              </a:spcAft>
              <a:defRPr/>
            </a:pPr>
            <a:r>
              <a:rPr lang="en-US" dirty="0"/>
              <a:t>Roald Dahl</a:t>
            </a:r>
          </a:p>
        </p:txBody>
      </p:sp>
      <p:sp>
        <p:nvSpPr>
          <p:cNvPr id="25602" name="Content Placeholder 2">
            <a:extLst>
              <a:ext uri="{FF2B5EF4-FFF2-40B4-BE49-F238E27FC236}">
                <a16:creationId xmlns:a16="http://schemas.microsoft.com/office/drawing/2014/main" id="{8A603D78-C1E9-EF80-032A-3841AF2CE3A9}"/>
              </a:ext>
            </a:extLst>
          </p:cNvPr>
          <p:cNvSpPr>
            <a:spLocks noGrp="1" noChangeArrowheads="1"/>
          </p:cNvSpPr>
          <p:nvPr>
            <p:ph idx="4294967295"/>
          </p:nvPr>
        </p:nvSpPr>
        <p:spPr>
          <a:xfrm>
            <a:off x="628650" y="1373291"/>
            <a:ext cx="5313311" cy="3262312"/>
          </a:xfrm>
        </p:spPr>
        <p:txBody>
          <a:bodyPr/>
          <a:lstStyle/>
          <a:p>
            <a:r>
              <a:rPr lang="en-US" altLang="en-US" sz="2000" dirty="0"/>
              <a:t>Born in Wales;</a:t>
            </a:r>
          </a:p>
          <a:p>
            <a:r>
              <a:rPr lang="en-US" altLang="en-US" sz="2000" dirty="0"/>
              <a:t>Fought in WWII as a fighter pilot in the </a:t>
            </a:r>
            <a:br>
              <a:rPr lang="en-US" altLang="en-US" sz="2000" dirty="0"/>
            </a:br>
            <a:r>
              <a:rPr lang="en-US" altLang="en-US" sz="2000" dirty="0"/>
              <a:t>Royal Air Force;</a:t>
            </a:r>
          </a:p>
          <a:p>
            <a:r>
              <a:rPr lang="en" sz="2000" dirty="0"/>
              <a:t>When his 4-month old son suffered from hydrocephalus after being hit by a taxi, Dahl became involved in developing the WDT valve which helps alleviate the condition;</a:t>
            </a:r>
          </a:p>
          <a:p>
            <a:r>
              <a:rPr lang="en" sz="2000" dirty="0"/>
              <a:t>Wrote </a:t>
            </a:r>
            <a:r>
              <a:rPr lang="en" sz="2000" u="sng" dirty="0"/>
              <a:t>Charlie and the Chocolate Factory</a:t>
            </a:r>
            <a:r>
              <a:rPr lang="en" sz="2000" dirty="0"/>
              <a:t>, </a:t>
            </a:r>
            <a:r>
              <a:rPr lang="en" sz="2000" u="sng" dirty="0"/>
              <a:t>James and the Giant Peach, The BFG</a:t>
            </a:r>
            <a:r>
              <a:rPr lang="en" sz="2000" dirty="0"/>
              <a:t>, and </a:t>
            </a:r>
            <a:r>
              <a:rPr lang="en" sz="2000" u="sng" dirty="0"/>
              <a:t>Matilda.</a:t>
            </a:r>
            <a:endParaRPr lang="en-US" altLang="en-US" sz="2000" dirty="0"/>
          </a:p>
        </p:txBody>
      </p:sp>
      <p:pic>
        <p:nvPicPr>
          <p:cNvPr id="3" name="Google Shape;211;p30">
            <a:extLst>
              <a:ext uri="{FF2B5EF4-FFF2-40B4-BE49-F238E27FC236}">
                <a16:creationId xmlns:a16="http://schemas.microsoft.com/office/drawing/2014/main" id="{1AF88AF1-B045-E4B8-DDB4-3A2C2C15A6B4}"/>
              </a:ext>
            </a:extLst>
          </p:cNvPr>
          <p:cNvPicPr preferRelativeResize="0"/>
          <p:nvPr/>
        </p:nvPicPr>
        <p:blipFill>
          <a:blip r:embed="rId3">
            <a:alphaModFix/>
          </a:blip>
          <a:stretch>
            <a:fillRect/>
          </a:stretch>
        </p:blipFill>
        <p:spPr>
          <a:xfrm>
            <a:off x="6090047" y="829717"/>
            <a:ext cx="2590234" cy="3454470"/>
          </a:xfrm>
          <a:prstGeom prst="rect">
            <a:avLst/>
          </a:prstGeom>
          <a:noFill/>
          <a:ln>
            <a:noFill/>
          </a:ln>
        </p:spPr>
      </p:pic>
    </p:spTree>
    <p:extLst>
      <p:ext uri="{BB962C8B-B14F-4D97-AF65-F5344CB8AC3E}">
        <p14:creationId xmlns:p14="http://schemas.microsoft.com/office/powerpoint/2010/main" val="3923338080"/>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02322AD5BCA94E88C2CE44F56E0141" ma:contentTypeVersion="15" ma:contentTypeDescription="Create a new document." ma:contentTypeScope="" ma:versionID="e53ddc16c172f44b026d557469160f2a">
  <xsd:schema xmlns:xsd="http://www.w3.org/2001/XMLSchema" xmlns:xs="http://www.w3.org/2001/XMLSchema" xmlns:p="http://schemas.microsoft.com/office/2006/metadata/properties" xmlns:ns3="2870a5bf-11bb-4605-bf2d-a3aa9c9b9dc6" xmlns:ns4="42c0a794-c6a0-4cc5-a7e8-ff74972d7dc6" targetNamespace="http://schemas.microsoft.com/office/2006/metadata/properties" ma:root="true" ma:fieldsID="1298bb6156a8041e34cd3105233364f0" ns3:_="" ns4:_="">
    <xsd:import namespace="2870a5bf-11bb-4605-bf2d-a3aa9c9b9dc6"/>
    <xsd:import namespace="42c0a794-c6a0-4cc5-a7e8-ff74972d7dc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_activity" minOccurs="0"/>
                <xsd:element ref="ns3:MediaServiceObjectDetectorVersions"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0a5bf-11bb-4605-bf2d-a3aa9c9b9d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c0a794-c6a0-4cc5-a7e8-ff74972d7dc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870a5bf-11bb-4605-bf2d-a3aa9c9b9dc6" xsi:nil="true"/>
  </documentManagement>
</p:properties>
</file>

<file path=customXml/itemProps1.xml><?xml version="1.0" encoding="utf-8"?>
<ds:datastoreItem xmlns:ds="http://schemas.openxmlformats.org/officeDocument/2006/customXml" ds:itemID="{35CA47C6-042C-4D67-8135-83484707ED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70a5bf-11bb-4605-bf2d-a3aa9c9b9dc6"/>
    <ds:schemaRef ds:uri="42c0a794-c6a0-4cc5-a7e8-ff74972d7d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E9A2AD-0785-4DF7-8C55-B555EF28303E}">
  <ds:schemaRefs>
    <ds:schemaRef ds:uri="http://schemas.microsoft.com/sharepoint/v3/contenttype/forms"/>
  </ds:schemaRefs>
</ds:datastoreItem>
</file>

<file path=customXml/itemProps3.xml><?xml version="1.0" encoding="utf-8"?>
<ds:datastoreItem xmlns:ds="http://schemas.openxmlformats.org/officeDocument/2006/customXml" ds:itemID="{48486A06-2FC1-4C36-A8C4-D6AC18297B9D}">
  <ds:schemaRefs>
    <ds:schemaRef ds:uri="http://schemas.microsoft.com/office/2006/documentManagement/types"/>
    <ds:schemaRef ds:uri="http://purl.org/dc/dcmitype/"/>
    <ds:schemaRef ds:uri="http://www.w3.org/XML/1998/namespace"/>
    <ds:schemaRef ds:uri="http://schemas.openxmlformats.org/package/2006/metadata/core-properties"/>
    <ds:schemaRef ds:uri="42c0a794-c6a0-4cc5-a7e8-ff74972d7dc6"/>
    <ds:schemaRef ds:uri="http://schemas.microsoft.com/office/infopath/2007/PartnerControls"/>
    <ds:schemaRef ds:uri="2870a5bf-11bb-4605-bf2d-a3aa9c9b9dc6"/>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Slides (25)—Template</Template>
  <TotalTime>70</TotalTime>
  <Words>1079</Words>
  <Application>Microsoft Office PowerPoint</Application>
  <PresentationFormat>On-screen Show (16:9)</PresentationFormat>
  <Paragraphs>140</Paragraphs>
  <Slides>19</Slides>
  <Notes>10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Aptos Display</vt:lpstr>
      <vt:lpstr>Arial</vt:lpstr>
      <vt:lpstr>Calibri</vt:lpstr>
      <vt:lpstr>Courier New</vt:lpstr>
      <vt:lpstr>System Font Regular</vt:lpstr>
      <vt:lpstr>Wingdings</vt:lpstr>
      <vt:lpstr>Custom Design</vt:lpstr>
      <vt:lpstr>1_Custom Design</vt:lpstr>
      <vt:lpstr>PowerPoint Presentation</vt:lpstr>
      <vt:lpstr>Femme Fatales: The Landlady and Mrs. Maloney</vt:lpstr>
      <vt:lpstr>Essential Questions</vt:lpstr>
      <vt:lpstr>Learning Objectives</vt:lpstr>
      <vt:lpstr>PowerPoint Presentation</vt:lpstr>
      <vt:lpstr>Honeycomb Harvest</vt:lpstr>
      <vt:lpstr>Example Honeycomb Harvest</vt:lpstr>
      <vt:lpstr>PowerPoint Presentation</vt:lpstr>
      <vt:lpstr>Roald Dahl</vt:lpstr>
      <vt:lpstr>The Landlady</vt:lpstr>
      <vt:lpstr>Honeycomb Harvest – Revisit</vt:lpstr>
      <vt:lpstr>Lamb to the Slaughter</vt:lpstr>
      <vt:lpstr>Dateline Interview</vt:lpstr>
      <vt:lpstr>Dateline Interview</vt:lpstr>
      <vt:lpstr>Getting to Know Green Screen by Do Ink</vt:lpstr>
      <vt:lpstr>Step into the Production Room</vt:lpstr>
      <vt:lpstr>Audience, take your seats! </vt:lpstr>
      <vt:lpstr>Venn Diagram</vt:lpstr>
      <vt:lpstr>Quick Write</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k20center452@groups.ou.edu</dc:creator>
  <cp:keywords/>
  <dc:description/>
  <cp:lastModifiedBy>Lieu, Mary</cp:lastModifiedBy>
  <cp:revision>2</cp:revision>
  <dcterms:created xsi:type="dcterms:W3CDTF">2026-03-03T21:45:20Z</dcterms:created>
  <dcterms:modified xsi:type="dcterms:W3CDTF">2026-03-03T22:55:36Z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0x010100AA02322AD5BCA94E88C2CE44F56E0141</vt:lpwstr>
  </property>
</Properties>
</file>